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9" r:id="rId3"/>
    <p:sldId id="26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FF"/>
    <a:srgbClr val="CC66FF"/>
    <a:srgbClr val="8184B4"/>
    <a:srgbClr val="6699FF"/>
    <a:srgbClr val="6666FF"/>
    <a:srgbClr val="9999FF"/>
    <a:srgbClr val="9933FF"/>
    <a:srgbClr val="9966FF"/>
    <a:srgbClr val="6568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71"/>
            <a:ext cx="9144003" cy="68580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-3308"/>
            <a:ext cx="9148842" cy="3121313"/>
          </a:xfrm>
          <a:prstGeom prst="rect">
            <a:avLst/>
          </a:prstGeom>
        </p:spPr>
      </p:pic>
      <p:pic>
        <p:nvPicPr>
          <p:cNvPr id="3074" name="Picture 2" descr="http://img0.liveinternet.ru/images/attach/c/0/120/831/120831184_aramat_07N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718" y="965641"/>
            <a:ext cx="4273566" cy="20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AGReverance" pitchFamily="2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60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2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735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48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20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3307"/>
            <a:ext cx="9144000" cy="311966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760220" y="-819579"/>
            <a:ext cx="3553993" cy="52135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71"/>
            <a:ext cx="9144003" cy="6858001"/>
          </a:xfrm>
          <a:prstGeom prst="rect">
            <a:avLst/>
          </a:prstGeom>
        </p:spPr>
      </p:pic>
      <p:pic>
        <p:nvPicPr>
          <p:cNvPr id="20" name="Picture 2" descr="http://img0.liveinternet.ru/images/attach/c/0/120/831/120831184_aramat_07N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905" y="5015791"/>
            <a:ext cx="2832173" cy="134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GReverance" pitchFamily="2" charset="0"/>
              </a:defRPr>
            </a:lvl1pPr>
            <a:lvl2pPr>
              <a:defRPr>
                <a:latin typeface="AGReverance" pitchFamily="2" charset="0"/>
              </a:defRPr>
            </a:lvl2pPr>
            <a:lvl3pPr>
              <a:defRPr>
                <a:latin typeface="AGReverance" pitchFamily="2" charset="0"/>
              </a:defRPr>
            </a:lvl3pPr>
            <a:lvl4pPr>
              <a:defRPr>
                <a:latin typeface="AGReverance" pitchFamily="2" charset="0"/>
              </a:defRPr>
            </a:lvl4pPr>
            <a:lvl5pPr>
              <a:defRPr>
                <a:latin typeface="AGReverance" pitchFamily="2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GReverance" pitchFamily="2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56552" y="6253803"/>
            <a:ext cx="2057400" cy="365125"/>
          </a:xfrm>
        </p:spPr>
        <p:txBody>
          <a:bodyPr/>
          <a:lstStyle/>
          <a:p>
            <a:fld id="{AA4E5F50-8C3C-4655-97FD-59D2AA8CA0C8}" type="datetimeFigureOut">
              <a:rPr lang="ru-RU" smtClean="0"/>
              <a:t>22.08.2023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613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734369" y="6734"/>
            <a:ext cx="4425639" cy="15098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-3308"/>
            <a:ext cx="4734370" cy="16152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71"/>
            <a:ext cx="9144003" cy="68580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597135" y="-475352"/>
            <a:ext cx="2064780" cy="30289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GReverance" pitchFamily="2" charset="0"/>
              </a:defRPr>
            </a:lvl1pPr>
            <a:lvl2pPr>
              <a:defRPr>
                <a:latin typeface="AGReverance" pitchFamily="2" charset="0"/>
              </a:defRPr>
            </a:lvl2pPr>
            <a:lvl3pPr>
              <a:defRPr>
                <a:latin typeface="AGReverance" pitchFamily="2" charset="0"/>
              </a:defRPr>
            </a:lvl3pPr>
            <a:lvl4pPr>
              <a:defRPr>
                <a:latin typeface="AGReverance" pitchFamily="2" charset="0"/>
              </a:defRPr>
            </a:lvl4pPr>
            <a:lvl5pPr>
              <a:defRPr>
                <a:latin typeface="AGReverance" pitchFamily="2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pic>
        <p:nvPicPr>
          <p:cNvPr id="21" name="Picture 8" descr="http://img0.liveinternet.ru/images/attach/c/0/120/831/120831184_aramat_07N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7950" y="5161696"/>
            <a:ext cx="2334427" cy="110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GReverance" pitchFamily="2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174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734369" y="6734"/>
            <a:ext cx="4425639" cy="15098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-3308"/>
            <a:ext cx="4734370" cy="16152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09"/>
            <a:ext cx="9144003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7982840" y="6613756"/>
            <a:ext cx="106502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6568A3"/>
                </a:solidFill>
                <a:latin typeface="AGReverance" pitchFamily="2" charset="0"/>
              </a:rPr>
              <a:t>© Полшкова В.В., 2018</a:t>
            </a:r>
            <a:endParaRPr lang="ru-RU" sz="800" dirty="0">
              <a:solidFill>
                <a:srgbClr val="6568A3"/>
              </a:solidFill>
              <a:latin typeface="AGReverance" pitchFamily="2" charset="0"/>
            </a:endParaRPr>
          </a:p>
        </p:txBody>
      </p:sp>
      <p:pic>
        <p:nvPicPr>
          <p:cNvPr id="21" name="Picture 8" descr="http://img0.liveinternet.ru/images/attach/c/0/120/831/120831184_aramat_07N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790" y="365128"/>
            <a:ext cx="3085561" cy="146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GReverance" pitchFamily="2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GReverance" pitchFamily="2" charset="0"/>
              </a:defRPr>
            </a:lvl1pPr>
            <a:lvl2pPr>
              <a:defRPr>
                <a:latin typeface="AGReverance" pitchFamily="2" charset="0"/>
              </a:defRPr>
            </a:lvl2pPr>
            <a:lvl3pPr>
              <a:defRPr>
                <a:latin typeface="AGReverance" pitchFamily="2" charset="0"/>
              </a:defRPr>
            </a:lvl3pPr>
            <a:lvl4pPr>
              <a:defRPr>
                <a:latin typeface="AGReverance" pitchFamily="2" charset="0"/>
              </a:defRPr>
            </a:lvl4pPr>
            <a:lvl5pPr>
              <a:defRPr>
                <a:latin typeface="AGReverance" pitchFamily="2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21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2"/>
            <a:ext cx="9144003" cy="6858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757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962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95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013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56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-fotki.yandex.ru/get/4003/annaze63.5b/0_33640_612bfd33_XL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95"/>
            <a:ext cx="9144000" cy="688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 userDrawn="1"/>
        </p:nvSpPr>
        <p:spPr>
          <a:xfrm>
            <a:off x="623844" y="365128"/>
            <a:ext cx="7891507" cy="59912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8410"/>
            <a:ext cx="9144000" cy="31196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5F50-8C3C-4655-97FD-59D2AA8CA0C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44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7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43186" y="343456"/>
            <a:ext cx="799694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4800" b="1" dirty="0">
                <a:ln>
                  <a:solidFill>
                    <a:srgbClr val="7030A0"/>
                  </a:solidFill>
                </a:ln>
                <a:solidFill>
                  <a:srgbClr val="CC66FF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BeeskneesC" pitchFamily="82" charset="0"/>
                <a:ea typeface="+mn-ea"/>
                <a:cs typeface="+mn-cs"/>
              </a:rPr>
              <a:t>Детский сад № 13 «</a:t>
            </a:r>
            <a:r>
              <a:rPr lang="ru-RU" sz="4800" b="1" dirty="0" smtClean="0">
                <a:ln>
                  <a:solidFill>
                    <a:srgbClr val="7030A0"/>
                  </a:solidFill>
                </a:ln>
                <a:solidFill>
                  <a:srgbClr val="CC66FF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BeeskneesC" pitchFamily="82" charset="0"/>
                <a:ea typeface="+mn-ea"/>
                <a:cs typeface="+mn-cs"/>
              </a:rPr>
              <a:t>Карлсон</a:t>
            </a:r>
            <a:endParaRPr lang="ru-RU" b="1" dirty="0">
              <a:ln>
                <a:solidFill>
                  <a:srgbClr val="7030A0"/>
                </a:solidFill>
              </a:ln>
              <a:solidFill>
                <a:srgbClr val="CC66FF"/>
              </a:solidFill>
              <a:effectLst/>
              <a:latin typeface="BeeskneesC" pitchFamily="82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0388" y="1413256"/>
            <a:ext cx="8180856" cy="50700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>
              <a:tabLst>
                <a:tab pos="457200" algn="l"/>
              </a:tabLst>
            </a:pPr>
            <a:endParaRPr lang="ru-RU" sz="2000" b="1" u="sng" dirty="0">
              <a:solidFill>
                <a:srgbClr val="0000FF"/>
              </a:solidFill>
              <a:latin typeface="Gabriola" panose="04040605051002020D02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9023" y="2669968"/>
            <a:ext cx="407051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tabLst>
                <a:tab pos="457200" algn="l"/>
              </a:tabLst>
            </a:pPr>
            <a:r>
              <a:rPr lang="ru-RU" sz="1900" dirty="0" smtClean="0">
                <a:solidFill>
                  <a:srgbClr val="3366FF"/>
                </a:solidFill>
                <a:latin typeface="Gabriola" panose="04040605051002020D02" pitchFamily="82" charset="0"/>
              </a:rPr>
              <a:t> </a:t>
            </a:r>
          </a:p>
          <a:p>
            <a:pPr lvl="0" algn="just" defTabSz="914400">
              <a:tabLst>
                <a:tab pos="457200" algn="l"/>
              </a:tabLst>
            </a:pPr>
            <a:endParaRPr lang="ru-RU" sz="1900" dirty="0" smtClean="0">
              <a:solidFill>
                <a:srgbClr val="0000FF"/>
              </a:solidFill>
              <a:latin typeface="Gabriola" panose="04040605051002020D02" pitchFamily="82" charset="0"/>
            </a:endParaRPr>
          </a:p>
          <a:p>
            <a:pPr lvl="0" algn="just" defTabSz="914400">
              <a:tabLst>
                <a:tab pos="457200" algn="l"/>
              </a:tabLst>
            </a:pPr>
            <a:endParaRPr lang="ru-RU" sz="1900" dirty="0">
              <a:solidFill>
                <a:srgbClr val="0000FF"/>
              </a:solidFill>
              <a:latin typeface="Gabriola" panose="04040605051002020D02" pitchFamily="82" charset="0"/>
            </a:endParaRPr>
          </a:p>
        </p:txBody>
      </p:sp>
      <p:pic>
        <p:nvPicPr>
          <p:cNvPr id="19" name="Объект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8" b="99907" l="560" r="99720">
                        <a14:foregroundMark x1="48228" y1="25140" x2="48228" y2="25140"/>
                        <a14:foregroundMark x1="42351" y1="22253" x2="42351" y2="22253"/>
                        <a14:foregroundMark x1="55131" y1="24395" x2="55131" y2="24395"/>
                        <a14:foregroundMark x1="51213" y1="25698" x2="51213" y2="25698"/>
                        <a14:foregroundMark x1="58209" y1="33240" x2="58209" y2="33240"/>
                        <a14:foregroundMark x1="66884" y1="37337" x2="66884" y2="37337"/>
                        <a14:foregroundMark x1="32556" y1="35289" x2="32556" y2="35289"/>
                        <a14:foregroundMark x1="38806" y1="12477" x2="38806" y2="12477"/>
                        <a14:foregroundMark x1="15019" y1="36592" x2="15019" y2="36592"/>
                        <a14:foregroundMark x1="53451" y1="50466" x2="53451" y2="50466"/>
                        <a14:foregroundMark x1="59515" y1="77561" x2="59515" y2="77561"/>
                        <a14:foregroundMark x1="90019" y1="58939" x2="90019" y2="58939"/>
                        <a14:backgroundMark x1="17910" y1="6331" x2="17910" y2="6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754" y="1721090"/>
            <a:ext cx="4752528" cy="476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13078" y="2050203"/>
            <a:ext cx="3517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spcBef>
                <a:spcPct val="20000"/>
              </a:spcBef>
              <a:tabLst>
                <a:tab pos="457200" algn="l"/>
              </a:tabLst>
            </a:pPr>
            <a:r>
              <a:rPr lang="ru-RU" sz="1400" dirty="0" smtClean="0">
                <a:solidFill>
                  <a:srgbClr val="7030A0"/>
                </a:solidFill>
                <a:latin typeface="Gabriola" panose="04040605051002020D02" pitchFamily="82" charset="0"/>
              </a:rPr>
              <a:t> </a:t>
            </a:r>
            <a:endParaRPr lang="ru-RU" b="1" dirty="0">
              <a:solidFill>
                <a:srgbClr val="3366FF"/>
              </a:solidFill>
              <a:latin typeface="Gabriola" panose="04040605051002020D02" pitchFamily="8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2659" y="1539988"/>
            <a:ext cx="8028632" cy="49938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8184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449580" algn="just" defTabSz="914400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ru-RU" sz="13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0680" y="216549"/>
            <a:ext cx="70589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4000" b="1" dirty="0">
                <a:ln>
                  <a:solidFill>
                    <a:srgbClr val="7030A0"/>
                  </a:solidFill>
                </a:ln>
                <a:solidFill>
                  <a:srgbClr val="CC66FF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BeeskneesC" pitchFamily="82" charset="0"/>
              </a:rPr>
              <a:t>Материально-техническое оснащение детского сада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224" y="1657978"/>
            <a:ext cx="7887956" cy="473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algn="just" defTabSz="914400">
              <a:spcBef>
                <a:spcPct val="20000"/>
              </a:spcBef>
            </a:pPr>
            <a:r>
              <a:rPr lang="ru-RU" sz="13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 саду 12 групп. </a:t>
            </a:r>
            <a:r>
              <a:rPr lang="ru-RU" sz="1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Каждая группа имеет свой вход и все необходимые для полноценного функционирования помещения: приемная, игровая, туалетная, умывальная. Групповые комнаты и спальные комнаты во всех группах отделены друг от друга. </a:t>
            </a:r>
          </a:p>
          <a:p>
            <a:pPr marL="342900" lvl="0" indent="449580" algn="just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детском саду имеются физкультурный зал, 2 зала для  музыкальных занятий и развлечений на   2 и 3 этаже, учебный класс, кабинет педагога-психолога, прогулочная (сенсорная) комната для детей раннего возраста.</a:t>
            </a:r>
          </a:p>
          <a:p>
            <a:pPr marL="342900" lvl="0" indent="449580" algn="just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Созданная в детском саду сенсорная комната оснащена современным оборудованием: мягким игровым набором «Городок</a:t>
            </a:r>
            <a:r>
              <a:rPr lang="ru-RU" sz="1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тактильной дорожкой, двухсторонней тактильной панелью «Звездочка», </a:t>
            </a:r>
            <a:r>
              <a:rPr lang="ru-RU" sz="1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фиброоптической</a:t>
            </a:r>
            <a:r>
              <a:rPr lang="ru-RU" sz="1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тактильной панелью, световым столом для рисования песком, а также мягкими формами «Пуфик» и сухим бассейном. </a:t>
            </a:r>
          </a:p>
          <a:p>
            <a:pPr marL="342900" lvl="0" indent="449580" algn="just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музыкальном зале 2 этажа проходят занятия для детей групп № </a:t>
            </a:r>
            <a:r>
              <a:rPr lang="ru-RU" sz="1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7,10,5,</a:t>
            </a:r>
            <a:r>
              <a:rPr lang="en-US" sz="1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в музыкальном зале    3 этажа для групп № 9</a:t>
            </a:r>
            <a:r>
              <a:rPr lang="ru-RU" sz="1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3, 4. В каждом музыкальном зале имеется электронное пианино </a:t>
            </a:r>
            <a:r>
              <a:rPr lang="en-US" sz="1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Yamaha</a:t>
            </a:r>
            <a:r>
              <a:rPr lang="ru-RU" sz="1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проектор и экран.</a:t>
            </a:r>
          </a:p>
          <a:p>
            <a:pPr marL="342900" lvl="0" indent="449580" algn="just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3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Кабинет педагога-психолога наполнен различным современным оборудованием: интерактивная доска, интерактивная песочница, интерактивный стол, интерактивная панель ПАК «Колибри» и интерактивная </a:t>
            </a:r>
            <a:r>
              <a:rPr lang="ru-RU" sz="13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тумба. В 2023 году приобретен </a:t>
            </a:r>
            <a:r>
              <a:rPr lang="ru-RU" sz="13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программно-мультимедийный комплекс «Кубик».</a:t>
            </a:r>
            <a:endParaRPr lang="ru-RU" sz="13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49580" algn="just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3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класс оснащен необходимым оборудованием для проведения образовательной деятельности и дополнительных платных услуг, различными видами конструкторов, интерактивной доской, элементами «</a:t>
            </a:r>
            <a:r>
              <a:rPr lang="en-US" sz="13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STEM –</a:t>
            </a:r>
            <a:r>
              <a:rPr lang="ru-RU" sz="13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образования» -  мини-робот «Пчелка»,  </a:t>
            </a:r>
            <a:r>
              <a:rPr lang="ru-RU" sz="13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мультистудия</a:t>
            </a:r>
            <a:r>
              <a:rPr lang="ru-RU" sz="13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«Я творю мир»,        6 ноутбуков и наборы </a:t>
            </a:r>
            <a:r>
              <a:rPr lang="en-US" sz="13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LEGO Education </a:t>
            </a:r>
            <a:r>
              <a:rPr lang="en-US" sz="13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WeDo</a:t>
            </a:r>
            <a:r>
              <a:rPr lang="ru-RU" sz="13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проведения занятий по робототехнике. </a:t>
            </a:r>
          </a:p>
          <a:p>
            <a:pPr marL="342900" lvl="0" indent="449580" algn="just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3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Физкультурный зал детского сада оснащен различным физкультурным оборудованием и инвентарем, с соблюдением норм техники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16632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13078" y="2050203"/>
            <a:ext cx="3517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spcBef>
                <a:spcPct val="20000"/>
              </a:spcBef>
              <a:tabLst>
                <a:tab pos="457200" algn="l"/>
              </a:tabLst>
            </a:pPr>
            <a:r>
              <a:rPr lang="ru-RU" sz="1400" dirty="0" smtClean="0">
                <a:solidFill>
                  <a:srgbClr val="7030A0"/>
                </a:solidFill>
                <a:latin typeface="Gabriola" panose="04040605051002020D02" pitchFamily="82" charset="0"/>
              </a:rPr>
              <a:t> </a:t>
            </a:r>
            <a:endParaRPr lang="ru-RU" b="1" dirty="0">
              <a:solidFill>
                <a:srgbClr val="3366FF"/>
              </a:solidFill>
              <a:latin typeface="Gabriola" panose="04040605051002020D02" pitchFamily="8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2756" y="462224"/>
            <a:ext cx="8028632" cy="61493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8184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449580" algn="just" defTabSz="914400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3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Территория детского сада содержательна и благоустроена, оборудована малыми архитектурными формами. Ее отличает ухоженная зеленая зона, разнообразные формы цветников с набором декоративных растений, грядки. Для разнообразной двигательной активности воспитанников оборудована   спортивная площадка и спортивно-игровой комплекс «Равновесие».   </a:t>
            </a:r>
          </a:p>
          <a:p>
            <a:pPr marL="342900" lvl="0" indent="449580" algn="just" defTabSz="914400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Здание оборудовано автоматической установкой пожарной сигнализации и системой оповещения и управления эвакуацией людей при пожаре (АУПС и СОУЭ). В соответствии с требованиями части 7 статьи 83 Федерального закона от 22.07. 2008 г. № 123 – Ф3 «Технический регламент о требованиях пожарной безопасности» обеспечен вывод сигнала при срабатывании автоматической установки пожарной сигнализации на пульт подразделения пожарной охраны без участия работников объекта и транслирующей этот сигнал организации. На первом этаже находится дежурный пост ООО «</a:t>
            </a:r>
            <a:r>
              <a:rPr lang="ru-RU" sz="1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Айхал</a:t>
            </a:r>
            <a:r>
              <a:rPr lang="ru-RU" sz="1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охрана», </a:t>
            </a:r>
            <a:r>
              <a:rPr lang="ru-RU" sz="1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ведется видеонаблюдение за территорией и помещением детского сада.  Двери детского сада оснащены кодовыми замками. Территория детского сада ограждена высоким забором, доступ на которую во время пребывания детей ограничен.</a:t>
            </a:r>
          </a:p>
          <a:p>
            <a:pPr marL="342900" lvl="0" indent="449580" algn="just" defTabSz="914400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детском саду организовано пятиразовое питание на основе примерного двадцатидневного цикличного меню (зимнее и летнее), которое разработано группой медицинских работников Автономной некоммерческой дошкольной образовательной организацией «Алмазик» на основе сборника Технологических нормативов «Сборник рецептур блюд и кулинарных изделий для питания детей в дошкольных организациях» под. ред. М.П. Могильного, В.А. </a:t>
            </a:r>
            <a:r>
              <a:rPr lang="ru-RU" sz="1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Тутельяна</a:t>
            </a:r>
            <a:r>
              <a:rPr lang="ru-RU" sz="1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49580" algn="just" defTabSz="914400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меню представлены разнообразные блюда, исключены их повторы. Между завтраком и обедом дети получают соки или фрукты. Таким образом, детям обеспечено полноценное сбалансированное питание.</a:t>
            </a:r>
            <a:endParaRPr lang="ru-RU" sz="13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57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2909</TotalTime>
  <Words>262</Words>
  <Application>Microsoft Office PowerPoint</Application>
  <PresentationFormat>Экран (4:3)</PresentationFormat>
  <Paragraphs>16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AGReverance</vt:lpstr>
      <vt:lpstr>Arial</vt:lpstr>
      <vt:lpstr>BeeskneesC</vt:lpstr>
      <vt:lpstr>Calibri</vt:lpstr>
      <vt:lpstr>Gabriola</vt:lpstr>
      <vt:lpstr>Times New Roman</vt:lpstr>
      <vt:lpstr>Тема Office</vt:lpstr>
      <vt:lpstr>Детский сад № 13 «Карлсон</vt:lpstr>
      <vt:lpstr>Презентация PowerPoint</vt:lpstr>
      <vt:lpstr>Презентация PowerPoint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Шаблоны 8 Марта</dc:title>
  <dc:subject>8 марта</dc:subject>
  <dc:creator>Viktoriya Polshkova</dc:creator>
  <cp:keywords>8 марта</cp:keywords>
  <cp:lastModifiedBy>Шупилко Людмила Александровна</cp:lastModifiedBy>
  <cp:revision>111</cp:revision>
  <dcterms:created xsi:type="dcterms:W3CDTF">2018-02-25T15:29:25Z</dcterms:created>
  <dcterms:modified xsi:type="dcterms:W3CDTF">2023-08-22T06:08:57Z</dcterms:modified>
</cp:coreProperties>
</file>