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92" r:id="rId1"/>
  </p:sldMasterIdLst>
  <p:notesMasterIdLst>
    <p:notesMasterId r:id="rId31"/>
  </p:notesMasterIdLst>
  <p:sldIdLst>
    <p:sldId id="445" r:id="rId2"/>
    <p:sldId id="446" r:id="rId3"/>
    <p:sldId id="461" r:id="rId4"/>
    <p:sldId id="447" r:id="rId5"/>
    <p:sldId id="448" r:id="rId6"/>
    <p:sldId id="473" r:id="rId7"/>
    <p:sldId id="474" r:id="rId8"/>
    <p:sldId id="475" r:id="rId9"/>
    <p:sldId id="463" r:id="rId10"/>
    <p:sldId id="464" r:id="rId11"/>
    <p:sldId id="466" r:id="rId12"/>
    <p:sldId id="467" r:id="rId13"/>
    <p:sldId id="468" r:id="rId14"/>
    <p:sldId id="449" r:id="rId15"/>
    <p:sldId id="450" r:id="rId16"/>
    <p:sldId id="451" r:id="rId17"/>
    <p:sldId id="471" r:id="rId18"/>
    <p:sldId id="47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70" r:id="rId27"/>
    <p:sldId id="460" r:id="rId28"/>
    <p:sldId id="469" r:id="rId29"/>
    <p:sldId id="462" r:id="rId3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9900CC"/>
    <a:srgbClr val="0066FF"/>
    <a:srgbClr val="FF33CC"/>
    <a:srgbClr val="FF6600"/>
    <a:srgbClr val="FF66CC"/>
    <a:srgbClr val="006699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6" autoAdjust="0"/>
    <p:restoredTop sz="94660"/>
  </p:normalViewPr>
  <p:slideViewPr>
    <p:cSldViewPr>
      <p:cViewPr varScale="1">
        <p:scale>
          <a:sx n="64" d="100"/>
          <a:sy n="64" d="100"/>
        </p:scale>
        <p:origin x="2338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CF7FD-D813-496E-8A11-DC4265CEB753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0E6FD-65CF-4992-9ECA-C643A0EBA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9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66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8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0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86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10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29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82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041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8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34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2C0CE-6ACC-4685-BEAC-A9A2B5F7C83A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5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mazik.or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Журналы ВЕСЕЛЫЕ МЕДВЕЖАТА все\6. ЖУРНАЛЫ 2021-2022 г\Шаблоны ОСЕНЬ\153889989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3" t="1088" r="867" b="1859"/>
          <a:stretch/>
        </p:blipFill>
        <p:spPr bwMode="auto">
          <a:xfrm flipH="1">
            <a:off x="0" y="0"/>
            <a:ext cx="6858000" cy="9144000"/>
          </a:xfrm>
          <a:prstGeom prst="rect">
            <a:avLst/>
          </a:prstGeom>
          <a:noFill/>
          <a:ln w="38100">
            <a:solidFill>
              <a:srgbClr val="FF99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40808" y="38879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FF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Ежеквартальный детский 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журнал</a:t>
            </a:r>
          </a:p>
          <a:p>
            <a:pPr lvl="0" algn="ctr"/>
            <a:r>
              <a:rPr lang="ru-RU" sz="3000" b="1" i="1" dirty="0" smtClean="0">
                <a:solidFill>
                  <a:srgbClr val="0000FF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«ВЕСЕЛЫЕ  </a:t>
            </a:r>
            <a:r>
              <a:rPr lang="ru-RU" sz="3000" b="1" i="1" dirty="0">
                <a:solidFill>
                  <a:srgbClr val="0000FF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МЕДВЕЖАТА»</a:t>
            </a:r>
          </a:p>
        </p:txBody>
      </p:sp>
      <p:sp>
        <p:nvSpPr>
          <p:cNvPr id="7" name="Блок-схема: узел 6"/>
          <p:cNvSpPr/>
          <p:nvPr/>
        </p:nvSpPr>
        <p:spPr>
          <a:xfrm>
            <a:off x="5751031" y="80845"/>
            <a:ext cx="994420" cy="1008112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</a:p>
          <a:p>
            <a:pPr algn="ctr"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(17)</a:t>
            </a:r>
            <a:r>
              <a:rPr lang="ru-RU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kern="0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13195" y="8100392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Georgia" pitchFamily="18" charset="0"/>
                <a:cs typeface="Times New Roman" panose="02020603050405020304" pitchFamily="18" charset="0"/>
              </a:rPr>
              <a:t>Детский сад № 14 «Медвежонок» - филиал АН ДОО «Алмазик» </a:t>
            </a:r>
            <a:endParaRPr lang="ru-RU" sz="1600" i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9" name="Picture 3" descr="C:\Users\iren\Desktop\С флэшки Карт\олимп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8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26" y="1251593"/>
            <a:ext cx="147902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91481" y="8602291"/>
            <a:ext cx="13997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  <a:latin typeface="Georgia" pitchFamily="18" charset="0"/>
                <a:cs typeface="Times New Roman" panose="02020603050405020304" pitchFamily="18" charset="0"/>
              </a:rPr>
              <a:t>Осень 2021</a:t>
            </a:r>
            <a:endParaRPr lang="ru-RU" sz="16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401" r="23750"/>
          <a:stretch/>
        </p:blipFill>
        <p:spPr>
          <a:xfrm>
            <a:off x="2248390" y="957531"/>
            <a:ext cx="2182832" cy="2926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15707" r="30050"/>
          <a:stretch/>
        </p:blipFill>
        <p:spPr>
          <a:xfrm>
            <a:off x="4606548" y="3335451"/>
            <a:ext cx="2076126" cy="3111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C:\Users\Home\Pictures\7196.9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567273" y="1265047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Home\Pictures\7196.9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96533">
            <a:off x="4255044" y="2622544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Home\Pictures\7196.9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3289152" y="4775156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Home\Pictures\7196.9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4280405" y="1023242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Home\Pictures\7196.9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69725">
            <a:off x="4550936" y="6270971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331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41168" y="8383515"/>
            <a:ext cx="155031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Е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И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Данилова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Times New Roman"/>
            </a:endParaRPr>
          </a:p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воспитатель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3120" y="179512"/>
            <a:ext cx="609423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ребят старших групп прошло развлечение «День Знаний», в гости приходил сказочный персонаж Буратино. Дети веселились, играли, танцевали, в общем провели время с пользой!</a:t>
            </a:r>
            <a:endParaRPr lang="ru-RU" sz="14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620686" y="1334286"/>
            <a:ext cx="4698405" cy="3451716"/>
          </a:xfrm>
          <a:prstGeom prst="rect">
            <a:avLst/>
          </a:prstGeom>
          <a:ln w="57150">
            <a:solidFill>
              <a:srgbClr val="FF33CC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2201" r="15351"/>
          <a:stretch/>
        </p:blipFill>
        <p:spPr>
          <a:xfrm>
            <a:off x="1096054" y="5076056"/>
            <a:ext cx="3845114" cy="3456384"/>
          </a:xfrm>
          <a:prstGeom prst="rect">
            <a:avLst/>
          </a:prstGeom>
          <a:ln w="57150">
            <a:solidFill>
              <a:srgbClr val="FF33CC"/>
            </a:solidFill>
          </a:ln>
        </p:spPr>
      </p:pic>
      <p:pic>
        <p:nvPicPr>
          <p:cNvPr id="7" name="Рисунок 6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272384" y="7715237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4948255" y="3808766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5343059" y="6458389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446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0688" y="0"/>
            <a:ext cx="587079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FF33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"День дошкольного работника".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92896" y="1993114"/>
            <a:ext cx="3429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сад, детский сад...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так говорят?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Потому, что дружно в нем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одной семьей растем!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(В. Товарков)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cdn.fotokartinki.ru/storage/posts/big/prekrasnaya-kartinka-vospitatelyam-i-vsem-doshkolnym-rabotnikam-565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696" y="1043608"/>
            <a:ext cx="2254176" cy="2182168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67753" y="3410611"/>
            <a:ext cx="5976664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27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сентября по всей стране поздравляют всех работников дошкольного образования. В этот день их благодарят за мудрость, терпение, любовь к детям и своей профессии, ведь именно от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них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зависит то, какими вырастут малыши.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нашем детском саду в этот день с самого утра царила праздничная и торжественная обстановка. Во всех группах с ребятами были проведены беседы об этом празднике, о необходимости и важности всех профессий сотрудников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детского сада.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D:\Downloads\0bc54806-f090-4ec8-b3a8-f08e374f6a86.JPG"/>
          <p:cNvPicPr/>
          <p:nvPr/>
        </p:nvPicPr>
        <p:blipFill rotWithShape="1">
          <a:blip r:embed="rId3"/>
          <a:srcRect l="3938" t="37069" r="7573" b="1513"/>
          <a:stretch/>
        </p:blipFill>
        <p:spPr bwMode="auto">
          <a:xfrm>
            <a:off x="620688" y="5694591"/>
            <a:ext cx="5870794" cy="3117619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7" name="Рисунок 6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5488380" y="5239984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4970182" y="632529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131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80" y="179512"/>
            <a:ext cx="5904656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650"/>
              </a:lnSpc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воспитанники всех групп с большой ответственностью и старанием подготовили к этому дню праздничный концерт, на котором они исполняли песни, танцы, читали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стихи.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завершение чудесного концерта, ребята подарили всем гостям красивые подарки. Все проведённые мероприятия обеспечили отличное настроение на весь день и взрослым, и детям.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:\Downloads\IMG_4672.jpg"/>
          <p:cNvPicPr/>
          <p:nvPr/>
        </p:nvPicPr>
        <p:blipFill rotWithShape="1">
          <a:blip r:embed="rId2" cstate="print"/>
          <a:srcRect l="10498" t="23133" r="46542" b="12014"/>
          <a:stretch/>
        </p:blipFill>
        <p:spPr bwMode="auto">
          <a:xfrm>
            <a:off x="692696" y="5796136"/>
            <a:ext cx="2736304" cy="2736304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9" name="Рисунок 8" descr="D:\Downloads\22301fd8-6c29-4531-abcb-f8fa0a3800b4.JPG"/>
          <p:cNvPicPr/>
          <p:nvPr/>
        </p:nvPicPr>
        <p:blipFill rotWithShape="1">
          <a:blip r:embed="rId3" cstate="print"/>
          <a:srcRect r="7095" b="33046"/>
          <a:stretch/>
        </p:blipFill>
        <p:spPr bwMode="auto">
          <a:xfrm>
            <a:off x="3591815" y="5803086"/>
            <a:ext cx="2880320" cy="2736304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0" name="Рисунок 9" descr="D:\Downloads\IMG_4738.jpg"/>
          <p:cNvPicPr/>
          <p:nvPr/>
        </p:nvPicPr>
        <p:blipFill rotWithShape="1">
          <a:blip r:embed="rId4" cstate="print"/>
          <a:srcRect t="24534" b="17809"/>
          <a:stretch/>
        </p:blipFill>
        <p:spPr bwMode="auto">
          <a:xfrm>
            <a:off x="1071263" y="1821967"/>
            <a:ext cx="5041105" cy="360040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7" name="Рисунок 6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2686246" y="7856572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3486889" y="1573738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521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8680" y="251520"/>
            <a:ext cx="5904656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Педагоги нашего детского сада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всей души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поздравляют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коллег с профессиональным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праздником!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Вам за то, что Вы дарите детям своё тепло, заботу и ласку. Спасибо за Ваше бесконечное терпение, душевную доброту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мудрость. Мы желаем, чтобы в Ваших домах всегда была тёплая и благоприятная обстановка, а в жизни только солнечное настроение, отменное здоровье и нескончаемое благополучие! </a:t>
            </a:r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праздником!!!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:\Downloads\783e88e4-b084-40f3-acdd-904e895d04ce.JPG"/>
          <p:cNvPicPr/>
          <p:nvPr/>
        </p:nvPicPr>
        <p:blipFill rotWithShape="1">
          <a:blip r:embed="rId2" cstate="print"/>
          <a:srcRect t="14867"/>
          <a:stretch/>
        </p:blipFill>
        <p:spPr bwMode="auto">
          <a:xfrm>
            <a:off x="632104" y="5465449"/>
            <a:ext cx="2796896" cy="3027118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" name="Рисунок 7" descr="D:\Downloads\IMG_47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5884" y="5436096"/>
            <a:ext cx="2507452" cy="3056471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146548" y="8615650"/>
            <a:ext cx="155031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А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И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Иванова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Times New Roman"/>
            </a:endParaRPr>
          </a:p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воспитатель</a:t>
            </a:r>
          </a:p>
        </p:txBody>
      </p:sp>
      <p:pic>
        <p:nvPicPr>
          <p:cNvPr id="7" name="Рисунок 6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2923474" y="7937962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8001" b="30400"/>
          <a:stretch/>
        </p:blipFill>
        <p:spPr>
          <a:xfrm>
            <a:off x="548680" y="2211003"/>
            <a:ext cx="5904656" cy="2866980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pic>
        <p:nvPicPr>
          <p:cNvPr id="12" name="Рисунок 11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5075161" y="1908235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11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92696" y="107504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«Осень, осень в гости просим!»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08920" y="683568"/>
            <a:ext cx="388843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Заглянул сегодня праздник в каждый дом,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Потому что бродит осень за окном.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Заглянул осенний праздник в детский сад,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порадовать и взрослых, и ребят!</a:t>
            </a:r>
            <a:endParaRPr lang="ru-RU" sz="1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6672" y="1881341"/>
            <a:ext cx="590465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Традиционно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нашем детском саду, проводится праздник осени, в котором приняли активное участие дети средних, старших и подготовительных групп.</a:t>
            </a: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показали умение читать стихи, отгадывать загадки, исполнять песни и танцы. К ребятам приходила в гости красавица 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с которой пели, танцевали и играли.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d1cca96-2e83-4a99-b3be-1546cb14a82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21594" r="6007"/>
          <a:stretch/>
        </p:blipFill>
        <p:spPr bwMode="auto">
          <a:xfrm>
            <a:off x="531307" y="3400569"/>
            <a:ext cx="2812824" cy="3877135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Home\Pictures\7196.9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848449" y="610393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2" t="26588" r="28409" b="35825"/>
          <a:stretch/>
        </p:blipFill>
        <p:spPr>
          <a:xfrm>
            <a:off x="3716992" y="3411512"/>
            <a:ext cx="2664336" cy="3877135"/>
          </a:xfrm>
          <a:prstGeom prst="rect">
            <a:avLst/>
          </a:prstGeom>
          <a:ln w="57150">
            <a:solidFill>
              <a:srgbClr val="0066FF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89792" y="7403046"/>
            <a:ext cx="6066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Праздник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– это всегда удивительные чудеса, волшебные краски, звонкий смех воспитанников, море улыбок и веселья. Хоть и говорят, что осень - унылая пора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 дети как никто другой, способны радоваться шороху золотистых опавших листьев под ногами, дождику, под которым так интересно гулять под зонтиком, обув резиновые сапожки.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03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80" y="251520"/>
            <a:ext cx="5832648" cy="1459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Вот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праздник осени в детском саду является одним из самых любимых у нашей детворы.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Праздник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– это всегда звонкий смех детей, море улыбок и веселья. Мероприятия получились яркими, веселыми, увлекательными.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94bf0c7a-a408-4cf2-808a-722e2803b3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19688" r="16667" b="10190"/>
          <a:stretch>
            <a:fillRect/>
          </a:stretch>
        </p:blipFill>
        <p:spPr bwMode="auto">
          <a:xfrm>
            <a:off x="1481570" y="5580112"/>
            <a:ext cx="4904894" cy="3384376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8b6ff691-1932-4d79-aca1-3fbfda63098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29672" r="16302" b="23122"/>
          <a:stretch>
            <a:fillRect/>
          </a:stretch>
        </p:blipFill>
        <p:spPr bwMode="auto">
          <a:xfrm>
            <a:off x="548680" y="1737679"/>
            <a:ext cx="4176464" cy="3481985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272385" y="6715088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42217">
            <a:off x="5106750" y="2785687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33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6b363510-75bb-4ec3-b228-4fde069308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8560" r="7959" b="17296"/>
          <a:stretch>
            <a:fillRect/>
          </a:stretch>
        </p:blipFill>
        <p:spPr bwMode="auto">
          <a:xfrm>
            <a:off x="549572" y="188008"/>
            <a:ext cx="4391596" cy="2731127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Home\Pictures\7196.9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416400" y="3511792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Home\Pictures\7196.9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42217">
            <a:off x="4875308" y="6579891"/>
            <a:ext cx="115506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941168" y="8383515"/>
            <a:ext cx="155031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О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А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Гаврикова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Times New Roman"/>
            </a:endParaRPr>
          </a:p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воспитатель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27601" r="12201" b="5201"/>
          <a:stretch/>
        </p:blipFill>
        <p:spPr>
          <a:xfrm>
            <a:off x="1844823" y="3068170"/>
            <a:ext cx="4726659" cy="2766824"/>
          </a:xfrm>
          <a:prstGeom prst="rect">
            <a:avLst/>
          </a:prstGeom>
          <a:ln w="57150">
            <a:solidFill>
              <a:srgbClr val="0066FF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22955" r="33200" b="35046"/>
          <a:stretch/>
        </p:blipFill>
        <p:spPr>
          <a:xfrm>
            <a:off x="572365" y="6011547"/>
            <a:ext cx="3455492" cy="2879576"/>
          </a:xfrm>
          <a:prstGeom prst="rect">
            <a:avLst/>
          </a:prstGeom>
          <a:ln w="57150">
            <a:solidFill>
              <a:srgbClr val="0066FF"/>
            </a:solidFill>
          </a:ln>
        </p:spPr>
      </p:pic>
      <p:pic>
        <p:nvPicPr>
          <p:cNvPr id="11" name="Рисунок 10" descr="C:\Users\Home\Pictures\7196.9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29200" y="827584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849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9643" y="0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Днем Матери!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96952" y="499866"/>
            <a:ext cx="3429000" cy="19732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в нашем мире слово вечное,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Короткое, но самое сердечное,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 прекрасное и доброе,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 простое и удобное,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 душевное, любимое,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 с чем на свете </a:t>
            </a:r>
            <a:r>
              <a:rPr lang="ru-RU" sz="1400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несравнимое.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2778" y="2555776"/>
            <a:ext cx="60145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День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 в Якутии отмечается каждое третье воскресенье октября. Праздник был учрежден по инициативе первого президента Республики Саха (Якутия) в 1993 году. Нет, наверное, ни одной страны, где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отмечали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Матери. В России этот праздник стали отмечать сравнительно недавно. Установленный указом Президента Российской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Дне Матери» 30 января 1998 года, он празднуется в последнее воскресенье ноября.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 языках это священное слово звучит одинаково нежно и ласково, светло и значительно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 – мама,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матушка, по украински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ненька, по киргизски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апа, по 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грузински –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дэда, по  осетински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нана. Сколько тепла таит магическое слово, которым называют самого близкого, дорогого единственного человека. Мама следит за нашей жизненной дорогой. Материнская любовь,  греет нас до глубокой старости.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30400" r="9051" b="23401"/>
          <a:stretch/>
        </p:blipFill>
        <p:spPr>
          <a:xfrm>
            <a:off x="637093" y="6095206"/>
            <a:ext cx="5788859" cy="244913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13602" r="27950" b="2400"/>
          <a:stretch/>
        </p:blipFill>
        <p:spPr>
          <a:xfrm>
            <a:off x="582778" y="499866"/>
            <a:ext cx="1567771" cy="191972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5" name="Рисунок 14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2419418" y="951506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86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41168" y="8383515"/>
            <a:ext cx="155031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В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Р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Саввинова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Times New Roman"/>
            </a:endParaRPr>
          </a:p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воспитатель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5266" y="179512"/>
            <a:ext cx="59362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Невозможно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поспорить с тем, что этот праздник — праздник вечности. Из поколения в поколение для каждого человека мама — самый главный человек в жизни. Становясь матерью, женщина открывает в себе лучшие качества: доброту, любовь, заботу, терпение и самопожертвование.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 каждым годом День матери становится всё популярнее в российском обществе. И это замечательно: сколько бы хороших, добрых слов мы не говорили своим мамам, сколько бы поводов для этого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придумали, лишними они не будут.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4984" y="5220072"/>
            <a:ext cx="3429000" cy="30315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Дорогие наши мамы, бабушки!</a:t>
            </a:r>
            <a:endParaRPr lang="ru-RU" sz="11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9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днем матери я поздравляю</a:t>
            </a:r>
            <a:b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 женщин на этой Земле!</a:t>
            </a:r>
            <a:b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 им большой пожелаю,</a:t>
            </a:r>
            <a:b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солнце искрится в окне!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легкими будут дороги,</a:t>
            </a:r>
            <a:b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сложными будут пути,</a:t>
            </a:r>
            <a:b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все их смогли вы проехать,</a:t>
            </a:r>
            <a:b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если вдруг нужно – пройти!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Надежды, и веры, и счастья,</a:t>
            </a:r>
            <a:b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помнили дети о вас,</a:t>
            </a:r>
            <a:b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Всегда: и сегодня, и завтра</a:t>
            </a:r>
            <a:b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Великое множество раз!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3200" r="2751" b="20601"/>
          <a:stretch/>
        </p:blipFill>
        <p:spPr>
          <a:xfrm>
            <a:off x="562942" y="2483768"/>
            <a:ext cx="5936215" cy="2304648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9605" r="3800"/>
          <a:stretch/>
        </p:blipFill>
        <p:spPr>
          <a:xfrm>
            <a:off x="562942" y="5331518"/>
            <a:ext cx="2418729" cy="280870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2" name="Рисунок 11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4324">
            <a:off x="2404138" y="7583011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733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926" y="251520"/>
            <a:ext cx="584740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«Семейные странички»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2578" y="763750"/>
            <a:ext cx="2515432" cy="357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«Отпуск </a:t>
            </a:r>
            <a:r>
              <a:rPr lang="ru-RU" sz="1600" b="1" i="1" dirty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года</a:t>
            </a:r>
            <a:r>
              <a:rPr lang="ru-RU" sz="1600" b="1" i="1" dirty="0" smtClean="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endParaRPr lang="ru-RU" sz="1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0348" y="1475656"/>
            <a:ext cx="30857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Наша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очень любит путешествовать, и в этом году мы с нетерпением ждали нашего отпуска. Маршрут был продуман папой заранее, путь наш лежал на далекий остров Итуруп – самый крупный остров Большой гряды Курильских островов. Но для того чтобы добраться до острова мы проделали неблизкий путь.</a:t>
            </a:r>
            <a:endParaRPr lang="ru-RU" dirty="0"/>
          </a:p>
        </p:txBody>
      </p:sp>
      <p:pic>
        <p:nvPicPr>
          <p:cNvPr id="6" name="Рисунок 5" descr="C:\Users\Max\Desktop\4a96cf00-ced7-44a4-b043-8bf85d4883f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99" y="1259632"/>
            <a:ext cx="2508028" cy="32403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7" name="Рисунок 6" descr="C:\Users\Max\Desktop\3e4b7f01-aeb4-415c-99ca-22b00be72d9b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7" b="35267"/>
          <a:stretch/>
        </p:blipFill>
        <p:spPr bwMode="auto">
          <a:xfrm>
            <a:off x="533926" y="4652670"/>
            <a:ext cx="5847401" cy="4167801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85820">
            <a:off x="4962138" y="4872074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033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0808" y="827584"/>
            <a:ext cx="4680520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Осень, 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Лета прощальный взгляд, 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Природа меняет зеленый наряд.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небу серые тучи плывут,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Птицы </a:t>
            </a:r>
            <a:r>
              <a:rPr lang="ru-RU" sz="16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звонко </a:t>
            </a: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уже не поют.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Прикрывшись зонтом прохожий спешит,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 багряные листья кружит,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Пчела над цветком уже не жужжит.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 землю омыла дождем -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Уныло размытый пейзаж за </a:t>
            </a:r>
            <a:r>
              <a:rPr lang="ru-RU" sz="16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окном.</a:t>
            </a:r>
            <a:endParaRPr lang="ru-RU" sz="16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4784" y="107504"/>
            <a:ext cx="3429000" cy="467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«Осень»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389990" y="271432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5308294" y="817310"/>
            <a:ext cx="115506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725144" y="4131640"/>
            <a:ext cx="1550314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О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В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Заголило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Times New Roman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8000" b="13601"/>
          <a:stretch/>
        </p:blipFill>
        <p:spPr>
          <a:xfrm>
            <a:off x="710589" y="4539006"/>
            <a:ext cx="5670739" cy="4117276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pic>
        <p:nvPicPr>
          <p:cNvPr id="10" name="Рисунок 9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383404" y="3933281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748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1968" y="237592"/>
            <a:ext cx="3600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Первая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остановка г. Иркутск, мы съездили на Байкал, где была организована прогулка на лошадях с пикником в лесу. Вторая остановка г. Владивосток, там незабываемые впечатления оставила экскурсия по самому большому океанариуму в России и обзорная экскурсия по этому красивому городу. Третья остановка была в г. Южно-Сахалинск, там мы посетили краеведческий музей, узнали много интересного о жизни и обычаях коренного народа. </a:t>
            </a:r>
            <a:endParaRPr lang="ru-RU" dirty="0"/>
          </a:p>
        </p:txBody>
      </p:sp>
      <p:pic>
        <p:nvPicPr>
          <p:cNvPr id="7" name="Рисунок 6" descr="C:\Users\Max\Desktop\219db87e-cc5d-403e-9b22-4dbb366fb0a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1"/>
          <a:stretch/>
        </p:blipFill>
        <p:spPr bwMode="auto">
          <a:xfrm>
            <a:off x="908720" y="5457091"/>
            <a:ext cx="5159280" cy="3487744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Max\Desktop\77289dcc-058a-4c67-9218-6c594e17cef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88" y="237592"/>
            <a:ext cx="2393434" cy="322932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01968" y="3563888"/>
            <a:ext cx="60967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Южно-Сахалинска мы отправились на Итуруп, где нас ждали 4 дня экскурсий по острову, водопады, горячие источники, живописные бухты, крутые скалы, буйство зелени, увиденное просто превзошло все наши ожидания. Неоднократно мы встречали лисичек, которые не боялись туристов и дружно сидели у обочин дорог, в ожидании вкусного угощения. Переезд с побережья Охотского моря на побережье Тихого океана, всего не перечислить. Нам очень понравилось, положительные эмоции переполняли.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1568529" y="5543880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145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9464" y="216344"/>
            <a:ext cx="59766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Далее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держали путь на побережье Черного моря в г. Геленджик, где мы несмотря на осенний месяц успели насладиться лучами яркого солнышка и теплой морской водой. Но и на этом наше путешествие не закончилось, мы направились в г. Санкт-Петербург. Посетили обзорную автобусную экскурсию, и прошлись на теплоходе по каналам города, увидели Исаакиевский собор, музей подводной лодки и ледокол Красин (раннее действующие корабли с огромной и непростой историей). Гуляли по вечернему городу.</a:t>
            </a:r>
            <a:endParaRPr lang="ru-RU" dirty="0"/>
          </a:p>
        </p:txBody>
      </p:sp>
      <p:pic>
        <p:nvPicPr>
          <p:cNvPr id="6" name="Рисунок 5" descr="C:\Users\Max\Desktop\516e1ba6-db71-4e82-84da-107520963da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" b="6785"/>
          <a:stretch/>
        </p:blipFill>
        <p:spPr bwMode="auto">
          <a:xfrm>
            <a:off x="739464" y="2434198"/>
            <a:ext cx="2545520" cy="3032718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Max\Desktop\4ac46edf-7f10-43ad-85a9-d6d4ef11c0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56" y="5652120"/>
            <a:ext cx="2369949" cy="331236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8" name="Рисунок 7" descr="C:\Users\Max\Desktop\c6234c1f-5cc8-46e3-b5ff-434b8a7f5a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64" y="5652120"/>
            <a:ext cx="2545520" cy="331236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10" name="Рисунок 9" descr="C:\Users\Max\Desktop\6fa217c3-33c6-443d-92c1-34ba86183b2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11833" r="5413" b="1666"/>
          <a:stretch/>
        </p:blipFill>
        <p:spPr bwMode="auto">
          <a:xfrm>
            <a:off x="4077072" y="2433535"/>
            <a:ext cx="2323728" cy="303271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9" name="Рисунок 8" descr="C:\Users\Home\Pictures\7196.97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85007">
            <a:off x="3105219" y="4909039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677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9499" y="8388424"/>
            <a:ext cx="2650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Александра Рылькова.</a:t>
            </a:r>
            <a:endParaRPr lang="ru-RU" dirty="0"/>
          </a:p>
        </p:txBody>
      </p:sp>
      <p:pic>
        <p:nvPicPr>
          <p:cNvPr id="11" name="Рисунок 10" descr="C:\Users\Max\Desktop\d272f2bc-e1b6-4b79-80a9-54325cf9dca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2" y="3995936"/>
            <a:ext cx="5779112" cy="410137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46232" y="288576"/>
            <a:ext cx="332216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Этот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отпуск принес нам массу ярких впечатлений и незабываемых моментов. На этом мы не останавливаемся и планируем следующий отпуск, с таким же увлекательным маршрутом, ведь наша страна огромная, удивительная и прекрасная. И нужно еще столько всего посмотреть и показать нашему подрастающему любителю путешествий - Саше!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C:\Users\Max\Desktop\b1e2740c-8cef-4769-87a2-66dc5dec5dc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 t="9369" r="14460"/>
          <a:stretch/>
        </p:blipFill>
        <p:spPr bwMode="auto">
          <a:xfrm>
            <a:off x="4365104" y="309191"/>
            <a:ext cx="2160240" cy="318268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3667639" y="3147608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187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2736" y="107504"/>
            <a:ext cx="468052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solidFill>
                  <a:srgbClr val="9900C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«Рыбалка </a:t>
            </a:r>
            <a:r>
              <a:rPr lang="ru-RU" sz="1600" b="1" i="1" dirty="0">
                <a:solidFill>
                  <a:srgbClr val="9900C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самый любимый вид отдыха нашей </a:t>
            </a:r>
            <a:r>
              <a:rPr lang="ru-RU" sz="1600" b="1" i="1" dirty="0" smtClean="0">
                <a:solidFill>
                  <a:srgbClr val="9900C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семьи»</a:t>
            </a:r>
            <a:endParaRPr lang="ru-RU" sz="1100" dirty="0">
              <a:solidFill>
                <a:srgbClr val="9900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8680" y="766146"/>
            <a:ext cx="6048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любой из дней, независимо от времени года, наша семья может спонтанно схватить удочки и отправиться на рыбалку.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Рыбалка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самый любимый вид отдыха нашей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семьи!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 всех рыбалку любит мой папа, но и мы с мамой стараемся его в этом поддерживать.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D:\Downloads\image-27-10-21-08-40.heic"/>
          <p:cNvPicPr/>
          <p:nvPr/>
        </p:nvPicPr>
        <p:blipFill rotWithShape="1">
          <a:blip r:embed="rId2" cstate="print"/>
          <a:srcRect t="12530" r="10885"/>
          <a:stretch/>
        </p:blipFill>
        <p:spPr bwMode="auto">
          <a:xfrm>
            <a:off x="692694" y="1951902"/>
            <a:ext cx="2592289" cy="3363370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10" name="Рисунок 9" descr="D:\Downloads\image-27-10-21-08-40-1.heic"/>
          <p:cNvPicPr/>
          <p:nvPr/>
        </p:nvPicPr>
        <p:blipFill rotWithShape="1">
          <a:blip r:embed="rId3" cstate="print"/>
          <a:srcRect l="8693" t="19129" r="8207"/>
          <a:stretch/>
        </p:blipFill>
        <p:spPr bwMode="auto">
          <a:xfrm rot="5400000">
            <a:off x="3537412" y="2327343"/>
            <a:ext cx="3379575" cy="2596283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13" name="Рисунок 12" descr="D:\Downloads\image-27-10-21-08-40-3.heic"/>
          <p:cNvPicPr/>
          <p:nvPr/>
        </p:nvPicPr>
        <p:blipFill rotWithShape="1">
          <a:blip r:embed="rId4" cstate="print"/>
          <a:srcRect r="4303"/>
          <a:stretch/>
        </p:blipFill>
        <p:spPr bwMode="auto">
          <a:xfrm rot="5400000">
            <a:off x="316794" y="5924294"/>
            <a:ext cx="3344087" cy="2592289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15" name="Рисунок 14" descr="D:\Downloads\image-27-10-21-08-40-4.heic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525531" y="5920911"/>
            <a:ext cx="3346861" cy="2596282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8" name="Рисунок 7" descr="C:\Users\Home\Pictures\7196.97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50322">
            <a:off x="2995484" y="4758059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106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ownloads\image-27-10-21-08-40-12.heic"/>
          <p:cNvPicPr/>
          <p:nvPr/>
        </p:nvPicPr>
        <p:blipFill rotWithShape="1">
          <a:blip r:embed="rId2" cstate="print"/>
          <a:srcRect l="8750" t="7017" b="12281"/>
          <a:stretch/>
        </p:blipFill>
        <p:spPr bwMode="auto">
          <a:xfrm>
            <a:off x="817964" y="4499992"/>
            <a:ext cx="5606592" cy="3528392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80911" y="8604448"/>
            <a:ext cx="1904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Гасарановых</a:t>
            </a:r>
            <a:r>
              <a:rPr lang="ru-RU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:\Downloads\image-27-10-21-08-40-10.heic"/>
          <p:cNvPicPr/>
          <p:nvPr/>
        </p:nvPicPr>
        <p:blipFill rotWithShape="1">
          <a:blip r:embed="rId3" cstate="print"/>
          <a:srcRect l="8696" r="32609"/>
          <a:stretch/>
        </p:blipFill>
        <p:spPr bwMode="auto">
          <a:xfrm rot="5400000">
            <a:off x="1672026" y="-612576"/>
            <a:ext cx="3888433" cy="5616626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5" name="Рисунок 4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6408">
            <a:off x="4532344" y="3582742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156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6712" y="107504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«Наш любимый детский сад!!!»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2936" y="602487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66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Группа «Непоседы». Выпуск 2020 г.</a:t>
            </a:r>
            <a:endParaRPr lang="ru-RU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0155" y="999101"/>
            <a:ext cx="3081965" cy="3191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9900C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Отзыв семьи Михеевых.</a:t>
            </a:r>
            <a:endParaRPr lang="ru-RU" sz="1100" dirty="0">
              <a:solidFill>
                <a:srgbClr val="99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Хочу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сказать по поводу дополнительных занятий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«Чудо - оригами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в садике, куда ходил мой сын. Уютная атмосфера, хорошо развивает моторику рук, развивающие занятия проходят в игровой форме. Много разнообразных работ. Сыну очень нравилось, всегда был очень доволен своей работой. Благодарна педагогам за обучение наших ребятишек.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7067" r="14301" b="10800"/>
          <a:stretch/>
        </p:blipFill>
        <p:spPr>
          <a:xfrm>
            <a:off x="3676216" y="1121917"/>
            <a:ext cx="2791991" cy="1861327"/>
          </a:xfrm>
          <a:prstGeom prst="rect">
            <a:avLst/>
          </a:prstGeom>
          <a:ln w="57150">
            <a:solidFill>
              <a:srgbClr val="9900CC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3733" r="2750"/>
          <a:stretch/>
        </p:blipFill>
        <p:spPr>
          <a:xfrm>
            <a:off x="541457" y="5227944"/>
            <a:ext cx="5922395" cy="3522363"/>
          </a:xfrm>
          <a:prstGeom prst="rect">
            <a:avLst/>
          </a:prstGeom>
          <a:ln w="57150">
            <a:solidFill>
              <a:srgbClr val="9900CC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334" r="12201" b="16401"/>
          <a:stretch/>
        </p:blipFill>
        <p:spPr>
          <a:xfrm>
            <a:off x="3675855" y="3240816"/>
            <a:ext cx="2831817" cy="1691224"/>
          </a:xfrm>
          <a:prstGeom prst="rect">
            <a:avLst/>
          </a:prstGeom>
          <a:ln w="57150">
            <a:solidFill>
              <a:srgbClr val="9900CC"/>
            </a:solidFill>
          </a:ln>
        </p:spPr>
      </p:pic>
      <p:pic>
        <p:nvPicPr>
          <p:cNvPr id="14" name="Рисунок 13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160834" y="4374827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2936854" y="4233133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2994586" y="4293878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59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0" t="8039" r="14474" b="15429"/>
          <a:stretch/>
        </p:blipFill>
        <p:spPr>
          <a:xfrm>
            <a:off x="3658136" y="2659420"/>
            <a:ext cx="2849915" cy="1670656"/>
          </a:xfrm>
          <a:prstGeom prst="rect">
            <a:avLst/>
          </a:prstGeom>
          <a:ln w="57150">
            <a:solidFill>
              <a:srgbClr val="9900CC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3334" r="9051" b="5200"/>
          <a:stretch/>
        </p:blipFill>
        <p:spPr>
          <a:xfrm>
            <a:off x="566480" y="2661053"/>
            <a:ext cx="2646496" cy="1684135"/>
          </a:xfrm>
          <a:prstGeom prst="rect">
            <a:avLst/>
          </a:prstGeom>
          <a:ln w="57150">
            <a:solidFill>
              <a:srgbClr val="9900CC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201" r="20601" b="12667"/>
          <a:stretch/>
        </p:blipFill>
        <p:spPr>
          <a:xfrm>
            <a:off x="566480" y="4572000"/>
            <a:ext cx="5941571" cy="3844546"/>
          </a:xfrm>
          <a:prstGeom prst="rect">
            <a:avLst/>
          </a:prstGeom>
          <a:ln w="57150">
            <a:solidFill>
              <a:srgbClr val="9900CC"/>
            </a:solidFill>
          </a:ln>
        </p:spPr>
      </p:pic>
      <p:pic>
        <p:nvPicPr>
          <p:cNvPr id="14" name="Рисунок 13" descr="I:\ДИПЛОМЫФедоренко 18-19г.г. Достижения\Дипломы ИДЕЯ\Дипломы Оригами 2019г\Михеев Роман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0" y="360362"/>
            <a:ext cx="2934527" cy="1979390"/>
          </a:xfrm>
          <a:prstGeom prst="rect">
            <a:avLst/>
          </a:prstGeom>
          <a:noFill/>
          <a:ln w="57150">
            <a:solidFill>
              <a:srgbClr val="9900CC"/>
            </a:solidFill>
          </a:ln>
        </p:spPr>
      </p:pic>
      <p:pic>
        <p:nvPicPr>
          <p:cNvPr id="16" name="Picture 3" descr="G:\Выставка оригами\20180406_06455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6" t="32894" r="320" b="47578"/>
          <a:stretch/>
        </p:blipFill>
        <p:spPr bwMode="auto">
          <a:xfrm>
            <a:off x="3658136" y="360362"/>
            <a:ext cx="2849915" cy="1979390"/>
          </a:xfrm>
          <a:prstGeom prst="rect">
            <a:avLst/>
          </a:prstGeom>
          <a:noFill/>
          <a:ln w="57150">
            <a:solidFill>
              <a:srgbClr val="9900C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780911" y="8604448"/>
            <a:ext cx="1633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Михеевых</a:t>
            </a:r>
            <a:r>
              <a:rPr lang="ru-RU" sz="1400" i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C:\Users\Home\Pictures\7196.9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2154">
            <a:off x="3152721" y="3999675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903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602" y="207930"/>
            <a:ext cx="3266438" cy="4677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9900C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Отзыв семьи Косиченко. </a:t>
            </a:r>
            <a:endParaRPr lang="ru-RU" sz="1100" dirty="0">
              <a:solidFill>
                <a:srgbClr val="99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Здравствуйте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Замечательные кружки дополнительного развития детей в детском саду «Медвежонок». Всегда насыщенная программа выступлений на утренниках. Ребенок с удовольствием выступал и выучивал длинные тексты песен. Вся семья всегда с теплотой вспоминает Мишины выступления. Ребенок раскрылся с творческой стороны. Благодарим за вклад в развитие, воспитание нашего ребенка, в теплой и уютной атмосфере. Огромное спасибо всем, кто работает в этом детском саду. </a:t>
            </a:r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Рекомендуем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всем!!!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1"/>
          <a:stretch/>
        </p:blipFill>
        <p:spPr>
          <a:xfrm>
            <a:off x="4347049" y="207930"/>
            <a:ext cx="2186008" cy="3066227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0" t="37224" r="20841" b="18063"/>
          <a:stretch/>
        </p:blipFill>
        <p:spPr>
          <a:xfrm>
            <a:off x="4385576" y="3542541"/>
            <a:ext cx="2165683" cy="216568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0134" r="2750"/>
          <a:stretch/>
        </p:blipFill>
        <p:spPr>
          <a:xfrm>
            <a:off x="657597" y="6012160"/>
            <a:ext cx="5893662" cy="277106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" name="Рисунок 9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3041413" y="5151013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1064474" y="4865213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17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9718" y="3321130"/>
            <a:ext cx="5976664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9900C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Отзыв семьи Митрофановых</a:t>
            </a:r>
            <a:endParaRPr lang="ru-RU" sz="1100" dirty="0">
              <a:solidFill>
                <a:srgbClr val="99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Даниил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большим удовольствием ходил на кружки в детском садике «Медвежонок» -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«Звонкие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голоса» 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«Танцевальное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ассорти», к замечательным педагогам, и сейчас вспоминает это время с теплотой, с улыбкой, к Елене Геннадьевне обратно хочет. Спасибо вам огромное за ваш вклад в развитие наших детей.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0" b="3542"/>
          <a:stretch/>
        </p:blipFill>
        <p:spPr>
          <a:xfrm>
            <a:off x="547591" y="5053636"/>
            <a:ext cx="5798487" cy="3462525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r="4954"/>
          <a:stretch/>
        </p:blipFill>
        <p:spPr>
          <a:xfrm>
            <a:off x="3069654" y="324055"/>
            <a:ext cx="3386728" cy="210951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1" y="292915"/>
            <a:ext cx="2144035" cy="285871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212976" y="2699792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Косиченко</a:t>
            </a:r>
            <a:r>
              <a:rPr lang="ru-RU" sz="1400" i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527" y="8676456"/>
            <a:ext cx="2169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Митрофановых</a:t>
            </a:r>
            <a:r>
              <a:rPr lang="ru-RU" sz="1400" i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5267221" y="2552030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778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Журналы ВЕСЕЛЫЕ МЕДВЕЖАТА все\6. ЖУРНАЛЫ 2021-2022 г\Шаблоны ОСЕНЬ\153889989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3" t="1088" r="867" b="1859"/>
          <a:stretch/>
        </p:blipFill>
        <p:spPr bwMode="auto">
          <a:xfrm flipH="1">
            <a:off x="22315" y="16931"/>
            <a:ext cx="6858000" cy="9144000"/>
          </a:xfrm>
          <a:prstGeom prst="rect">
            <a:avLst/>
          </a:prstGeom>
          <a:noFill/>
          <a:ln w="38100">
            <a:solidFill>
              <a:srgbClr val="FF99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68960" y="395536"/>
            <a:ext cx="3429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Журнал размещается на сайте </a:t>
            </a:r>
          </a:p>
          <a:p>
            <a:pPr lvl="0" algn="ctr"/>
            <a:r>
              <a:rPr lang="ru-RU" sz="14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АН ДОО «Алмазик».</a:t>
            </a:r>
          </a:p>
          <a:p>
            <a:pPr lvl="0"/>
            <a:endParaRPr lang="ru-RU" sz="1400" b="1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/>
            <a:endParaRPr lang="ru-RU" sz="1400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/>
            <a:r>
              <a:rPr lang="ru-RU" sz="1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следующем номере журнала: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	Спортивно – музыкальное развлечение  </a:t>
            </a:r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«Сказочное путешествие»; 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«Новогодний карнавал сказок»; выставка детских рисунков </a:t>
            </a:r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«Новогодняя фантазия», 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творческий конкурс семейных  работ (рисунки, поделки, аппликация, оригами, квиллинг,…) «Зимушка - красавица», игровой досуг </a:t>
            </a:r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«Будущие защитники Родины»  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 многое другое.</a:t>
            </a:r>
          </a:p>
          <a:p>
            <a:pPr lvl="0"/>
            <a:r>
              <a:rPr lang="ru-RU" sz="1400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	</a:t>
            </a:r>
            <a:endParaRPr lang="ru-RU" sz="1400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90374" y="5558287"/>
            <a:ext cx="273630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1400" i="1" dirty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Над журналом работала </a:t>
            </a:r>
          </a:p>
          <a:p>
            <a:pPr>
              <a:spcAft>
                <a:spcPts val="0"/>
              </a:spcAft>
            </a:pPr>
            <a:r>
              <a:rPr lang="ru-RU" sz="1400" b="1" i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творческая инициативная группа:</a:t>
            </a:r>
            <a:r>
              <a:rPr lang="ru-RU" sz="1400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b="1" i="1" dirty="0" smtClean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М. Р. Мурукова,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Е. В. Будинова, Е. И. Данилова,  </a:t>
            </a:r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И. </a:t>
            </a:r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Иванова, О. А. Гаврикова,  </a:t>
            </a: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Б. Б. Дабаева, В. Р. Саввинова</a:t>
            </a:r>
            <a:r>
              <a:rPr lang="ru-RU" sz="1400" i="1" dirty="0">
                <a:latin typeface="Times New Roman"/>
                <a:ea typeface="Calibri"/>
                <a:cs typeface="Times New Roman"/>
              </a:rPr>
              <a:t>.</a:t>
            </a:r>
            <a:endParaRPr lang="ru-RU" sz="1400" i="1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i="1" dirty="0" smtClean="0">
                <a:latin typeface="Times New Roman"/>
                <a:ea typeface="Calibri"/>
                <a:cs typeface="Times New Roman"/>
              </a:rPr>
              <a:t>Семьи:</a:t>
            </a: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 Рыльковых, Гасарановых, Митрофановых, Косиченко, Михеевых.</a:t>
            </a:r>
          </a:p>
          <a:p>
            <a:pPr lvl="0"/>
            <a:r>
              <a:rPr lang="ru-RU" sz="1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Стихи: </a:t>
            </a:r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О. В. Заголило</a:t>
            </a:r>
          </a:p>
          <a:p>
            <a:pPr lvl="0"/>
            <a:r>
              <a:rPr lang="ru-RU" sz="1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Гл. редактор</a:t>
            </a:r>
            <a:r>
              <a:rPr lang="ru-RU" sz="14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 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Н. В. </a:t>
            </a:r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Федоренко</a:t>
            </a:r>
          </a:p>
          <a:p>
            <a:pPr>
              <a:spcAft>
                <a:spcPts val="0"/>
              </a:spcAft>
            </a:pPr>
            <a:r>
              <a:rPr lang="ru-RU" sz="1400" b="1" i="1" dirty="0" smtClean="0">
                <a:latin typeface="Times New Roman"/>
                <a:ea typeface="Calibri"/>
                <a:cs typeface="Times New Roman"/>
              </a:rPr>
              <a:t>Фото </a:t>
            </a:r>
            <a:r>
              <a:rPr lang="ru-RU" sz="1400" i="1" dirty="0" smtClean="0">
                <a:latin typeface="Times New Roman"/>
                <a:ea typeface="Calibri"/>
                <a:cs typeface="Times New Roman"/>
              </a:rPr>
              <a:t>для журнала предоставлены воспитателями групп.</a:t>
            </a:r>
            <a:endParaRPr lang="ru-RU" sz="1400" i="1" dirty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sz="1400" i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64904" y="915732"/>
            <a:ext cx="3684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Веб-сайт в интернете </a:t>
            </a:r>
            <a:r>
              <a:rPr lang="ru-RU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www.almazik.org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09374" y="3608479"/>
            <a:ext cx="2592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dirty="0">
                <a:solidFill>
                  <a:srgbClr val="9900CC"/>
                </a:solidFill>
                <a:latin typeface="Times New Roman"/>
                <a:ea typeface="Calibri"/>
                <a:cs typeface="Times New Roman"/>
              </a:rPr>
              <a:t>Приглашаем всех родителей к участию  в создании семейной странички в нашем журнале! 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(Поделитесь своими лучшими семейными рецептами, опытом семейного воспитания, мы - многодетная семья, у нас растет мальчик (девочка)…)</a:t>
            </a:r>
          </a:p>
        </p:txBody>
      </p:sp>
      <p:pic>
        <p:nvPicPr>
          <p:cNvPr id="7" name="Рисунок 6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223110" y="358520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6743">
            <a:off x="1466720" y="64489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Home\Pictures\7196.9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6067" y="1315842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84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5200" r="18500" b="22002"/>
          <a:stretch/>
        </p:blipFill>
        <p:spPr>
          <a:xfrm>
            <a:off x="678199" y="179512"/>
            <a:ext cx="5660938" cy="4032448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3800" r="30050" b="20601"/>
          <a:stretch/>
        </p:blipFill>
        <p:spPr>
          <a:xfrm>
            <a:off x="678198" y="5004048"/>
            <a:ext cx="2902161" cy="3917917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6600" r="33200" b="9401"/>
          <a:stretch/>
        </p:blipFill>
        <p:spPr>
          <a:xfrm>
            <a:off x="3857790" y="5004048"/>
            <a:ext cx="2481347" cy="3917917"/>
          </a:xfrm>
          <a:prstGeom prst="rect">
            <a:avLst/>
          </a:prstGeom>
          <a:ln w="57150">
            <a:solidFill>
              <a:srgbClr val="FF6600"/>
            </a:solidFill>
          </a:ln>
        </p:spPr>
      </p:pic>
      <p:pic>
        <p:nvPicPr>
          <p:cNvPr id="4" name="Рисунок 3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3657365" y="4519903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1984722" y="4302821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802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4784" y="107504"/>
            <a:ext cx="3429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9999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«Самые маленькие в детском саду»</a:t>
            </a:r>
            <a:endParaRPr lang="ru-RU" sz="1100" dirty="0">
              <a:solidFill>
                <a:srgbClr val="0099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7335" y="1087446"/>
            <a:ext cx="5544616" cy="1655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Детки в садике живут, здесь играют и поют, 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друзей себе находят, на прогулку с ними ходят. 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спорят и мечтают, незаметно подрастают. 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— второй ваш дом, как тепло, уютно в нем! 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его любите, дети, самый добрый дом на свете!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291" y="2839971"/>
            <a:ext cx="6048672" cy="17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- новый период в жизни ребенка. Для него это, прежде всего, первый опыт коллективного общения. Новую обстановку, незнакомых людей не все дети принимают сразу и без проблем. Большинство из них реагируют на детский сад плачем. Одни легко входят в группу, но плачут вечером дома, другие - соглашаются идти в детский сад с утра, а перед входом в группу начинают капризничать и плакать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3" y="4740415"/>
            <a:ext cx="5832648" cy="4104456"/>
          </a:xfrm>
          <a:prstGeom prst="rect">
            <a:avLst/>
          </a:prstGeom>
          <a:ln w="57150">
            <a:solidFill>
              <a:srgbClr val="00CC99"/>
            </a:solidFill>
          </a:ln>
        </p:spPr>
      </p:pic>
      <p:pic>
        <p:nvPicPr>
          <p:cNvPr id="6" name="Рисунок 5" descr="C:\Users\Home\Pictures\7196.9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560417" y="847496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Home\Pictures\7196.9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5020262" y="45406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434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80" y="395536"/>
            <a:ext cx="2448272" cy="723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эффективной формой работы с детьми раннего возраста являются игры, проводимые как в индивидуальной, так и в групповой форме. Основная задача игр в период адаптации в детском саду – формирование эмоционального контакта, доверия детей к воспитателю. Ребенок должен увидеть в педагоге доброго, всегда готового прийти на помощь человека и интересного партнера в игре. Поэтому для малышей создается комфортная обстановка, чтобы жизнь детей в группе была наполненной позитивными эмоциями. Доброе отношение, активное участие в их развитии помогает малышам быстрее адаптироваться к детскому саду.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61" y="467126"/>
            <a:ext cx="3032760" cy="2197100"/>
          </a:xfrm>
          <a:prstGeom prst="rect">
            <a:avLst/>
          </a:prstGeom>
          <a:ln w="57150">
            <a:solidFill>
              <a:srgbClr val="00CC99"/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93" y="3140597"/>
            <a:ext cx="3032760" cy="2664296"/>
          </a:xfrm>
          <a:prstGeom prst="rect">
            <a:avLst/>
          </a:prstGeom>
          <a:ln w="57150">
            <a:solidFill>
              <a:srgbClr val="00CC99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46" y="6300192"/>
            <a:ext cx="3010875" cy="2232248"/>
          </a:xfrm>
          <a:prstGeom prst="rect">
            <a:avLst/>
          </a:prstGeom>
          <a:ln w="57150">
            <a:solidFill>
              <a:srgbClr val="00CC99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42464" y="8004090"/>
            <a:ext cx="155031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Е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В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Будинова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Times New Roman"/>
            </a:endParaRPr>
          </a:p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воспитатель</a:t>
            </a:r>
          </a:p>
        </p:txBody>
      </p:sp>
      <p:pic>
        <p:nvPicPr>
          <p:cNvPr id="7" name="Рисунок 6" descr="C:\Users\Home\Pictures\7196.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288251" y="7643492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58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1136481" y="981192"/>
            <a:ext cx="115506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052736" y="10943"/>
            <a:ext cx="504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C0099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«Вот и стали еще старше!»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68960" y="472608"/>
            <a:ext cx="3429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r">
              <a:spcAft>
                <a:spcPts val="0"/>
              </a:spcAft>
            </a:pPr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«Любой ребёнок для меня – любимый!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r">
              <a:spcAft>
                <a:spcPts val="0"/>
              </a:spcAft>
            </a:pPr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Поверьте, я ни капельки не лгу.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r">
              <a:spcAft>
                <a:spcPts val="0"/>
              </a:spcAft>
            </a:pPr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Детишки для меня – учитель главный,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r">
              <a:spcAft>
                <a:spcPts val="0"/>
              </a:spcAft>
            </a:pPr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Источник вдохновенья, и друзья,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r">
              <a:spcAft>
                <a:spcPts val="0"/>
              </a:spcAft>
            </a:pPr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 честь, и совесть, и ценитель славный.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r">
              <a:spcAft>
                <a:spcPts val="0"/>
              </a:spcAft>
            </a:pPr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Для них работа трудная моя.»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r">
              <a:spcAft>
                <a:spcPts val="0"/>
              </a:spcAft>
            </a:pPr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Фёдор Костюк</a:t>
            </a:r>
            <a:endParaRPr lang="ru-RU" sz="1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8376" y="2754201"/>
            <a:ext cx="59989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Наши Солнышки - подготовишки стали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еще на один год старше. У них начнётся скоро новый этап в жизни, а мы не можем и подумать, чтобы их отпустить от себя, ведь столько пережито вместе. Мы изучаем друг друга. Что скрывать, бывает всякое. Смеёмся и плачем, поём и танцуем, считаем матрешек и клеим поделки, пишем буквы и раскрашиваем раскраски. Вместе побеждаем и делим горечь поражений, радуемся успехам друг друга. Стараемся помочь, научить, поддержать друг друга. Приходится учить не только считать, но еще думать и задумываться; отвечать - не только у доски, но и за свои поступки, и никогда не забывать делать работу над ошибками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 descr="C:\Users\bairm\AppData\Local\Microsoft\Windows\INetCache\Content.Word\IMG-20211108-WA002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11299" r="4410" b="22013"/>
          <a:stretch/>
        </p:blipFill>
        <p:spPr bwMode="auto">
          <a:xfrm>
            <a:off x="616088" y="5364088"/>
            <a:ext cx="5881872" cy="3384376"/>
          </a:xfrm>
          <a:prstGeom prst="rect">
            <a:avLst/>
          </a:prstGeom>
          <a:noFill/>
          <a:ln w="57150">
            <a:solidFill>
              <a:srgbClr val="0066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8424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91662" y="8551517"/>
            <a:ext cx="1550314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Б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Б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. Дабаева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Times New Roman"/>
            </a:endParaRPr>
          </a:p>
          <a:p>
            <a:pPr algn="r">
              <a:lnSpc>
                <a:spcPts val="1720"/>
              </a:lnSpc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воспитатель</a:t>
            </a:r>
          </a:p>
        </p:txBody>
      </p:sp>
      <p:pic>
        <p:nvPicPr>
          <p:cNvPr id="7" name="Рисунок 6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416401" y="7702397"/>
            <a:ext cx="115506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48680" y="107504"/>
            <a:ext cx="60882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/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Наши Солнышки! Они всегда такие разные: грустные и веселые, умелые и не очень, чумазые и умытые … но такие умные, красивые, правдивые, добрые и родные. Какое счастье, что есть они у нас! Глядя в доверчивые глаза ребёнка, невозможно их обмануть, и хочется все сделать, чтобы из этого маленького человечка вырос и сформировался «Человек» с большой буквы. Мы стремимся сделать мир детства ярким, красочным, и мы верим, что они будут помнить уроки добра, справедливости, толерантности, честности.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0231" y="5748054"/>
            <a:ext cx="59766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Хочется верить, что в их успехе будет какая-то, пусть малая, частичка нашего труда. Все, что мы делаем в детском саду, мы делаем ради них, ради того, чтобы они росли и развивались. Наши воспитанники, шаловливые, озорные, порой непослушные дети – но самые дорогие и любимые на свете, нас окружают самые красивые, милые, искренние, ласковые дети подготовительной к школе группы «Солнышко».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4784" y="7380312"/>
            <a:ext cx="34563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r"/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«Стремительный темп жизни современной,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228600" algn="r"/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Прокладывает новые пути.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228600" algn="r"/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 нужно реагировать мгновенно,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228600" algn="r"/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Чтоб в ногу мне со временем идти»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228600" algn="r"/>
            <a:r>
              <a:rPr lang="ru-RU" sz="1400" i="1" dirty="0">
                <a:solidFill>
                  <a:srgbClr val="0000FF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Фёдор Костюк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 descr="C:\Users\bairm\AppData\Local\Microsoft\Windows\INetCache\Content.Word\IMG-20211116-WA001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27721" r="9867" b="9785"/>
          <a:stretch/>
        </p:blipFill>
        <p:spPr bwMode="auto">
          <a:xfrm>
            <a:off x="660231" y="2246606"/>
            <a:ext cx="5433065" cy="3342733"/>
          </a:xfrm>
          <a:prstGeom prst="rect">
            <a:avLst/>
          </a:prstGeom>
          <a:noFill/>
          <a:ln w="57150">
            <a:solidFill>
              <a:srgbClr val="0066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5333968" y="7167208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20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655321" y="8198392"/>
            <a:ext cx="2798015" cy="515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20"/>
              </a:lnSpc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/>
              </a:rPr>
              <a:t>Старший воспитатель: Мурукова Мария Романовна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Times New Roman"/>
            </a:endParaRPr>
          </a:p>
        </p:txBody>
      </p:sp>
      <p:pic>
        <p:nvPicPr>
          <p:cNvPr id="7" name="Рисунок 6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4233">
            <a:off x="2774595" y="7096334"/>
            <a:ext cx="115506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1454736" y="7354486"/>
            <a:ext cx="115506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988840" y="135337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«Наши педагоги»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2784" y="647703"/>
            <a:ext cx="5720552" cy="5215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преддверии профессионального праздника, Дня воспитателя и всех дошкольных работников, который отмечается 27 сентября были вручены заслуженные награды работникам дошкольных учреждений.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Нагрудным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 «Отличник системы образования Республики Саха (Якутия)» награждены воспитатели Федоренко Надежда Владимировна и Цыпляткина Елена Геннадьевна. </a:t>
            </a:r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вклад в развитие системы образования и добросовестный труд» музыкальный руководитель Бобкова Людмила Владимировна награждена Почетной грамотой Министерства образования и науки Республики Саха (Якутия).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Благодарственным письмом Министерства образования и науки Республики Саха (Якутия) награждена воспитатель по изобразительной деятельностью Яковлева Нюргуяна Станиславовна.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 исполнительного директора вручена воспитателю Алиджановой Сейле Орудж Кызы.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всей души поздравляем наших коллег с высокими наградами и желаем дальнейших успехов и плодотворной работы!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7063">
            <a:off x="2009686" y="6054798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57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957">
            <a:off x="488408" y="6464120"/>
            <a:ext cx="115506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48680" y="606620"/>
            <a:ext cx="6192688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сентября в России и многих других странах отмечают День знаний — начало учебного года. В этот день в школах проходят торжественные линейки, учителям дарят цветы, а для первоклассников звучит первый звонок.</a:t>
            </a:r>
            <a:endParaRPr lang="ru-RU" sz="1400" dirty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Удивительный праздник не обошел и наш сад стороной. Воспитатели групп вместе с воспитанниками провели тематические мероприятия, посвященные этому дню.</a:t>
            </a:r>
            <a:endParaRPr lang="ru-RU" sz="1400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88840" y="135337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Знаний!»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2725" t="12826" r="7574" b="11209"/>
          <a:stretch/>
        </p:blipFill>
        <p:spPr>
          <a:xfrm>
            <a:off x="1832054" y="6045460"/>
            <a:ext cx="4693289" cy="2919028"/>
          </a:xfrm>
          <a:prstGeom prst="rect">
            <a:avLst/>
          </a:prstGeom>
          <a:ln w="57150">
            <a:solidFill>
              <a:srgbClr val="FF33CC"/>
            </a:solidFill>
          </a:ln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11211" t="20907" r="13635"/>
          <a:stretch/>
        </p:blipFill>
        <p:spPr>
          <a:xfrm>
            <a:off x="548680" y="3006098"/>
            <a:ext cx="3888432" cy="2880320"/>
          </a:xfrm>
          <a:prstGeom prst="rect">
            <a:avLst/>
          </a:prstGeom>
          <a:ln w="57150">
            <a:solidFill>
              <a:srgbClr val="FF33CC"/>
            </a:solidFill>
          </a:ln>
        </p:spPr>
      </p:pic>
      <p:pic>
        <p:nvPicPr>
          <p:cNvPr id="12" name="Рисунок 11" descr="C:\Users\Home\Pictures\7196.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3307">
            <a:off x="4948255" y="3808766"/>
            <a:ext cx="1155065" cy="111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399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8249</TotalTime>
  <Words>857</Words>
  <Application>Microsoft Office PowerPoint</Application>
  <PresentationFormat>Экран (4:3)</PresentationFormat>
  <Paragraphs>147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</dc:creator>
  <cp:lastModifiedBy>Home</cp:lastModifiedBy>
  <cp:revision>786</cp:revision>
  <dcterms:created xsi:type="dcterms:W3CDTF">2016-02-20T01:24:43Z</dcterms:created>
  <dcterms:modified xsi:type="dcterms:W3CDTF">2021-12-15T23:00:21Z</dcterms:modified>
</cp:coreProperties>
</file>