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339" r:id="rId2"/>
    <p:sldId id="340" r:id="rId3"/>
    <p:sldId id="347" r:id="rId4"/>
    <p:sldId id="346" r:id="rId5"/>
    <p:sldId id="348" r:id="rId6"/>
    <p:sldId id="351" r:id="rId7"/>
    <p:sldId id="352" r:id="rId8"/>
    <p:sldId id="353" r:id="rId9"/>
    <p:sldId id="355" r:id="rId10"/>
    <p:sldId id="356" r:id="rId11"/>
    <p:sldId id="357" r:id="rId12"/>
    <p:sldId id="341" r:id="rId13"/>
    <p:sldId id="342" r:id="rId14"/>
    <p:sldId id="343" r:id="rId15"/>
    <p:sldId id="344" r:id="rId16"/>
    <p:sldId id="345" r:id="rId17"/>
    <p:sldId id="358" r:id="rId18"/>
    <p:sldId id="359" r:id="rId19"/>
    <p:sldId id="349" r:id="rId20"/>
    <p:sldId id="360" r:id="rId21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4000"/>
    <a:srgbClr val="EE00EE"/>
    <a:srgbClr val="FF00FF"/>
    <a:srgbClr val="0000FF"/>
    <a:srgbClr val="A20078"/>
    <a:srgbClr val="00CC66"/>
    <a:srgbClr val="00DA00"/>
    <a:srgbClr val="FF6315"/>
    <a:srgbClr val="BC2D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78" autoAdjust="0"/>
    <p:restoredTop sz="94660"/>
  </p:normalViewPr>
  <p:slideViewPr>
    <p:cSldViewPr>
      <p:cViewPr varScale="1">
        <p:scale>
          <a:sx n="64" d="100"/>
          <a:sy n="64" d="100"/>
        </p:scale>
        <p:origin x="2501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CB03D-33B9-494F-9548-F722016D4E02}" type="datetimeFigureOut">
              <a:rPr lang="ru-RU" smtClean="0"/>
              <a:t>05.06.2021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63726-6776-42F0-B42D-9F7FFA39F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725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73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91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893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9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998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25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4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183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7177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628902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952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3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73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91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205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948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4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91" y="364073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4" y="1913473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986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138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6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40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40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40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069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hyperlink" Target="http://www.almazik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4" t="2724" r="-1"/>
          <a:stretch/>
        </p:blipFill>
        <p:spPr>
          <a:xfrm flipH="1">
            <a:off x="-2" y="0"/>
            <a:ext cx="6858001" cy="9144000"/>
          </a:xfrm>
          <a:prstGeom prst="rect">
            <a:avLst/>
          </a:prstGeom>
        </p:spPr>
      </p:pic>
      <p:sp>
        <p:nvSpPr>
          <p:cNvPr id="7" name="Блок-схема: узел 6"/>
          <p:cNvSpPr/>
          <p:nvPr/>
        </p:nvSpPr>
        <p:spPr>
          <a:xfrm>
            <a:off x="5877272" y="121074"/>
            <a:ext cx="864096" cy="850525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№3(15)</a:t>
            </a:r>
            <a:r>
              <a:rPr lang="ru-RU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88827" y="8168062"/>
            <a:ext cx="38803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EE00EE"/>
                </a:solidFill>
                <a:latin typeface="Georgia" pitchFamily="18" charset="0"/>
                <a:cs typeface="Times New Roman" panose="02020603050405020304" pitchFamily="18" charset="0"/>
              </a:rPr>
              <a:t>Детский сад № 14 </a:t>
            </a:r>
          </a:p>
          <a:p>
            <a:pPr algn="ctr"/>
            <a:r>
              <a:rPr lang="ru-RU" sz="1400" b="1" i="1" dirty="0" smtClean="0">
                <a:solidFill>
                  <a:srgbClr val="EE00EE"/>
                </a:solidFill>
                <a:latin typeface="Georgia" pitchFamily="18" charset="0"/>
                <a:cs typeface="Times New Roman" panose="02020603050405020304" pitchFamily="18" charset="0"/>
              </a:rPr>
              <a:t>«Медвежонок» - филиал АН ДОО «Алмазик» </a:t>
            </a:r>
            <a:r>
              <a:rPr lang="ru-RU" sz="1400" b="1" i="1" dirty="0" smtClean="0">
                <a:solidFill>
                  <a:srgbClr val="A20078"/>
                </a:solidFill>
                <a:latin typeface="Georgia" pitchFamily="18" charset="0"/>
                <a:cs typeface="Times New Roman" panose="02020603050405020304" pitchFamily="18" charset="0"/>
              </a:rPr>
              <a:t/>
            </a:r>
            <a:br>
              <a:rPr lang="ru-RU" sz="1400" b="1" i="1" dirty="0" smtClean="0">
                <a:solidFill>
                  <a:srgbClr val="A20078"/>
                </a:solidFill>
                <a:latin typeface="Georgia" pitchFamily="18" charset="0"/>
                <a:cs typeface="Times New Roman" panose="02020603050405020304" pitchFamily="18" charset="0"/>
              </a:rPr>
            </a:br>
            <a:r>
              <a:rPr lang="ru-RU" sz="1400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Весна 2021</a:t>
            </a:r>
            <a:endParaRPr lang="ru-RU" sz="1400" i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6632" y="121074"/>
            <a:ext cx="60007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Ежеквартальный детский журнал</a:t>
            </a:r>
          </a:p>
          <a:p>
            <a:pPr algn="ctr"/>
            <a:r>
              <a:rPr lang="ru-RU" sz="3000" b="1" i="1" dirty="0" smtClean="0">
                <a:solidFill>
                  <a:srgbClr val="A50021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3000" b="1" i="1" dirty="0" smtClean="0">
                <a:solidFill>
                  <a:srgbClr val="008000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ВЕ</a:t>
            </a:r>
            <a:r>
              <a:rPr lang="ru-RU" sz="3000" b="1" i="1" dirty="0" smtClean="0">
                <a:solidFill>
                  <a:srgbClr val="FF0101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СЕ</a:t>
            </a:r>
            <a:r>
              <a:rPr lang="ru-RU" sz="3000" b="1" i="1" dirty="0" smtClean="0">
                <a:solidFill>
                  <a:srgbClr val="0070C0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ЛЫ</a:t>
            </a:r>
            <a:r>
              <a:rPr lang="ru-RU" sz="3000" b="1" i="1" dirty="0" smtClean="0">
                <a:solidFill>
                  <a:srgbClr val="FF3300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Е</a:t>
            </a:r>
            <a:r>
              <a:rPr lang="ru-RU" sz="3000" b="1" i="1" dirty="0" smtClean="0">
                <a:solidFill>
                  <a:srgbClr val="FF6600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3000" b="1" i="1" dirty="0" smtClean="0">
                <a:solidFill>
                  <a:srgbClr val="A50021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3000" b="1" i="1" dirty="0" smtClean="0">
                <a:solidFill>
                  <a:srgbClr val="990099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М</a:t>
            </a:r>
            <a:r>
              <a:rPr lang="ru-RU" sz="3000" b="1" i="1" dirty="0" smtClean="0">
                <a:solidFill>
                  <a:srgbClr val="0000FF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ЕД</a:t>
            </a:r>
            <a:r>
              <a:rPr lang="ru-RU" sz="3000" b="1" i="1" dirty="0" smtClean="0">
                <a:solidFill>
                  <a:srgbClr val="FF3300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В</a:t>
            </a:r>
            <a:r>
              <a:rPr lang="ru-RU" sz="3000" b="1" i="1" dirty="0" smtClean="0">
                <a:solidFill>
                  <a:srgbClr val="006699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Е</a:t>
            </a:r>
            <a:r>
              <a:rPr lang="ru-RU" sz="3000" b="1" i="1" dirty="0" smtClean="0">
                <a:solidFill>
                  <a:srgbClr val="DE00A4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Ж</a:t>
            </a:r>
            <a:r>
              <a:rPr lang="ru-RU" sz="3000" b="1" i="1" dirty="0" smtClean="0">
                <a:solidFill>
                  <a:srgbClr val="EA00AD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А</a:t>
            </a:r>
            <a:r>
              <a:rPr lang="ru-RU" sz="3000" b="1" i="1" dirty="0" smtClean="0">
                <a:solidFill>
                  <a:srgbClr val="9900FF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Т</a:t>
            </a:r>
            <a:r>
              <a:rPr lang="ru-RU" sz="3000" b="1" i="1" dirty="0" smtClean="0">
                <a:solidFill>
                  <a:srgbClr val="006600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А</a:t>
            </a:r>
            <a:r>
              <a:rPr lang="ru-RU" sz="3000" b="1" i="1" dirty="0" smtClean="0">
                <a:solidFill>
                  <a:srgbClr val="A50021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»</a:t>
            </a:r>
          </a:p>
          <a:p>
            <a:pPr algn="ctr"/>
            <a:endParaRPr lang="ru-RU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 descr="C:\Users\iren\Desktop\С флэшки Карт\олимпи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473" y="1144087"/>
            <a:ext cx="1563294" cy="190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596" y="4908136"/>
            <a:ext cx="2457143" cy="32380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631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13" y="1044928"/>
            <a:ext cx="2223163" cy="33181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631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9392" r="3845" b="18492"/>
          <a:stretch/>
        </p:blipFill>
        <p:spPr>
          <a:xfrm>
            <a:off x="1988840" y="2927959"/>
            <a:ext cx="2994352" cy="31562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631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F:\Журналы ВЕСЕЛЫЕ МЕДВЕЖАТА все\ЖУРНАЛЫ 2020-2021г\№3 (15) ВЕСНА 2021 г\Шаблоны весна\667_1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72155"/>
          <a:stretch/>
        </p:blipFill>
        <p:spPr bwMode="auto">
          <a:xfrm rot="20707813">
            <a:off x="3251815" y="1300859"/>
            <a:ext cx="1192530" cy="117030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04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F:\Журналы ВЕСЕЛЫЕ МЕДВЕЖАТА все\ЖУРНАЛЫ 2020-2021г\№3 (15) ВЕСНА 2021 г\Шаблоны весна\667_1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72155"/>
          <a:stretch/>
        </p:blipFill>
        <p:spPr bwMode="auto">
          <a:xfrm>
            <a:off x="5398185" y="3376402"/>
            <a:ext cx="1019635" cy="106792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04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05416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50" b="17798"/>
          <a:stretch/>
        </p:blipFill>
        <p:spPr>
          <a:xfrm>
            <a:off x="22248" y="-2"/>
            <a:ext cx="6858000" cy="91440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20688" y="193989"/>
            <a:ext cx="295232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И конечно самый большой вклад в развитие детей вносит сюжетно - ролевая игра; на этой тематической неделе дети младших возрастов знакомились с профессиями, а дети среднего и старших возрастов углубляли свои знания о профессиях, воспитателями были проведены сюжетно - ролевые игры: «Парикмахерская», «Магазин», «Шофёры», «Почта», «Пожарные», «Поликлиника» и много других интересных игр. 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Играя, дети получают не только огромное удовольствие, но и закрепляют свои знания. Играйте с детьми, ведь это не только интересно, но и полезно для их развития!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Рисунок 10" descr="C:\Documents and Settings\Admin\Рабочий стол\для статьи\IMG-20210521-WA0083.jpg"/>
          <p:cNvPicPr/>
          <p:nvPr/>
        </p:nvPicPr>
        <p:blipFill rotWithShape="1">
          <a:blip r:embed="rId3" cstate="print"/>
          <a:srcRect l="20446" t="9207"/>
          <a:stretch/>
        </p:blipFill>
        <p:spPr bwMode="auto">
          <a:xfrm>
            <a:off x="3994175" y="217974"/>
            <a:ext cx="2464914" cy="30559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 descr="C:\Documents and Settings\Admin\Рабочий стол\для статьи\IMG-20210521-WA0080.jpg"/>
          <p:cNvPicPr/>
          <p:nvPr/>
        </p:nvPicPr>
        <p:blipFill rotWithShape="1">
          <a:blip r:embed="rId4" cstate="print"/>
          <a:srcRect t="19299"/>
          <a:stretch/>
        </p:blipFill>
        <p:spPr bwMode="auto">
          <a:xfrm>
            <a:off x="620688" y="5270897"/>
            <a:ext cx="5838401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Documents and Settings\Admin\Рабочий стол\для статьи\IMG-20210521-WA007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4175" y="3445694"/>
            <a:ext cx="2464914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8920" y="4499992"/>
            <a:ext cx="193869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47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50" b="17798"/>
          <a:stretch/>
        </p:blipFill>
        <p:spPr>
          <a:xfrm>
            <a:off x="22248" y="-2"/>
            <a:ext cx="6858000" cy="9144001"/>
          </a:xfrm>
          <a:prstGeom prst="rect">
            <a:avLst/>
          </a:prstGeom>
        </p:spPr>
      </p:pic>
      <p:pic>
        <p:nvPicPr>
          <p:cNvPr id="9" name="Рисунок 8" descr="C:\Documents and Settings\Admin\Рабочий стол\для статьи\IMG-20210521-WA0084.jpg"/>
          <p:cNvPicPr/>
          <p:nvPr/>
        </p:nvPicPr>
        <p:blipFill rotWithShape="1">
          <a:blip r:embed="rId3" cstate="print"/>
          <a:srcRect l="5305" t="15585" r="11151" b="10390"/>
          <a:stretch/>
        </p:blipFill>
        <p:spPr bwMode="auto">
          <a:xfrm>
            <a:off x="620688" y="256420"/>
            <a:ext cx="3528392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Documents and Settings\Admin\Рабочий стол\для статьи\IMG-20210521-WA007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7112" y="251520"/>
            <a:ext cx="2160240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 descr="C:\Documents and Settings\Admin\Рабочий стол\для статьи\IMG-20210521-WA0077.jpg"/>
          <p:cNvPicPr/>
          <p:nvPr/>
        </p:nvPicPr>
        <p:blipFill rotWithShape="1">
          <a:blip r:embed="rId5" cstate="print"/>
          <a:srcRect l="5060" t="5000"/>
          <a:stretch/>
        </p:blipFill>
        <p:spPr bwMode="auto">
          <a:xfrm>
            <a:off x="4437112" y="3023322"/>
            <a:ext cx="2160240" cy="25567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7112" y="5858292"/>
            <a:ext cx="2160240" cy="29278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688" y="3851920"/>
            <a:ext cx="3528392" cy="46450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916832" y="8573348"/>
            <a:ext cx="1916832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Такыр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ова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960" y="2993089"/>
            <a:ext cx="193869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34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50" b="17798"/>
          <a:stretch/>
        </p:blipFill>
        <p:spPr>
          <a:xfrm>
            <a:off x="0" y="-1"/>
            <a:ext cx="6858000" cy="9144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4664" y="0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i="1" dirty="0">
                <a:solidFill>
                  <a:srgbClr val="0000FF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Тематическая неделя</a:t>
            </a:r>
          </a:p>
          <a:p>
            <a:pPr algn="ctr">
              <a:spcAft>
                <a:spcPts val="0"/>
              </a:spcAft>
            </a:pPr>
            <a:r>
              <a:rPr lang="ru-RU" sz="2400" b="1" i="1" dirty="0">
                <a:solidFill>
                  <a:srgbClr val="0000FF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"Космос, открытый каждому"</a:t>
            </a:r>
            <a:endParaRPr lang="ru-RU" sz="2400" b="1" i="1" dirty="0">
              <a:solidFill>
                <a:srgbClr val="0000FF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58516" y="830997"/>
            <a:ext cx="4594820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день весенний, день апрельский, много лет тому назад</a:t>
            </a:r>
            <a:endParaRPr lang="ru-RU" sz="1400" b="1" i="1" dirty="0">
              <a:solidFill>
                <a:srgbClr val="C0000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Мчалась в космосе ракета, завораживая взгляд.</a:t>
            </a:r>
            <a:endParaRPr lang="ru-RU" sz="1400" b="1" i="1" dirty="0">
              <a:solidFill>
                <a:srgbClr val="C0000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Новость слышала планета: «Русский парень полетел!» —</a:t>
            </a:r>
            <a:endParaRPr lang="ru-RU" sz="1400" b="1" i="1" dirty="0">
              <a:solidFill>
                <a:srgbClr val="C0000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героем-космонавтом каждый мальчик стать хотел!</a:t>
            </a:r>
            <a:endParaRPr lang="ru-RU" sz="1400" b="1" i="1" dirty="0">
              <a:solidFill>
                <a:srgbClr val="C000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4664" y="2915991"/>
            <a:ext cx="612068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 апреля вся страна отмечает День космонавтики. Эта дата посвящена первому полету человека в космос. С того памятного дня прошло уже 60 лет.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Этому знаменательному событию в нашем детском саду была посвящена неделя космоса.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Дошкольное детство – важнейший период становления личности, и такие мероприятия способствуют развитию патриотических чувств. Очень важно привить детям чувство гордости и уважения к своей стране, ее культуре, осознание личной причастности к жизни Родины.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ребят тема космоса очень интересна, в ней много необычного, фантазийного.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Проведенные в группе педагогические мероприятия и беседы были направлены на развитие познавательных и творческих способностей воспитанников, которые осуществлялись через различные виды детской деятельности – чтение рассказов о космосе, планетах, космонавтах, создание макета «Солнечная система», выставки детских рисунков на тему «День космонавтики», «Звезды и кометы», просмотр презентации.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процессе экспериментальной деятельности дети узнали о форме планет, их размерах, о движении вокруг своей оси; познакомились с космонавтами, уточнили значение слов: «скафандр», «спутник», «созвездие», «метеорит», «орбита», «телескоп», рассматривали фотографии первых спутников, космических станций и героев космоса, о Белке и Стрелке – первых космических собаках — путешественниках, о первом космонавте — Юрии Гагарине и о первой женщине-космонавте — Валентине Терешковой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52658">
            <a:off x="148060" y="720999"/>
            <a:ext cx="193869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79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50" b="17798"/>
          <a:stretch/>
        </p:blipFill>
        <p:spPr>
          <a:xfrm>
            <a:off x="0" y="-1"/>
            <a:ext cx="6858000" cy="9144001"/>
          </a:xfrm>
          <a:prstGeom prst="rect">
            <a:avLst/>
          </a:prstGeom>
        </p:spPr>
      </p:pic>
      <p:pic>
        <p:nvPicPr>
          <p:cNvPr id="3" name="Рисунок 2" descr="D:\Downloads\IMG_50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870" y="283024"/>
            <a:ext cx="2806700" cy="21062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D:\Downloads\IMG_50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1332" y="264822"/>
            <a:ext cx="2806700" cy="21062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D:\Downloads\IMG_5062.jpg"/>
          <p:cNvPicPr/>
          <p:nvPr/>
        </p:nvPicPr>
        <p:blipFill rotWithShape="1">
          <a:blip r:embed="rId5" cstate="print"/>
          <a:srcRect l="15569"/>
          <a:stretch/>
        </p:blipFill>
        <p:spPr bwMode="auto">
          <a:xfrm rot="5400000">
            <a:off x="671072" y="2700600"/>
            <a:ext cx="2664296" cy="2806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D:\Downloads\IMG_6141.jpg"/>
          <p:cNvPicPr/>
          <p:nvPr/>
        </p:nvPicPr>
        <p:blipFill rotWithShape="1">
          <a:blip r:embed="rId6"/>
          <a:srcRect r="19252"/>
          <a:stretch/>
        </p:blipFill>
        <p:spPr bwMode="auto">
          <a:xfrm>
            <a:off x="599868" y="5940152"/>
            <a:ext cx="3765235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D:\Downloads\IMG_5193.jpg"/>
          <p:cNvPicPr/>
          <p:nvPr/>
        </p:nvPicPr>
        <p:blipFill rotWithShape="1">
          <a:blip r:embed="rId7" cstate="print"/>
          <a:srcRect l="23160"/>
          <a:stretch/>
        </p:blipFill>
        <p:spPr bwMode="auto">
          <a:xfrm rot="5400000">
            <a:off x="3702532" y="2700601"/>
            <a:ext cx="2664297" cy="28067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Настя\Desktop\старшая группа\отчеты\отчет за апрель\тематическая неделя Путешествие в космос\Фото творческих работ детей\PHOTO-2020-04-12-00-00-06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53135" y="5958715"/>
            <a:ext cx="1784895" cy="27897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2774" y="5086758"/>
            <a:ext cx="193869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81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50" b="17798"/>
          <a:stretch/>
        </p:blipFill>
        <p:spPr>
          <a:xfrm>
            <a:off x="0" y="-1"/>
            <a:ext cx="6858000" cy="9144001"/>
          </a:xfrm>
          <a:prstGeom prst="rect">
            <a:avLst/>
          </a:prstGeom>
        </p:spPr>
      </p:pic>
      <p:pic>
        <p:nvPicPr>
          <p:cNvPr id="3" name="Рисунок 2" descr="D:\Downloads\IMG_518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80" y="251520"/>
            <a:ext cx="3244850" cy="24345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D:\Downloads\IMG_614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643" y="3146635"/>
            <a:ext cx="4757420" cy="27660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Настя\Desktop\старшая группа\отчеты\отчет за апрель\тематическая неделя Путешествие в космос\Фото творческих работ детей\PHOTO-2020-04-11-12-19-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4604" y="6213773"/>
            <a:ext cx="2002748" cy="26524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Настя\Desktop\старшая группа\отчеты\отчет за апрель\тематическая неделя Путешествие в космос\Фото творческих работ детей\PHOTO-2020-04-11-15-49-4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80" y="6192852"/>
            <a:ext cx="2005330" cy="2673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Настя\Desktop\старшая группа\отчеты\отчет за апрель\тематическая неделя Путешествие в космос\Фото творческих работ детей\PHOTO-2020-04-11-20-23-2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2376" y="6213773"/>
            <a:ext cx="1501140" cy="26619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Настя\Desktop\старшая группа\отчеты\отчет за апрель\тематическая неделя Путешествие в космос\Фото творческих работ детей\PHOTO-2020-04-12-11-42-4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3516" y="293901"/>
            <a:ext cx="1801926" cy="23922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85979">
            <a:off x="5091184" y="3292787"/>
            <a:ext cx="193869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60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50" b="17798"/>
          <a:stretch/>
        </p:blipFill>
        <p:spPr>
          <a:xfrm>
            <a:off x="0" y="-1"/>
            <a:ext cx="6858000" cy="9144001"/>
          </a:xfrm>
          <a:prstGeom prst="rect">
            <a:avLst/>
          </a:prstGeom>
        </p:spPr>
      </p:pic>
      <p:pic>
        <p:nvPicPr>
          <p:cNvPr id="3" name="Рисунок 2" descr="D:\Downloads\IMG_614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80" y="688522"/>
            <a:ext cx="5904656" cy="3528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D:\Downloads\IMG_5292.jpg"/>
          <p:cNvPicPr/>
          <p:nvPr/>
        </p:nvPicPr>
        <p:blipFill rotWithShape="1">
          <a:blip r:embed="rId4" cstate="print"/>
          <a:srcRect t="20079"/>
          <a:stretch/>
        </p:blipFill>
        <p:spPr bwMode="auto">
          <a:xfrm>
            <a:off x="476672" y="4885965"/>
            <a:ext cx="5904656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653136" y="8430492"/>
            <a:ext cx="1916832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Иванова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9652" y="3563024"/>
            <a:ext cx="193869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93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50" b="17798"/>
          <a:stretch/>
        </p:blipFill>
        <p:spPr>
          <a:xfrm>
            <a:off x="0" y="-1"/>
            <a:ext cx="6858000" cy="9144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0688" y="-1"/>
            <a:ext cx="518457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E22B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«Наш первый выпускной!»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04864" y="611560"/>
            <a:ext cx="4464496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r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Праздник этот грустный и весёлый,</a:t>
            </a:r>
            <a:b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сада мы уходим в школу.</a:t>
            </a:r>
            <a:b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Попрощаться нам сегодня надо</a:t>
            </a:r>
            <a:b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теми, кто любил нас,</a:t>
            </a:r>
            <a:b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детским садом!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894" y="1942694"/>
            <a:ext cx="6247466" cy="3313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Время быстро пролетело и стали выпускниками наши воспитанники группы «Колокольчик». У них начинается новый этап в жизни - школа, а мы не можем еще их отпустить от себя, ведь столько пережито вместе.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Вместе с нашими воспитанниками, мы смеялись и плакали, пели и танцевали, считали матрешек и клеили голубей, писали буквы. Научились дружить и ценить дружбу. Мы чудесно проводили время, каждый день был ярким, радостным, веселым, наполненным интересными делами, прогулками, экскурсиями, конкурсами, проектами. Вместе побеждали и делили горечь поражений, радовались успехам друг друга. Старались помочь, научить, поддержать.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01" y="5364088"/>
            <a:ext cx="5957452" cy="34205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99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53436">
            <a:off x="455447" y="207248"/>
            <a:ext cx="193869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01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50" b="17798"/>
          <a:stretch/>
        </p:blipFill>
        <p:spPr>
          <a:xfrm>
            <a:off x="0" y="-1"/>
            <a:ext cx="6858000" cy="91440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20688" y="179512"/>
            <a:ext cx="5904656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Работая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детском саду, мы не перестаем удивляться, насколько разные все дети, интересные, забавные, удивительно умные, умеющие своими рассуждениями, умозаключениями, поступками поставить задачу перед любым взрослым. Каждый ребёнок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уникален,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каждый очень талантлив - есть художники, артисты и старательные наблюдатели, исследователи. Они открыты для красоты и добра, остро реагируют на ложь и несправедливость, они чисты и честны перед миром, не умеют скрывать своих чувств в отличии от взрослых! 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04" y="2627784"/>
            <a:ext cx="5400600" cy="29098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99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221" y="5804502"/>
            <a:ext cx="2160240" cy="31025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99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9" b="7678"/>
          <a:stretch/>
        </p:blipFill>
        <p:spPr>
          <a:xfrm>
            <a:off x="755757" y="5774549"/>
            <a:ext cx="2160240" cy="3132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99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0919" y="6180123"/>
            <a:ext cx="193869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08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50" b="17798"/>
          <a:stretch/>
        </p:blipFill>
        <p:spPr>
          <a:xfrm>
            <a:off x="0" y="-1"/>
            <a:ext cx="6858000" cy="9144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8680" y="179512"/>
            <a:ext cx="604867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они быстро повзрослели!», «Мы оглянуться не успели...» - Вот и выросли наши ребята-дошколята, еще недавно учились ходить, говорить. Кажется, только вчера они пришли первый раз с мамами за ручку в детский сад - и вот уже пришла пора сказать прощальные слова детскому саду, теплому, родному, гостеприимному дому. Впереди школа - школьные радости, школьные товарищи, переменки, звонки и прописи с букварями.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68" y="5508104"/>
            <a:ext cx="2521769" cy="3325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99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5" t="23194" r="12553" b="20103"/>
          <a:stretch/>
        </p:blipFill>
        <p:spPr>
          <a:xfrm>
            <a:off x="3767492" y="2008019"/>
            <a:ext cx="2448272" cy="3086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99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395" y="2008019"/>
            <a:ext cx="2512822" cy="3143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99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7492" y="5501686"/>
            <a:ext cx="2525147" cy="33319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99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8970" y="4443032"/>
            <a:ext cx="193869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14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50" b="17798"/>
          <a:stretch/>
        </p:blipFill>
        <p:spPr>
          <a:xfrm>
            <a:off x="0" y="-1"/>
            <a:ext cx="6858000" cy="9144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8680" y="3304164"/>
            <a:ext cx="6120680" cy="5096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Первые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трудности, ответы у доски, оценки и домашние задания.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провожаем своих ребят в школу. Впереди их ждет еще очень много нового, интересного, захватывающего, но этот праздник они запомнят на всю жизнь.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ыпускники группы «Колокольчик» скоро попрощаются с детским садом.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Выпускной для ребят - волнующее событие! И радостное, и немножко грустное одновременно, это переход в школьную, более взрослую, жизнь.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Выпускной! Какая веха!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Счастья, сил тебе, успеха!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робей, смелее в путь!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 сад свой не забудь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ru-RU" sz="800" b="1" i="1" dirty="0" smtClean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Сколько труда, сил и души было в них вложено за эти годы. С огромным сожалением мы расстаёмся не только с ребятами, но и с их родителями.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Дорогие </a:t>
            </a:r>
            <a:r>
              <a:rPr lang="ru-RU" sz="1400" b="1" i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родители! Спасибо Вам за Ваших детей!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Здоровья </a:t>
            </a:r>
            <a:r>
              <a:rPr lang="ru-RU" sz="1400" b="1" i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Вам и благополучия!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37112" y="8495537"/>
            <a:ext cx="2132856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А .  Алиджанова         Воспитатель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96" y="199108"/>
            <a:ext cx="5682446" cy="27167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99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86885">
            <a:off x="-162081" y="7354596"/>
            <a:ext cx="193869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28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50" b="17798"/>
          <a:stretch/>
        </p:blipFill>
        <p:spPr>
          <a:xfrm>
            <a:off x="5136" y="-1"/>
            <a:ext cx="6858000" cy="914400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97317" y="-11869"/>
            <a:ext cx="1545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C0099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«Весна»</a:t>
            </a:r>
            <a:endParaRPr lang="ru-RU" sz="2400" b="1" dirty="0">
              <a:solidFill>
                <a:srgbClr val="CC0099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1095" y="439129"/>
            <a:ext cx="3888432" cy="5855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Пришла весна и улыбнулась,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Сосулькой с крыши растянулась.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Стучит капель,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на дворе не март – апрель.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моей душе поет свирель.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 хочется весь мир обнять. 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петь хочу, хочу кричать 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том, что тает снег, бегут ручьи,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воздух чист и небо голубое,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Щебечут птицы… - нет моей душе покоя.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прозрачных лужах хрупкий тонкий лед,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на деревьях почки.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тайн полно - проклюнутся листочки.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Природа, запахов дурманящих полна, 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сколько неги, сколько волшебства. 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Пришла красавица весна 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endParaRPr lang="ru-RU" sz="800" i="1" dirty="0" smtClean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Ольга </a:t>
            </a:r>
            <a:r>
              <a:rPr lang="ru-RU" sz="1400" b="1" i="1" dirty="0" smtClean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Заголило</a:t>
            </a:r>
            <a:endParaRPr lang="ru-RU" sz="11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0"/>
          <a:stretch/>
        </p:blipFill>
        <p:spPr>
          <a:xfrm>
            <a:off x="609382" y="6300192"/>
            <a:ext cx="3577671" cy="24979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CC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3"/>
          <a:stretch/>
        </p:blipFill>
        <p:spPr>
          <a:xfrm>
            <a:off x="4495730" y="4716016"/>
            <a:ext cx="2146167" cy="40820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CC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1" t="5298" b="13993"/>
          <a:stretch/>
        </p:blipFill>
        <p:spPr>
          <a:xfrm>
            <a:off x="4512865" y="449796"/>
            <a:ext cx="2111895" cy="3816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CC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22043">
            <a:off x="3375852" y="7335356"/>
            <a:ext cx="193869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84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50" b="17798"/>
          <a:stretch/>
        </p:blipFill>
        <p:spPr>
          <a:xfrm>
            <a:off x="-8775" y="-1"/>
            <a:ext cx="6858000" cy="9144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62272"/>
          <a:stretch/>
        </p:blipFill>
        <p:spPr>
          <a:xfrm>
            <a:off x="677894" y="-103487"/>
            <a:ext cx="3993226" cy="8487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09089" y="1398611"/>
            <a:ext cx="271991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В следующем номере журнала: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консультация педагога – психолога  Заиграевой Е. А., летние праздники: Ысыах, развлечения, освещение оздоровительных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мероприятий в летний период, конкурсы 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и многое другое.</a:t>
            </a:r>
          </a:p>
          <a:p>
            <a:pPr lvl="0"/>
            <a:endParaRPr lang="ru-RU" sz="800" i="1" dirty="0">
              <a:solidFill>
                <a:srgbClr val="002060"/>
              </a:solidFill>
              <a:latin typeface="Georgia" panose="02040502050405020303" pitchFamily="18" charset="0"/>
              <a:ea typeface="Calibri"/>
              <a:cs typeface="Times New Roman"/>
            </a:endParaRPr>
          </a:p>
          <a:p>
            <a:pPr lvl="0"/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Приглашаем всех родителей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к участию  в рубрике «Семейные странички» в нашем журнале! (Поделитесь своими  впечатлениями о летнем семейном отдыхе, опытом семейного воспитания, мы - многодетная семья  или просто расскажите о своем ребенке, традициях своей семьи).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09089" y="681294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Веб-сайт в интернете </a:t>
            </a:r>
            <a:r>
              <a:rPr lang="ru-RU" sz="20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www.almazik.org</a:t>
            </a:r>
            <a:endParaRPr lang="ru-RU" sz="2000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57161" y="6655664"/>
            <a:ext cx="43924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1400" i="1" dirty="0">
              <a:latin typeface="Times New Roman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4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Calibri"/>
                <a:cs typeface="Times New Roman"/>
              </a:rPr>
              <a:t>Над журналом работала </a:t>
            </a:r>
          </a:p>
          <a:p>
            <a:pPr algn="ctr">
              <a:spcAft>
                <a:spcPts val="0"/>
              </a:spcAft>
            </a:pPr>
            <a:r>
              <a:rPr lang="ru-RU" sz="14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Calibri"/>
                <a:cs typeface="Times New Roman"/>
              </a:rPr>
              <a:t>творческая инициативная группа:</a:t>
            </a:r>
            <a:r>
              <a:rPr lang="ru-RU" sz="1400" b="1" i="1" dirty="0">
                <a:solidFill>
                  <a:srgbClr val="C00000"/>
                </a:solidFill>
                <a:latin typeface="Georgia" panose="02040502050405020303" pitchFamily="18" charset="0"/>
                <a:ea typeface="Calibri"/>
                <a:cs typeface="Times New Roman"/>
              </a:rPr>
              <a:t> </a:t>
            </a:r>
            <a:r>
              <a:rPr lang="ru-RU" sz="14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Calibri"/>
                <a:cs typeface="Times New Roman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ru-RU" sz="1400" i="1" dirty="0" smtClean="0">
                <a:latin typeface="Georgia" panose="02040502050405020303" pitchFamily="18" charset="0"/>
                <a:ea typeface="Calibri"/>
                <a:cs typeface="Times New Roman"/>
              </a:rPr>
              <a:t>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О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. В. Заголило,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Е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. В.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Будинова, А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. И. Иванова  </a:t>
            </a:r>
            <a:endParaRPr lang="ru-RU" sz="1400" i="1" dirty="0" smtClean="0">
              <a:solidFill>
                <a:srgbClr val="002060"/>
              </a:solidFill>
              <a:latin typeface="Georgia" panose="02040502050405020303" pitchFamily="18" charset="0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Т. Н. Такырова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, С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.  А .  Алиджанова </a:t>
            </a:r>
            <a:endParaRPr lang="ru-RU" sz="1400" i="1" dirty="0" smtClean="0">
              <a:solidFill>
                <a:srgbClr val="002060"/>
              </a:solidFill>
              <a:latin typeface="Georgia" panose="02040502050405020303" pitchFamily="18" charset="0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Фото для журнала предоставлены </a:t>
            </a:r>
          </a:p>
          <a:p>
            <a:pPr algn="ctr"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воспитателями групп.</a:t>
            </a:r>
            <a:endParaRPr lang="ru-RU" sz="1400" i="1" dirty="0">
              <a:solidFill>
                <a:srgbClr val="002060"/>
              </a:solidFill>
              <a:latin typeface="Georgia" panose="02040502050405020303" pitchFamily="18" charset="0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Гл.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р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едактор: 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Н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. В. Федоренко</a:t>
            </a:r>
          </a:p>
          <a:p>
            <a:pPr>
              <a:spcAft>
                <a:spcPts val="0"/>
              </a:spcAft>
            </a:pPr>
            <a:endParaRPr lang="ru-RU" sz="1400" i="1" dirty="0"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9838" r="3736" b="11413"/>
          <a:stretch/>
        </p:blipFill>
        <p:spPr>
          <a:xfrm>
            <a:off x="3645024" y="2125535"/>
            <a:ext cx="2664297" cy="35056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CC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F:\Журналы ВЕСЕЛЫЕ МЕДВЕЖАТА все\ЖУРНАЛЫ 2020-2021г\№3 (15) ВЕСНА 2021 г\Шаблоны весна\667_1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72155"/>
          <a:stretch/>
        </p:blipFill>
        <p:spPr bwMode="auto">
          <a:xfrm rot="20707813">
            <a:off x="5526499" y="5984104"/>
            <a:ext cx="1192530" cy="117030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04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F:\Журналы ВЕСЕЛЫЕ МЕДВЕЖАТА все\ЖУРНАЛЫ 2020-2021г\№3 (15) ВЕСНА 2021 г\Шаблоны весна\667_1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72155"/>
          <a:stretch/>
        </p:blipFill>
        <p:spPr bwMode="auto">
          <a:xfrm rot="666039" flipH="1">
            <a:off x="248810" y="7683547"/>
            <a:ext cx="1235974" cy="117030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04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F:\Журналы ВЕСЕЛЫЕ МЕДВЕЖАТА все\ЖУРНАЛЫ 2020-2021г\№3 (15) ВЕСНА 2021 г\Шаблоны весна\667_1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72155"/>
          <a:stretch/>
        </p:blipFill>
        <p:spPr bwMode="auto">
          <a:xfrm rot="4266735">
            <a:off x="4966392" y="382850"/>
            <a:ext cx="1192530" cy="117030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04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10676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50" b="17798"/>
          <a:stretch/>
        </p:blipFill>
        <p:spPr>
          <a:xfrm>
            <a:off x="0" y="-1"/>
            <a:ext cx="6858000" cy="914400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68655" y="79086"/>
            <a:ext cx="5320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C0099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«Малыши </a:t>
            </a:r>
            <a:r>
              <a:rPr lang="ru-RU" sz="2400" b="1" i="1" dirty="0">
                <a:solidFill>
                  <a:srgbClr val="CC0099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встречают весну</a:t>
            </a:r>
            <a:r>
              <a:rPr lang="ru-RU" sz="2400" b="1" i="1" dirty="0" smtClean="0">
                <a:solidFill>
                  <a:srgbClr val="CC0099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!»</a:t>
            </a:r>
            <a:endParaRPr lang="ru-RU" sz="2400" b="1" dirty="0">
              <a:solidFill>
                <a:srgbClr val="CC0099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84984" y="709131"/>
            <a:ext cx="3429000" cy="215443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Если снег повсюду тает, день становится длинней, </a:t>
            </a:r>
          </a:p>
          <a:p>
            <a:r>
              <a:rPr lang="ru-RU" sz="1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Если все зазеленело и в полях звенит ручей, </a:t>
            </a:r>
          </a:p>
          <a:p>
            <a:r>
              <a:rPr lang="ru-RU" sz="1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Если стал теплее ветер, если птицам не до сна, </a:t>
            </a:r>
          </a:p>
          <a:p>
            <a:r>
              <a:rPr lang="ru-RU" sz="1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Если солнце ярче светит, значит, к нам пришла весна!</a:t>
            </a:r>
          </a:p>
          <a:p>
            <a:pPr algn="r"/>
            <a:endParaRPr lang="ru-RU" sz="800" b="1" i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algn="r"/>
            <a:r>
              <a:rPr lang="ru-RU" sz="14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Е</a:t>
            </a:r>
            <a:r>
              <a:rPr lang="ru-RU" sz="1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. Карганова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0980" y="2730250"/>
            <a:ext cx="2539988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	Малыши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</a:rPr>
              <a:t>группы раннего возраста «Жемчужинка» с нетерпением ждали наступление весны. Наконец-то после суровой холодной зимы первые лучи весеннего солнышка согревают нас и дарят радостные эмоции. </a:t>
            </a:r>
          </a:p>
          <a:p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	Родители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</a:rPr>
              <a:t>и дети группы «Жемчужинка» решили создать весеннее настроение не только в своей группе, но и в детском саду. Приняли активное участие в выставке поделок «Весна-красна!» и акции «Домик для птичек». Никто не остается равнодушным к весенней атмосфере в нашей приемной. За свои поделки и кормушки воспитанники получили дипломы победителей всероссийских творческих конкурсов.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36270" y="8517090"/>
            <a:ext cx="1916832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Будинова         Воспитатель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2"/>
          <a:stretch/>
        </p:blipFill>
        <p:spPr>
          <a:xfrm>
            <a:off x="3361762" y="3861050"/>
            <a:ext cx="3210307" cy="18292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5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7" r="44750" b="1"/>
          <a:stretch/>
        </p:blipFill>
        <p:spPr>
          <a:xfrm>
            <a:off x="600980" y="709131"/>
            <a:ext cx="2423865" cy="17938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5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81" t="50000" r="3170"/>
          <a:stretch/>
        </p:blipFill>
        <p:spPr>
          <a:xfrm>
            <a:off x="3361762" y="6024454"/>
            <a:ext cx="3191340" cy="21749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5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9590" y="2426059"/>
            <a:ext cx="193869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44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50" b="17798"/>
          <a:stretch/>
        </p:blipFill>
        <p:spPr>
          <a:xfrm>
            <a:off x="0" y="-1"/>
            <a:ext cx="6858000" cy="914400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17712" y="7628"/>
            <a:ext cx="4265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CC0099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«Семейные странички»</a:t>
            </a:r>
            <a:endParaRPr lang="ru-RU" sz="2400" b="1" dirty="0">
              <a:solidFill>
                <a:srgbClr val="CC0099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2118" y="661491"/>
            <a:ext cx="4408670" cy="2301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latin typeface="Georgia" panose="02040502050405020303" pitchFamily="18" charset="0"/>
                <a:ea typeface="Arial" panose="020B0604020202020204" pitchFamily="34" charset="0"/>
              </a:rPr>
              <a:t>	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Меня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зовут Верочка Кашперова. Я живу со своей семьей в городе Мирный. У нас большая семья: я, папа, мама и старшие братья Коля и Рома. Коля – военный, он служит в Российской Армии, а Рома – учится в школе.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	Мы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очень дружная семья, любим друг друга и часто вместе проводим время: гуляем и играем.</a:t>
            </a:r>
            <a:endParaRPr lang="ru-RU" sz="1400" b="1" i="1" dirty="0">
              <a:solidFill>
                <a:srgbClr val="002060"/>
              </a:solidFill>
              <a:effectLst/>
              <a:latin typeface="Georgia" panose="02040502050405020303" pitchFamily="18" charset="0"/>
              <a:ea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7"/>
          <a:stretch/>
        </p:blipFill>
        <p:spPr>
          <a:xfrm>
            <a:off x="4555741" y="2713066"/>
            <a:ext cx="1944669" cy="28423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6666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87" y="6437399"/>
            <a:ext cx="1517568" cy="24675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6666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3" t="17021" r="16358" b="32367"/>
          <a:stretch/>
        </p:blipFill>
        <p:spPr>
          <a:xfrm>
            <a:off x="4571041" y="5909368"/>
            <a:ext cx="1936560" cy="27727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6666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9" t="16926" r="27951" b="14564"/>
          <a:stretch/>
        </p:blipFill>
        <p:spPr>
          <a:xfrm>
            <a:off x="5341880" y="210436"/>
            <a:ext cx="1157863" cy="21898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6666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C:\Users\user\Desktop\ДЛЯ Веры Кашперовой\С мамой у фонтана.jpe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7" t="23740"/>
          <a:stretch/>
        </p:blipFill>
        <p:spPr bwMode="auto">
          <a:xfrm>
            <a:off x="549186" y="3684019"/>
            <a:ext cx="1931003" cy="24597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6666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74442" y="2970890"/>
            <a:ext cx="2606344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66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«Я с мамочкой в парке возле фонтана»</a:t>
            </a:r>
            <a:endParaRPr lang="ru-RU" sz="1400" i="1" dirty="0">
              <a:solidFill>
                <a:srgbClr val="0066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34863" y="3543525"/>
            <a:ext cx="1967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0066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«Я на сильных папиных руках»</a:t>
            </a:r>
            <a:endParaRPr lang="ru-RU" sz="1400" i="1" dirty="0">
              <a:solidFill>
                <a:srgbClr val="006600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97133" y="5949273"/>
            <a:ext cx="10427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0066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«Мы с братом Ромой»</a:t>
            </a:r>
            <a:endParaRPr lang="ru-RU" sz="1400" i="1" dirty="0">
              <a:solidFill>
                <a:srgbClr val="006600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444436" y="8331265"/>
            <a:ext cx="16626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>
                <a:solidFill>
                  <a:srgbClr val="0066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«Моя поделка»</a:t>
            </a:r>
            <a:endParaRPr lang="ru-RU" sz="1400" i="1" dirty="0">
              <a:solidFill>
                <a:srgbClr val="0066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38297" y="8726358"/>
            <a:ext cx="31037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Со слов  Верочки Кашперовой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66754" y="363882"/>
            <a:ext cx="1828065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49580" algn="ctr">
              <a:lnSpc>
                <a:spcPct val="115000"/>
              </a:lnSpc>
            </a:pPr>
            <a:r>
              <a:rPr lang="ru-RU" sz="16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«Верочка»</a:t>
            </a:r>
            <a:endParaRPr lang="ru-RU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 descr="F:\Журналы ВЕСЕЛЫЕ МЕДВЕЖАТА все\ЖУРНАЛЫ 2020-2021г\№3 (15) ВЕСНА 2021 г\Шаблоны весна\667_1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72155"/>
          <a:stretch/>
        </p:blipFill>
        <p:spPr bwMode="auto">
          <a:xfrm rot="20707813">
            <a:off x="2903290" y="4407994"/>
            <a:ext cx="1192530" cy="117030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04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F:\Журналы ВЕСЕЛЫЕ МЕДВЕЖАТА все\ЖУРНАЛЫ 2020-2021г\№3 (15) ВЕСНА 2021 г\Шаблоны весна\667_1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72155"/>
          <a:stretch/>
        </p:blipFill>
        <p:spPr bwMode="auto">
          <a:xfrm rot="3429298">
            <a:off x="2698930" y="6957628"/>
            <a:ext cx="1192530" cy="117030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04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86304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50" b="17798"/>
          <a:stretch/>
        </p:blipFill>
        <p:spPr>
          <a:xfrm>
            <a:off x="0" y="-1"/>
            <a:ext cx="6858000" cy="9144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4056" y="427544"/>
            <a:ext cx="2924944" cy="4560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Наша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любимая доченька – 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Алеся.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 назад она появилась на свет и наша жизнь перевернулась. </a:t>
            </a:r>
            <a:endParaRPr lang="ru-RU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Она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нас хозяюшка, помощница во всем. 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 старательная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аккуратная, за все берется с охотой. Очень любит заниматься творчеством. 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Выходные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дни мы любим проводить все вместе, выезжаем на природу с шашлыками или купаться на речку, а зимой кататься с горок. </a:t>
            </a:r>
            <a:endParaRPr lang="ru-RU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04864" y="70138"/>
            <a:ext cx="1533113" cy="357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49580" algn="ctr">
              <a:lnSpc>
                <a:spcPct val="115000"/>
              </a:lnSpc>
            </a:pPr>
            <a:r>
              <a:rPr lang="ru-RU" sz="16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«Алеся»</a:t>
            </a:r>
            <a:endParaRPr lang="ru-RU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0330" r="15316" b="2567"/>
          <a:stretch/>
        </p:blipFill>
        <p:spPr>
          <a:xfrm>
            <a:off x="3933056" y="652750"/>
            <a:ext cx="2520280" cy="38884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87" y="5193932"/>
            <a:ext cx="5232226" cy="3744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972" y="4541182"/>
            <a:ext cx="193869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10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50" b="17798"/>
          <a:stretch/>
        </p:blipFill>
        <p:spPr>
          <a:xfrm>
            <a:off x="0" y="-1"/>
            <a:ext cx="6858000" cy="9144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2696" y="251520"/>
            <a:ext cx="6048672" cy="2682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Алеся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 музыкальная девочка, включает дома разные песни и танцует перед зеркалом, а еще очень любит показывать нам театральные представления. 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Мы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часто читаем ей сказки, и если они ей нравятся, то обязательно она нам их покажет на нашей домашней мини-сцене.</a:t>
            </a:r>
            <a:endParaRPr lang="ru-RU" sz="1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Мы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поддерживаем все ее увлечения и начинания и мы всегда будем на ее стороне, чтобы не случилось,  потому, что мы семья! Мы счастливы, что Алеся именно наша дочь и мы ее очень сильно любим!</a:t>
            </a:r>
            <a:endParaRPr lang="ru-RU" sz="1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0254" t="11915" r="4131" b="5634"/>
          <a:stretch/>
        </p:blipFill>
        <p:spPr>
          <a:xfrm>
            <a:off x="703457" y="3507450"/>
            <a:ext cx="3528392" cy="51125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4169"/>
          <a:stretch/>
        </p:blipFill>
        <p:spPr>
          <a:xfrm>
            <a:off x="4775569" y="2969027"/>
            <a:ext cx="1871059" cy="28947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569" y="6063735"/>
            <a:ext cx="1827895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2727070"/>
            <a:ext cx="193869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94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50" b="17798"/>
          <a:stretch/>
        </p:blipFill>
        <p:spPr>
          <a:xfrm>
            <a:off x="0" y="-1"/>
            <a:ext cx="6858000" cy="9144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6470" r="10463" b="24585"/>
          <a:stretch/>
        </p:blipFill>
        <p:spPr>
          <a:xfrm>
            <a:off x="3585380" y="4853353"/>
            <a:ext cx="2884372" cy="39527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8463" r="9721"/>
          <a:stretch/>
        </p:blipFill>
        <p:spPr>
          <a:xfrm>
            <a:off x="748861" y="4819853"/>
            <a:ext cx="2448272" cy="39862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61" y="455765"/>
            <a:ext cx="5681269" cy="3960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F:\Журналы ВЕСЕЛЫЕ МЕДВЕЖАТА все\ЖУРНАЛЫ 2020-2021г\№3 (15) ВЕСНА 2021 г\Шаблоны весна\667_1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72155"/>
          <a:stretch/>
        </p:blipFill>
        <p:spPr bwMode="auto">
          <a:xfrm rot="20707813">
            <a:off x="3055139" y="4286819"/>
            <a:ext cx="1192530" cy="117030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04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88849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50" b="17798"/>
          <a:stretch/>
        </p:blipFill>
        <p:spPr>
          <a:xfrm>
            <a:off x="0" y="-1"/>
            <a:ext cx="6858000" cy="9144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2078" t="13064" r="17869" b="19688"/>
          <a:stretch/>
        </p:blipFill>
        <p:spPr>
          <a:xfrm flipH="1">
            <a:off x="4077072" y="408551"/>
            <a:ext cx="2547133" cy="35153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16463"/>
          <a:stretch/>
        </p:blipFill>
        <p:spPr>
          <a:xfrm>
            <a:off x="2536702" y="4258026"/>
            <a:ext cx="4087503" cy="4536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689" y="408551"/>
            <a:ext cx="3272381" cy="48774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98764" y="8486753"/>
            <a:ext cx="19191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Семья Лазаревых</a:t>
            </a:r>
            <a:endParaRPr lang="ru-RU" dirty="0"/>
          </a:p>
        </p:txBody>
      </p:sp>
      <p:pic>
        <p:nvPicPr>
          <p:cNvPr id="8" name="Рисунок 7" descr="F:\Журналы ВЕСЕЛЫЕ МЕДВЕЖАТА все\ЖУРНАЛЫ 2020-2021г\№3 (15) ВЕСНА 2021 г\Шаблоны весна\667_1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72155"/>
          <a:stretch/>
        </p:blipFill>
        <p:spPr bwMode="auto">
          <a:xfrm rot="20707813">
            <a:off x="662055" y="6301231"/>
            <a:ext cx="1192530" cy="117030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04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05465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50" b="17798"/>
          <a:stretch/>
        </p:blipFill>
        <p:spPr>
          <a:xfrm>
            <a:off x="22248" y="-2"/>
            <a:ext cx="6858000" cy="914400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132856" y="0"/>
            <a:ext cx="2433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FF33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«Профессии»</a:t>
            </a:r>
            <a:endParaRPr lang="ru-RU" sz="2400" b="1" dirty="0">
              <a:solidFill>
                <a:srgbClr val="FF33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0688" y="477508"/>
            <a:ext cx="331236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 17 по 21 мая в нашем детском саду прошла тематическая неделя «В мире профессий». Воспитатели знакомили детей с различными профессиями посредством бесед: «Замечательный врач», «Профессия - музыкант», «В гостях у продавца», «Наш любимый воспитатель», «Труд медицинской сестры», «О труде шофера», «О труде почтальона», «Царство кухни», «Где шьют одежду», «Кто поможет дом построить» и т.д. 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Рассматривание иллюстраций по теме недели тоже имеет большое значение: дети запоминают название профессии и то, как выглядит человек данной профессии (униформа, инвентарь, необходимый для работы и т.д.). 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 descr="C:\Documents and Settings\Admin\Рабочий стол\для статьи\IMG-20210521-WA0075.jpg"/>
          <p:cNvPicPr/>
          <p:nvPr/>
        </p:nvPicPr>
        <p:blipFill rotWithShape="1">
          <a:blip r:embed="rId3" cstate="print"/>
          <a:srcRect l="7143" t="17164" b="9471"/>
          <a:stretch/>
        </p:blipFill>
        <p:spPr bwMode="auto">
          <a:xfrm>
            <a:off x="620688" y="5220072"/>
            <a:ext cx="6048672" cy="3528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Documents and Settings\Admin\Рабочий стол\для статьи\IMG-20210521-WA0082.jpg"/>
          <p:cNvPicPr/>
          <p:nvPr/>
        </p:nvPicPr>
        <p:blipFill rotWithShape="1">
          <a:blip r:embed="rId4" cstate="print"/>
          <a:srcRect l="7363" t="12382" r="6003"/>
          <a:stretch/>
        </p:blipFill>
        <p:spPr bwMode="auto">
          <a:xfrm>
            <a:off x="4146512" y="671568"/>
            <a:ext cx="2520280" cy="3334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F:\Журналы ВЕСЕЛЫЕ МЕДВЕЖАТА все\ЖУРНАЛЫ 2020-2021г\№3 (15) ВЕСНА 2021 г\Шаблоны весна\667_1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72155"/>
          <a:stretch/>
        </p:blipFill>
        <p:spPr bwMode="auto">
          <a:xfrm rot="20707813">
            <a:off x="4810387" y="4509004"/>
            <a:ext cx="1192530" cy="117030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04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467075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3045</TotalTime>
  <Words>988</Words>
  <Application>Microsoft Office PowerPoint</Application>
  <PresentationFormat>Экран (4:3)</PresentationFormat>
  <Paragraphs>104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Franklin Gothic Book</vt:lpstr>
      <vt:lpstr>Georgia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399</cp:revision>
  <dcterms:created xsi:type="dcterms:W3CDTF">2018-04-14T00:51:18Z</dcterms:created>
  <dcterms:modified xsi:type="dcterms:W3CDTF">2021-06-05T04:43:48Z</dcterms:modified>
</cp:coreProperties>
</file>