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362" r:id="rId2"/>
    <p:sldId id="363" r:id="rId3"/>
    <p:sldId id="374" r:id="rId4"/>
    <p:sldId id="375" r:id="rId5"/>
    <p:sldId id="376" r:id="rId6"/>
    <p:sldId id="364" r:id="rId7"/>
    <p:sldId id="377" r:id="rId8"/>
    <p:sldId id="378" r:id="rId9"/>
    <p:sldId id="366" r:id="rId10"/>
    <p:sldId id="367" r:id="rId11"/>
    <p:sldId id="368" r:id="rId12"/>
    <p:sldId id="369" r:id="rId13"/>
    <p:sldId id="370" r:id="rId14"/>
    <p:sldId id="371" r:id="rId15"/>
    <p:sldId id="372" r:id="rId16"/>
    <p:sldId id="379" r:id="rId17"/>
    <p:sldId id="380" r:id="rId18"/>
    <p:sldId id="381" r:id="rId19"/>
    <p:sldId id="382" r:id="rId20"/>
    <p:sldId id="365" r:id="rId21"/>
    <p:sldId id="373" r:id="rId22"/>
    <p:sldId id="383" r:id="rId23"/>
    <p:sldId id="389" r:id="rId24"/>
    <p:sldId id="387" r:id="rId25"/>
    <p:sldId id="388" r:id="rId26"/>
    <p:sldId id="386" r:id="rId27"/>
    <p:sldId id="385" r:id="rId28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008000"/>
    <a:srgbClr val="FF00FF"/>
    <a:srgbClr val="FF3300"/>
    <a:srgbClr val="0000FF"/>
    <a:srgbClr val="EE00EE"/>
    <a:srgbClr val="CEFDB1"/>
    <a:srgbClr val="C3EBC3"/>
    <a:srgbClr val="93FF93"/>
    <a:srgbClr val="C04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8" autoAdjust="0"/>
    <p:restoredTop sz="94660"/>
  </p:normalViewPr>
  <p:slideViewPr>
    <p:cSldViewPr>
      <p:cViewPr varScale="1">
        <p:scale>
          <a:sx n="64" d="100"/>
          <a:sy n="64" d="100"/>
        </p:scale>
        <p:origin x="2501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CB03D-33B9-494F-9548-F722016D4E02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63726-6776-42F0-B42D-9F7FFA39F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725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3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91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893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9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998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25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4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183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7177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8902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952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3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73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91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205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948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4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91" y="364073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4" y="1913473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986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13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6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40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40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40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06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.png"/><Relationship Id="rId4" Type="http://schemas.openxmlformats.org/officeDocument/2006/relationships/image" Target="../media/image5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6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6.png"/><Relationship Id="rId4" Type="http://schemas.openxmlformats.org/officeDocument/2006/relationships/hyperlink" Target="http://www.almazik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" b="2365"/>
          <a:stretch/>
        </p:blipFill>
        <p:spPr>
          <a:xfrm>
            <a:off x="-2542" y="-32828"/>
            <a:ext cx="6860541" cy="92362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01090" y="121074"/>
            <a:ext cx="60007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Ежеквартальный детский журнал</a:t>
            </a:r>
          </a:p>
          <a:p>
            <a:pPr algn="ctr"/>
            <a:r>
              <a:rPr lang="ru-RU" sz="3000" b="1" i="1" dirty="0" smtClean="0">
                <a:solidFill>
                  <a:srgbClr val="A50021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3000" b="1" i="1" dirty="0" smtClean="0">
                <a:solidFill>
                  <a:srgbClr val="0080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ВЕ</a:t>
            </a:r>
            <a:r>
              <a:rPr lang="ru-RU" sz="3000" b="1" i="1" dirty="0" smtClean="0">
                <a:solidFill>
                  <a:srgbClr val="FF0101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СЕ</a:t>
            </a:r>
            <a:r>
              <a:rPr lang="ru-RU" sz="3000" b="1" i="1" dirty="0" smtClean="0">
                <a:solidFill>
                  <a:srgbClr val="0070C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ЛЫ</a:t>
            </a:r>
            <a:r>
              <a:rPr lang="ru-RU" sz="3000" b="1" i="1" dirty="0" smtClean="0">
                <a:solidFill>
                  <a:srgbClr val="FF33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Е</a:t>
            </a:r>
            <a:r>
              <a:rPr lang="ru-RU" sz="3000" b="1" i="1" dirty="0" smtClean="0">
                <a:solidFill>
                  <a:srgbClr val="FF66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000" b="1" i="1" dirty="0" smtClean="0">
                <a:solidFill>
                  <a:srgbClr val="A50021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3000" b="1" i="1" dirty="0" smtClean="0">
                <a:solidFill>
                  <a:srgbClr val="990099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М</a:t>
            </a:r>
            <a:r>
              <a:rPr lang="ru-RU" sz="3000" b="1" i="1" dirty="0" smtClean="0">
                <a:solidFill>
                  <a:srgbClr val="0000FF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ЕД</a:t>
            </a:r>
            <a:r>
              <a:rPr lang="ru-RU" sz="3000" b="1" i="1" dirty="0" smtClean="0">
                <a:solidFill>
                  <a:srgbClr val="FF33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В</a:t>
            </a:r>
            <a:r>
              <a:rPr lang="ru-RU" sz="3000" b="1" i="1" dirty="0" smtClean="0">
                <a:solidFill>
                  <a:srgbClr val="006699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Е</a:t>
            </a:r>
            <a:r>
              <a:rPr lang="ru-RU" sz="3000" b="1" i="1" dirty="0" smtClean="0">
                <a:solidFill>
                  <a:srgbClr val="DE00A4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Ж</a:t>
            </a:r>
            <a:r>
              <a:rPr lang="ru-RU" sz="3000" b="1" i="1" dirty="0" smtClean="0">
                <a:solidFill>
                  <a:srgbClr val="EA00AD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А</a:t>
            </a:r>
            <a:r>
              <a:rPr lang="ru-RU" sz="3000" b="1" i="1" dirty="0" smtClean="0">
                <a:solidFill>
                  <a:srgbClr val="9900FF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Т</a:t>
            </a:r>
            <a:r>
              <a:rPr lang="ru-RU" sz="3000" b="1" i="1" dirty="0" smtClean="0">
                <a:solidFill>
                  <a:srgbClr val="0066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А</a:t>
            </a:r>
            <a:r>
              <a:rPr lang="ru-RU" sz="3000" b="1" i="1" dirty="0" smtClean="0">
                <a:solidFill>
                  <a:srgbClr val="A50021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»</a:t>
            </a:r>
          </a:p>
          <a:p>
            <a:pPr algn="ctr"/>
            <a:endParaRPr lang="ru-RU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iren\Desktop\С флэшки Карт\олимпи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478" y="1212829"/>
            <a:ext cx="1563294" cy="190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лок-схема: узел 6"/>
          <p:cNvSpPr/>
          <p:nvPr/>
        </p:nvSpPr>
        <p:spPr>
          <a:xfrm>
            <a:off x="5877272" y="121074"/>
            <a:ext cx="864096" cy="850525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№3(19)</a:t>
            </a:r>
            <a:r>
              <a:rPr lang="ru-RU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76206" y="8166792"/>
            <a:ext cx="38803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FFFF00"/>
                </a:solidFill>
                <a:latin typeface="Georgia" pitchFamily="18" charset="0"/>
                <a:cs typeface="Times New Roman" panose="02020603050405020304" pitchFamily="18" charset="0"/>
              </a:rPr>
              <a:t>Детский сад № 14 </a:t>
            </a:r>
          </a:p>
          <a:p>
            <a:pPr algn="ctr"/>
            <a:r>
              <a:rPr lang="ru-RU" sz="1400" b="1" i="1" dirty="0" smtClean="0">
                <a:solidFill>
                  <a:srgbClr val="FFFF00"/>
                </a:solidFill>
                <a:latin typeface="Georgia" pitchFamily="18" charset="0"/>
                <a:cs typeface="Times New Roman" panose="02020603050405020304" pitchFamily="18" charset="0"/>
              </a:rPr>
              <a:t>«Медвежонок» - филиал АН ДОО «Алмазик» </a:t>
            </a:r>
            <a:r>
              <a:rPr lang="ru-RU" sz="1400" b="1" i="1" dirty="0" smtClean="0">
                <a:solidFill>
                  <a:srgbClr val="A20078"/>
                </a:solidFill>
                <a:latin typeface="Georgia" pitchFamily="18" charset="0"/>
                <a:cs typeface="Times New Roman" panose="02020603050405020304" pitchFamily="18" charset="0"/>
              </a:rPr>
              <a:t/>
            </a:r>
            <a:br>
              <a:rPr lang="ru-RU" sz="1400" b="1" i="1" dirty="0" smtClean="0">
                <a:solidFill>
                  <a:srgbClr val="A20078"/>
                </a:solidFill>
                <a:latin typeface="Georgia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Весна 2022</a:t>
            </a:r>
            <a:endParaRPr lang="ru-RU" sz="1400" i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24800" r="24046" b="19201"/>
          <a:stretch/>
        </p:blipFill>
        <p:spPr>
          <a:xfrm rot="5400000">
            <a:off x="4222825" y="5730285"/>
            <a:ext cx="2860896" cy="185625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5900" r="6688" b="8001"/>
          <a:stretch/>
        </p:blipFill>
        <p:spPr>
          <a:xfrm>
            <a:off x="2204274" y="3449612"/>
            <a:ext cx="2918052" cy="223626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3" t="3711" r="113" b="10135"/>
          <a:stretch/>
        </p:blipFill>
        <p:spPr>
          <a:xfrm rot="5400000">
            <a:off x="-103558" y="1585367"/>
            <a:ext cx="3063282" cy="2189904"/>
          </a:xfrm>
          <a:prstGeom prst="rect">
            <a:avLst/>
          </a:prstGeom>
          <a:ln w="38100">
            <a:solidFill>
              <a:srgbClr val="339933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02" y="4065566"/>
            <a:ext cx="1584176" cy="16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25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688" y="251520"/>
            <a:ext cx="6048672" cy="134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Просмотрели презентацию «Никто не забыт и ничто не забыто» для развития общего кругозора детей, формирования чувства патриотизма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педагогами были организованы сюжетно - ролевые, дидактические и подвижные игры.</a:t>
            </a:r>
            <a:endParaRPr lang="ru-RU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51" y="1921331"/>
            <a:ext cx="1696085" cy="2261235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1904637"/>
            <a:ext cx="1706245" cy="2275205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042" y="1896979"/>
            <a:ext cx="2286000" cy="2275205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20688" y="4510153"/>
            <a:ext cx="59445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канун праздника Дня Победы, наш детский сад принял активное участие в акции «Окна Победы».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совместно с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воспитателями,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украсили окна своих групп, а также в этой акции приняли участие наши родители с детьми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украсили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окна своих квартир, домов. Тем самым выразили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благодарность за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мирное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небо над головой.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6228184"/>
            <a:ext cx="3143381" cy="2520280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64" y="6228184"/>
            <a:ext cx="2664296" cy="2520280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961804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maam.ru/upload/blogs/detsad-2278031-158824275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2"/>
          <a:stretch/>
        </p:blipFill>
        <p:spPr bwMode="auto">
          <a:xfrm>
            <a:off x="620688" y="210834"/>
            <a:ext cx="1892300" cy="2161540"/>
          </a:xfrm>
          <a:prstGeom prst="rect">
            <a:avLst/>
          </a:prstGeom>
          <a:noFill/>
          <a:ln w="38100">
            <a:solidFill>
              <a:srgbClr val="FF33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210834"/>
            <a:ext cx="2901315" cy="2175510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620687" y="2699792"/>
            <a:ext cx="5853643" cy="157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Интересным мероприятием стало проведение праздничных утренников,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посвященных 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Дню Победы: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«Мы 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помним, мы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гордимся!»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средней, старшей и подготовительной группах: дети пели песни о празднике победы, о мире, о солдатах; рассказывали стихи о войне; исполняли танцы.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0687" y="7499650"/>
            <a:ext cx="5976665" cy="1002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Вспоминая подвиги дедов и прадедов, сердечно поздравляем всех со светлым днем памяти, Днем Победы! Чистого неба, яркого солнца, мира, радости и счастья всем живущим на Земле!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5900" r="12988" b="13251"/>
          <a:stretch/>
        </p:blipFill>
        <p:spPr>
          <a:xfrm>
            <a:off x="620687" y="4591236"/>
            <a:ext cx="2794285" cy="2592288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4851" r="23225" b="4851"/>
          <a:stretch/>
        </p:blipFill>
        <p:spPr>
          <a:xfrm>
            <a:off x="3838545" y="4575515"/>
            <a:ext cx="2606459" cy="2606459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815332" y="8465206"/>
            <a:ext cx="265941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Александрова         Воспитатель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197" y="1105698"/>
            <a:ext cx="1584176" cy="16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47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6752" y="107504"/>
            <a:ext cx="4265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00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«Семейные странички»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0688" y="569169"/>
            <a:ext cx="3417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D6009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«Наши семейные будни!»</a:t>
            </a:r>
            <a:endParaRPr lang="ru-RU" dirty="0"/>
          </a:p>
        </p:txBody>
      </p:sp>
      <p:pic>
        <p:nvPicPr>
          <p:cNvPr id="4" name="Рисунок 3" descr="C:\Users\рс\Pictures\2022-04\IMG-20220413-WA000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3" b="7114"/>
          <a:stretch/>
        </p:blipFill>
        <p:spPr bwMode="auto">
          <a:xfrm>
            <a:off x="3789040" y="1048854"/>
            <a:ext cx="2736304" cy="2664296"/>
          </a:xfrm>
          <a:prstGeom prst="rect">
            <a:avLst/>
          </a:prstGeom>
          <a:noFill/>
          <a:ln w="38100">
            <a:solidFill>
              <a:srgbClr val="9933FF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20688" y="1057438"/>
            <a:ext cx="2834324" cy="2627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Черкашиной Ангелины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из группы «Колобок»,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любит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отдыхать каждое лето в горных районах. Они посетили Горный Алтай, и побывали на джип – туре по горам.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«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Чистый горный воздух, очень полезный для моих детей» - поделился папа Ангелины.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рс\Pictures\2022-04\IMG-20220414-WA000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"/>
          <a:stretch/>
        </p:blipFill>
        <p:spPr bwMode="auto">
          <a:xfrm>
            <a:off x="575630" y="3865168"/>
            <a:ext cx="2997386" cy="2747134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789040" y="4054213"/>
            <a:ext cx="28872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Степанова 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Константина 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любит вместе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выезжать на природу, пожить в палатке на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выходных,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ловить рыбу, отдохнуть на берегу озера. Костя с братом уже научились бросать удочку, им очень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нравится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отдыхать с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семьей.</a:t>
            </a:r>
            <a:endParaRPr lang="ru-RU" dirty="0"/>
          </a:p>
        </p:txBody>
      </p:sp>
      <p:pic>
        <p:nvPicPr>
          <p:cNvPr id="8" name="Рисунок 7" descr="C:\Users\рс\AppData\Local\Microsoft\Windows\INetCache\Content.Word\IMG-20220414-WA003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3" b="8700"/>
          <a:stretch/>
        </p:blipFill>
        <p:spPr bwMode="auto">
          <a:xfrm>
            <a:off x="4216988" y="6616893"/>
            <a:ext cx="2031319" cy="2352186"/>
          </a:xfrm>
          <a:prstGeom prst="rect">
            <a:avLst/>
          </a:prstGeom>
          <a:noFill/>
          <a:ln w="38100">
            <a:solidFill>
              <a:srgbClr val="EE00EE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575267" y="6953365"/>
            <a:ext cx="34633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Настя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Шпагина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маленькая помощница своих родителей. Помогает и любит возиться на кухне, мама Насти не нарадуется своей маленькой хозяюшке. Недавно они с мамой испекли вкусное печенье.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483" y="74520"/>
            <a:ext cx="1584176" cy="16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7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G-20220414-WA003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8" b="10328"/>
          <a:stretch/>
        </p:blipFill>
        <p:spPr bwMode="auto">
          <a:xfrm>
            <a:off x="692695" y="280664"/>
            <a:ext cx="2756145" cy="2923184"/>
          </a:xfrm>
          <a:prstGeom prst="rect">
            <a:avLst/>
          </a:prstGeom>
          <a:noFill/>
          <a:ln w="38100">
            <a:solidFill>
              <a:srgbClr val="EE00E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рс\AppData\Local\Microsoft\Windows\INetCache\Content.Word\IMG-20220414-WA003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3" b="16646"/>
          <a:stretch/>
        </p:blipFill>
        <p:spPr bwMode="auto">
          <a:xfrm>
            <a:off x="4013883" y="309264"/>
            <a:ext cx="2368134" cy="2923184"/>
          </a:xfrm>
          <a:prstGeom prst="rect">
            <a:avLst/>
          </a:prstGeom>
          <a:noFill/>
          <a:ln w="38100">
            <a:solidFill>
              <a:srgbClr val="EE00EE"/>
            </a:solidFill>
          </a:ln>
        </p:spPr>
      </p:pic>
      <p:pic>
        <p:nvPicPr>
          <p:cNvPr id="1027" name="Picture 3" descr="IMG-20220414-WA002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4" b="13793"/>
          <a:stretch/>
        </p:blipFill>
        <p:spPr bwMode="auto">
          <a:xfrm>
            <a:off x="718936" y="3491879"/>
            <a:ext cx="2729904" cy="3240361"/>
          </a:xfrm>
          <a:prstGeom prst="rect">
            <a:avLst/>
          </a:prstGeom>
          <a:noFill/>
          <a:ln w="38100">
            <a:solidFill>
              <a:srgbClr val="EE00E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-20220414-WA002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0" b="9004"/>
          <a:stretch/>
        </p:blipFill>
        <p:spPr bwMode="auto">
          <a:xfrm>
            <a:off x="3997859" y="3491878"/>
            <a:ext cx="2384158" cy="2659253"/>
          </a:xfrm>
          <a:prstGeom prst="rect">
            <a:avLst/>
          </a:prstGeom>
          <a:noFill/>
          <a:ln w="38100">
            <a:solidFill>
              <a:srgbClr val="EE00E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рс\AppData\Local\Microsoft\Windows\INetCache\Content.Word\IMG-20220414-WA003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833" y="6410560"/>
            <a:ext cx="2376264" cy="2553927"/>
          </a:xfrm>
          <a:prstGeom prst="rect">
            <a:avLst/>
          </a:prstGeom>
          <a:noFill/>
          <a:ln w="38100">
            <a:solidFill>
              <a:srgbClr val="EE00EE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692695" y="7020271"/>
            <a:ext cx="25202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папой Настя любит собирать виноград. А с мамой они делают из винограда вкусное варенье и компот.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80" y="7379667"/>
            <a:ext cx="1584176" cy="16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79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G-20220414-WA003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b="11722"/>
          <a:stretch/>
        </p:blipFill>
        <p:spPr bwMode="auto">
          <a:xfrm>
            <a:off x="4293096" y="251520"/>
            <a:ext cx="2281648" cy="2370094"/>
          </a:xfrm>
          <a:prstGeom prst="rect">
            <a:avLst/>
          </a:prstGeom>
          <a:noFill/>
          <a:ln w="38100">
            <a:solidFill>
              <a:srgbClr val="EE00E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0688" y="583609"/>
            <a:ext cx="3429000" cy="170591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Дружная семья Насти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любит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еще выезжать на природу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они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 катаются на лодке. Настя старается во всем помогать маме и папе, а ее родители очень ответственно относятся к воспитанию дочери.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1208" y="2930385"/>
            <a:ext cx="2803536" cy="3088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Петров Леня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ходит в группу "Ласточка", а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Петров Денис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- в группу "Ромашка". Дениска младше и любит подражать старшему брату. По вечерам, после садика, они играют вместе в планшет и смотрят мультики. По выходным всей семьей любим выбираться куда-нибудь на отдых, а также рисуем или лепим из пластилина, читаем книжки.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52" y="6260307"/>
            <a:ext cx="3379587" cy="2509088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t="22644" r="19179" b="11942"/>
          <a:stretch/>
        </p:blipFill>
        <p:spPr>
          <a:xfrm>
            <a:off x="692696" y="2771800"/>
            <a:ext cx="2622554" cy="3030506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5"/>
          <a:stretch/>
        </p:blipFill>
        <p:spPr>
          <a:xfrm>
            <a:off x="4276346" y="6260307"/>
            <a:ext cx="2298398" cy="2509088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570" y="1599838"/>
            <a:ext cx="1584176" cy="16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41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5" r="11672"/>
          <a:stretch/>
        </p:blipFill>
        <p:spPr>
          <a:xfrm rot="5400000">
            <a:off x="259926" y="5890390"/>
            <a:ext cx="3311847" cy="2489716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18919"/>
          <a:stretch/>
        </p:blipFill>
        <p:spPr>
          <a:xfrm>
            <a:off x="4121696" y="5509612"/>
            <a:ext cx="2271403" cy="2803066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692696" y="323528"/>
            <a:ext cx="3429000" cy="147540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Еще Леня очень любит ночевать у бабушки, или ездит с папой на машине по делам. Дениска у нас домашний мальчик, потому что маленький еще, любит проводить время с мамой. 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30574" b="4390"/>
          <a:stretch/>
        </p:blipFill>
        <p:spPr>
          <a:xfrm>
            <a:off x="2874749" y="2090956"/>
            <a:ext cx="3518350" cy="3096344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3815332" y="8465206"/>
            <a:ext cx="265941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Джолдошалиева         Воспитатель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71" y="148334"/>
            <a:ext cx="1584176" cy="16203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998" y="2633012"/>
            <a:ext cx="1687198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64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0808" y="15897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«Влияние оригами на развитие дошкольников»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3016" y="809981"/>
            <a:ext cx="3024336" cy="1204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«Чем больше мастерства в детской руке,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 умнее ребёнок»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 Сухомлинский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218" y="1951233"/>
            <a:ext cx="4153926" cy="444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Оригами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(«ори» - сгибать, «гами» - бумага) - японское искусство складывания из бумаги, пользуется большой популярностью, благодаря своим занимательным и развивающим возможностям. Оригами - волшебство, чудо и конечно, игра.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Дошкольный возраст – яркая, неповторимая страница в жизни каждого человека. Именно в этот период устанавливается связь ребёнка с ведущими сферами бытия: миром людей, природы, предметным миром. Происходит приобщение к культуре, к общечеловеческим ценностям. Развивается любознательность, формируется интерес к творчеству.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Оригами - средство интеллектуального и эстетического воспитания детей дошкольного возраста.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61" y="6576242"/>
            <a:ext cx="3457290" cy="2364714"/>
          </a:xfrm>
          <a:prstGeom prst="rect">
            <a:avLst/>
          </a:prstGeom>
          <a:ln w="38100">
            <a:solidFill>
              <a:srgbClr val="FF00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8" t="19201" r="15351" b="3965"/>
          <a:stretch/>
        </p:blipFill>
        <p:spPr>
          <a:xfrm>
            <a:off x="5181752" y="2162644"/>
            <a:ext cx="1288958" cy="205463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r="15385"/>
          <a:stretch/>
        </p:blipFill>
        <p:spPr>
          <a:xfrm>
            <a:off x="5174566" y="4373442"/>
            <a:ext cx="1296144" cy="2051306"/>
          </a:xfrm>
          <a:prstGeom prst="rect">
            <a:avLst/>
          </a:prstGeom>
          <a:ln w="38100">
            <a:solidFill>
              <a:srgbClr val="9933FF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4651" r="3350"/>
          <a:stretch/>
        </p:blipFill>
        <p:spPr>
          <a:xfrm>
            <a:off x="4340388" y="6576242"/>
            <a:ext cx="2112846" cy="2367127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218" y="148960"/>
            <a:ext cx="1591090" cy="16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26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8680" y="107504"/>
            <a:ext cx="6048672" cy="5035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Значение оригами в развитии дошкольников огромно: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развивает у детей способность работать руками под контролем сознания, у них совершенствуется мелкая моторика рук, точные движения пальцев, происходит развитие глазомера;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способствует концентрации внимания, так как заставляет сосредоточиться на процессе изготовления поделки, чтобы получить желаемый результат;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развивает конструктивное мышление, их творческое воображение, художественный вкус;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стимулирует развитие памяти, так как ребенок, чтобы сделать поделку, должен запомнить последовательность ее изготовления, приемы и способы складывания;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активизирует мыслительные процессы (в процессе конструирования у ребенка возникает необходимость соотнесения наглядных символов (показ приемов складывания) со словесными (объяснение приемов складывания) и перевод их значения в практическую деятельность (самостоятельное выполнение действий);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совершенствует трудовые умения ребенка, формирует культуру труда;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0" b="5346"/>
          <a:stretch/>
        </p:blipFill>
        <p:spPr>
          <a:xfrm>
            <a:off x="567117" y="5220072"/>
            <a:ext cx="5985291" cy="36004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84" y="4409917"/>
            <a:ext cx="1584176" cy="16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16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8680" y="179512"/>
            <a:ext cx="3456384" cy="5394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способствует созданию игровых ситуаций (сложив из бумаги маски животных, дети включаются в игру - драматизацию по знакомой сказке, становятся сказочными героями, совершают путешествие в мир цветов и т. д.);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складывания фигурок оригами дети знакомятся с основными геометрическими понятиями (угол, сторона, квадрат, треугольник и т. д., одновременно происходит обогащение словаря специальными терминами; дети легко ориентируются в пространстве и на листе бумаги, делят целое на части; кроме этого дети узнают много нового, что относится к геометрии и математике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0" t="29000" r="34250" b="10800"/>
          <a:stretch/>
        </p:blipFill>
        <p:spPr>
          <a:xfrm>
            <a:off x="4144725" y="354289"/>
            <a:ext cx="2448272" cy="2448272"/>
          </a:xfrm>
          <a:prstGeom prst="rect">
            <a:avLst/>
          </a:prstGeom>
          <a:ln w="38100">
            <a:solidFill>
              <a:srgbClr val="EE00EE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12201" r="21270" b="8000"/>
          <a:stretch/>
        </p:blipFill>
        <p:spPr>
          <a:xfrm>
            <a:off x="4144725" y="3059832"/>
            <a:ext cx="2448272" cy="2274226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" t="20601" r="10101" b="10801"/>
          <a:stretch/>
        </p:blipFill>
        <p:spPr>
          <a:xfrm>
            <a:off x="764704" y="5573617"/>
            <a:ext cx="5665700" cy="3304992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7258299"/>
            <a:ext cx="1584176" cy="16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4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0893" r="26900" b="19852"/>
          <a:stretch/>
        </p:blipFill>
        <p:spPr>
          <a:xfrm>
            <a:off x="3735812" y="6148350"/>
            <a:ext cx="2884939" cy="2348206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48680" y="179512"/>
            <a:ext cx="3600400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"/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 оригами расширяют круг интересов и общения детей (такие занятия не только сближают детей, но и воспитывают у них коммуникативные качества, позволяют детям удовлетворять познавательные интересы);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систематические занятия с детьми оригами влияют на всестороннее развитие ребёнка и способствуют успешной подготовке к школьному обучению.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8057" r="22604" b="24670"/>
          <a:stretch/>
        </p:blipFill>
        <p:spPr>
          <a:xfrm>
            <a:off x="2619570" y="3328225"/>
            <a:ext cx="1790513" cy="266919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29001" r="45800" b="12200"/>
          <a:stretch/>
        </p:blipFill>
        <p:spPr>
          <a:xfrm>
            <a:off x="4883860" y="3311905"/>
            <a:ext cx="1736890" cy="270183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9000" r="43064" b="12200"/>
          <a:stretch/>
        </p:blipFill>
        <p:spPr>
          <a:xfrm>
            <a:off x="4246642" y="196625"/>
            <a:ext cx="2374108" cy="296714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t="19600" r="42650" b="17910"/>
          <a:stretch/>
        </p:blipFill>
        <p:spPr>
          <a:xfrm>
            <a:off x="561617" y="3308229"/>
            <a:ext cx="1584176" cy="2664297"/>
          </a:xfrm>
          <a:prstGeom prst="rect">
            <a:avLst/>
          </a:prstGeom>
          <a:ln w="38100">
            <a:solidFill>
              <a:srgbClr val="FF00FF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2886" r="6951" b="5532"/>
          <a:stretch/>
        </p:blipFill>
        <p:spPr>
          <a:xfrm>
            <a:off x="561617" y="6189434"/>
            <a:ext cx="2888123" cy="2353286"/>
          </a:xfrm>
          <a:prstGeom prst="rect">
            <a:avLst/>
          </a:prstGeom>
          <a:ln w="38100">
            <a:solidFill>
              <a:srgbClr val="9933FF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3961335" y="8589335"/>
            <a:ext cx="265941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Федоренко         Воспитатель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15" y="7328079"/>
            <a:ext cx="1584176" cy="16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14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2816" y="395536"/>
            <a:ext cx="3429000" cy="6217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***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Весна, весна – повсюду чудеса: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Плывут по небу кружевные облака,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Несут воспоминания издалека…,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Они так сладки, мысль хрупка…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Набухли на деревьях почки,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Вот, вот появятся листочки.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Бегут ручьи, стучит капель –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Поет свою мелодию апрель…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Воркуют о заморских странах - щебет птиц,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О, сколько  небылиц…, пустая болтовня пернатых озорниц.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Сирень – лишь  нежно-уловимый аромат…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Мне тайны голову кружат…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Люблю весну за пробужденье,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За сладкие моменты наслажденья: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Цветенье вишни, птичий щебет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И ветерка  наивный лепет… Весна…</a:t>
            </a:r>
            <a:endParaRPr lang="ru-RU" sz="1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1278" y="6564147"/>
            <a:ext cx="1736373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ct val="107000"/>
              </a:lnSpc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Ольга Заголило</a:t>
            </a:r>
            <a:endParaRPr lang="ru-RU" sz="11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823" y="630999"/>
            <a:ext cx="1883701" cy="1412776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7940" y="627560"/>
            <a:ext cx="1856191" cy="1392143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55004" y="2889704"/>
            <a:ext cx="1883702" cy="141277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0491" y="2889703"/>
            <a:ext cx="1883703" cy="14127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t="3597" r="4944" b="1113"/>
          <a:stretch/>
        </p:blipFill>
        <p:spPr>
          <a:xfrm rot="5400000">
            <a:off x="-11284" y="5112870"/>
            <a:ext cx="1812622" cy="141277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r="7476" b="10101"/>
          <a:stretch/>
        </p:blipFill>
        <p:spPr>
          <a:xfrm rot="5400000">
            <a:off x="4983356" y="5155344"/>
            <a:ext cx="1897571" cy="141277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1975" r="2963" b="3200"/>
          <a:stretch/>
        </p:blipFill>
        <p:spPr>
          <a:xfrm rot="5400000">
            <a:off x="-62520" y="7275827"/>
            <a:ext cx="1943818" cy="1457863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3196" r="1316" b="4856"/>
          <a:stretch/>
        </p:blipFill>
        <p:spPr>
          <a:xfrm rot="5400000">
            <a:off x="4930530" y="7303740"/>
            <a:ext cx="1944213" cy="1401643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9401" r="1701" b="2401"/>
          <a:stretch/>
        </p:blipFill>
        <p:spPr>
          <a:xfrm>
            <a:off x="2132856" y="7032454"/>
            <a:ext cx="2654007" cy="1944214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2" y="6111332"/>
            <a:ext cx="1584176" cy="16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96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688" y="107504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«Нейрогимнастика </a:t>
            </a:r>
            <a:r>
              <a:rPr lang="ru-RU" sz="2400" b="1" i="1" dirty="0">
                <a:solidFill>
                  <a:srgbClr val="00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400" b="1" i="1" dirty="0" smtClean="0">
                <a:solidFill>
                  <a:srgbClr val="00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8376" y="679920"/>
            <a:ext cx="4010744" cy="5175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Кинезиология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греческих «кинезис»-движение и «логос»-знание)- это прикладная наука, помогающая развивать умственные способности через выполнение определенного рода заданий. Она помогает сбалансированно развивать оба полушария головного мозга. Направление возникло в 60-е годы прошлого века, поэтому может считаться довольно молодой наукой.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Гимнастика состоит из ряда несложных для выполнения упражнений, поэтому ее можно включить в режим дня. Проводить занятия можно в любом месте и в любое время. Данный комплекс упражнений направлен на усиление взаимодействия полушарий головного мозга, стимулирует развитие памяти и мыслительной деятельности, улучшает моторику, повышает продуктивность и работоспособность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140" y="683568"/>
            <a:ext cx="1728192" cy="2290890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140" y="3334653"/>
            <a:ext cx="1728192" cy="2290890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55" y="5940152"/>
            <a:ext cx="1694093" cy="2258174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60285" y="5966447"/>
            <a:ext cx="4048835" cy="2622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10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Рекомендации родителям: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Заниматься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день, но без принуждения. Лучше сделать меньше, но качественнее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Время гимнастики 5-7 минут.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В зависимости от индивидуальных особенностей ребенка следует постепенно усложнять задание, например, ускорить темп выполнения.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В одной тренировке не должно быть больше 5-6 упражнений.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149080" y="8388424"/>
            <a:ext cx="234888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Пономарева         Педагог - психолог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08" y="4871286"/>
            <a:ext cx="1584176" cy="16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39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4704" y="107504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330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«</a:t>
            </a:r>
            <a:r>
              <a:rPr lang="ru-RU" sz="2400" b="1" i="1" dirty="0">
                <a:solidFill>
                  <a:srgbClr val="FF330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Выпускной</a:t>
            </a:r>
            <a:r>
              <a:rPr lang="en-US" sz="2400" b="1" i="1" dirty="0">
                <a:solidFill>
                  <a:srgbClr val="FF330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ru-RU" sz="2400" b="1" i="1" dirty="0">
                <a:solidFill>
                  <a:srgbClr val="FF330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в детском саду»</a:t>
            </a:r>
            <a:endParaRPr lang="ru-RU" dirty="0">
              <a:solidFill>
                <a:srgbClr val="FF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680" y="755576"/>
            <a:ext cx="59766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	Выпускной</a:t>
            </a:r>
            <a:r>
              <a:rPr lang="en-US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в детском саду - особое событие для каждого ребенка и его родителей. Кажется, еще недавно он начал ходить в детский сад, но вот уже скоро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это будущий</a:t>
            </a:r>
            <a:r>
              <a:rPr lang="en-US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первоклассник!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	Счастливую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и беззаботную пору детского садика закрепит в памяти выпускной. Столько прекрасных лет пролетели как мгновение: из малышей воспитанники выросли во взрослых готовых к школьной жизни детей.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Наши воспитанники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с каждым годом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становились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дружнее и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сейчас,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когда осталось совсем немного времени до школьной поры,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им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очень трудно расставаться друг с другом. За все эти годы дети развивались всесторонне и сейчас мы с гордостью готовы сказать им: "В добрый путь выпускник!" </a:t>
            </a:r>
            <a:endParaRPr lang="ru-RU" dirty="0"/>
          </a:p>
        </p:txBody>
      </p:sp>
      <p:pic>
        <p:nvPicPr>
          <p:cNvPr id="5" name="Image1"/>
          <p:cNvPicPr/>
          <p:nvPr/>
        </p:nvPicPr>
        <p:blipFill>
          <a:blip r:embed="rId2" cstate="print"/>
          <a:srcRect/>
          <a:stretch/>
        </p:blipFill>
        <p:spPr>
          <a:xfrm>
            <a:off x="548680" y="3779913"/>
            <a:ext cx="5976664" cy="4680520"/>
          </a:xfrm>
          <a:prstGeom prst="rect">
            <a:avLst/>
          </a:prstGeom>
          <a:ln w="38100">
            <a:solidFill>
              <a:srgbClr val="9933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84" y="3131840"/>
            <a:ext cx="1584176" cy="16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92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"/>
          <p:cNvPicPr/>
          <p:nvPr/>
        </p:nvPicPr>
        <p:blipFill>
          <a:blip r:embed="rId2" cstate="print"/>
          <a:srcRect/>
          <a:stretch/>
        </p:blipFill>
        <p:spPr>
          <a:xfrm>
            <a:off x="511203" y="4097706"/>
            <a:ext cx="6058344" cy="4392488"/>
          </a:xfrm>
          <a:prstGeom prst="rect">
            <a:avLst/>
          </a:prstGeom>
          <a:ln w="38100">
            <a:solidFill>
              <a:srgbClr val="9933FF"/>
            </a:solidFill>
          </a:ln>
        </p:spPr>
      </p:pic>
      <p:pic>
        <p:nvPicPr>
          <p:cNvPr id="5" name="Image1"/>
          <p:cNvPicPr/>
          <p:nvPr/>
        </p:nvPicPr>
        <p:blipFill rotWithShape="1">
          <a:blip r:embed="rId3" cstate="print"/>
          <a:srcRect t="16523"/>
          <a:stretch/>
        </p:blipFill>
        <p:spPr>
          <a:xfrm>
            <a:off x="511204" y="664614"/>
            <a:ext cx="2520280" cy="2659522"/>
          </a:xfrm>
          <a:prstGeom prst="rect">
            <a:avLst/>
          </a:prstGeom>
          <a:ln w="38100">
            <a:solidFill>
              <a:srgbClr val="9933FF"/>
            </a:solidFill>
          </a:ln>
        </p:spPr>
      </p:pic>
      <p:pic>
        <p:nvPicPr>
          <p:cNvPr id="6" name="Image1"/>
          <p:cNvPicPr/>
          <p:nvPr/>
        </p:nvPicPr>
        <p:blipFill>
          <a:blip r:embed="rId4" cstate="print"/>
          <a:srcRect/>
          <a:stretch/>
        </p:blipFill>
        <p:spPr>
          <a:xfrm>
            <a:off x="3234386" y="664614"/>
            <a:ext cx="3335161" cy="2655348"/>
          </a:xfrm>
          <a:prstGeom prst="rect">
            <a:avLst/>
          </a:prstGeom>
          <a:ln w="38100">
            <a:solidFill>
              <a:srgbClr val="9933FF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71" y="2509807"/>
            <a:ext cx="1584176" cy="16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48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5B3B~1\AppData\Local\Temp\Rar$DIa7500.22284\PHOTO-2022-05-26-08-46-51.JPG"/>
          <p:cNvPicPr/>
          <p:nvPr/>
        </p:nvPicPr>
        <p:blipFill rotWithShape="1">
          <a:blip r:embed="rId2"/>
          <a:srcRect l="7573" t="7977" r="13636" b="22523"/>
          <a:stretch/>
        </p:blipFill>
        <p:spPr bwMode="auto">
          <a:xfrm>
            <a:off x="488583" y="251520"/>
            <a:ext cx="5986165" cy="4032448"/>
          </a:xfrm>
          <a:prstGeom prst="rect">
            <a:avLst/>
          </a:prstGeom>
          <a:noFill/>
          <a:ln w="38100">
            <a:solidFill>
              <a:srgbClr val="9933FF"/>
            </a:solidFill>
            <a:miter lim="800000"/>
            <a:headEnd/>
            <a:tailEnd/>
          </a:ln>
        </p:spPr>
      </p:pic>
      <p:pic>
        <p:nvPicPr>
          <p:cNvPr id="9" name="Рисунок 8" descr="C:\Users\5B3B~1\AppData\Local\Temp\Rar$DIa7500.13797\PHOTO-2022-05-25-20-43-06 2.JPG"/>
          <p:cNvPicPr/>
          <p:nvPr/>
        </p:nvPicPr>
        <p:blipFill rotWithShape="1">
          <a:blip r:embed="rId3"/>
          <a:srcRect l="20985" t="11269" r="17099" b="18782"/>
          <a:stretch/>
        </p:blipFill>
        <p:spPr bwMode="auto">
          <a:xfrm>
            <a:off x="3843774" y="4535488"/>
            <a:ext cx="2630974" cy="3636912"/>
          </a:xfrm>
          <a:prstGeom prst="rect">
            <a:avLst/>
          </a:prstGeom>
          <a:noFill/>
          <a:ln w="38100">
            <a:solidFill>
              <a:srgbClr val="9933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5B3B~1\AppData\Local\Temp\Rar$DIa7500.19324\PHOTO-2022-05-26-08-35-20.JPG"/>
          <p:cNvPicPr/>
          <p:nvPr/>
        </p:nvPicPr>
        <p:blipFill rotWithShape="1">
          <a:blip r:embed="rId4"/>
          <a:srcRect l="19696" t="28181" r="40302" b="47347"/>
          <a:stretch/>
        </p:blipFill>
        <p:spPr bwMode="auto">
          <a:xfrm>
            <a:off x="486768" y="4507614"/>
            <a:ext cx="2483458" cy="1959205"/>
          </a:xfrm>
          <a:prstGeom prst="rect">
            <a:avLst/>
          </a:prstGeom>
          <a:noFill/>
          <a:ln w="38100">
            <a:solidFill>
              <a:srgbClr val="9933FF"/>
            </a:solidFill>
            <a:miter lim="800000"/>
            <a:headEnd/>
            <a:tailEnd/>
          </a:ln>
        </p:spPr>
      </p:pic>
      <p:pic>
        <p:nvPicPr>
          <p:cNvPr id="11" name="Рисунок 10" descr="C:\Users\5B3B~1\AppData\Local\Temp\Rar$DIa7500.15116\PHOTO-2022-05-26-07-52-12 2.JPG"/>
          <p:cNvPicPr/>
          <p:nvPr/>
        </p:nvPicPr>
        <p:blipFill rotWithShape="1">
          <a:blip r:embed="rId5"/>
          <a:srcRect l="44850" t="19092" r="12724" b="43633"/>
          <a:stretch/>
        </p:blipFill>
        <p:spPr bwMode="auto">
          <a:xfrm>
            <a:off x="486768" y="6666910"/>
            <a:ext cx="2483458" cy="2317379"/>
          </a:xfrm>
          <a:prstGeom prst="rect">
            <a:avLst/>
          </a:prstGeom>
          <a:noFill/>
          <a:ln w="38100">
            <a:solidFill>
              <a:srgbClr val="9933FF"/>
            </a:solidFill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02" y="5746809"/>
            <a:ext cx="1584176" cy="162031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645024" y="8462799"/>
            <a:ext cx="265941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Такырова         Воспитатель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89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9547" y="22194"/>
            <a:ext cx="496855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srgbClr val="0000FF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«Достижения педагогов»</a:t>
            </a:r>
            <a:endParaRPr lang="ru-RU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0688" y="683568"/>
            <a:ext cx="5976664" cy="801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Сотрудники детского сада продолжают повышать свой профессиональный статус:</a:t>
            </a:r>
            <a:endParaRPr lang="ru-RU" sz="11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Segoe UI Symbol" panose="020B0502040204020203" pitchFamily="34" charset="0"/>
                <a:ea typeface="SimSun" panose="02010600030101010101" pitchFamily="2" charset="-122"/>
                <a:cs typeface="Segoe UI Symbol" panose="020B0502040204020203" pitchFamily="34" charset="0"/>
              </a:rPr>
              <a:t>✅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В районном театральном фестивале "Путешествие по сказкам", приуроченном к Году культурного наследия народов России, наш детский сад удостоен номинации "Лучшее музыкальное оформление", музыкальный руководитель Бобкова Людмила Владимировна.</a:t>
            </a:r>
            <a:endParaRPr lang="ru-RU" sz="11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Segoe UI Symbol" panose="020B0502040204020203" pitchFamily="34" charset="0"/>
                <a:ea typeface="SimSun" panose="02010600030101010101" pitchFamily="2" charset="-122"/>
                <a:cs typeface="Segoe UI Symbol" panose="020B0502040204020203" pitchFamily="34" charset="0"/>
              </a:rPr>
              <a:t>✅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За успехи в профессиональной деятельности, воспитатель Иванова Анастасия Игоревна награждена: Благодарственным письмом от руководства АН ДОО «Алмазик».</a:t>
            </a:r>
            <a:endParaRPr lang="ru-RU" sz="11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Segoe UI Symbol" panose="020B0502040204020203" pitchFamily="34" charset="0"/>
                <a:ea typeface="SimSun" panose="02010600030101010101" pitchFamily="2" charset="-122"/>
                <a:cs typeface="Segoe UI Symbol" panose="020B0502040204020203" pitchFamily="34" charset="0"/>
              </a:rPr>
              <a:t>✅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Воспитатель Добрякова Елена Витальевна и Добрякова Виктория победители Всероссийской интерактивной литературно-познавательной олимпиады, посвящённой к 100-летию произведения Корнея Чуковского "Мойдодыр".</a:t>
            </a:r>
            <a:endParaRPr lang="ru-RU" sz="11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Segoe UI Symbol" panose="020B0502040204020203" pitchFamily="34" charset="0"/>
                <a:ea typeface="SimSun" panose="02010600030101010101" pitchFamily="2" charset="-122"/>
                <a:cs typeface="Segoe UI Symbol" panose="020B0502040204020203" pitchFamily="34" charset="0"/>
              </a:rPr>
              <a:t>✅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Старший воспитатель - Мурукова Мария Романовна приняла участие в I открытом детском инклюзивном фестивале «Слышим сердцем». </a:t>
            </a:r>
            <a:endParaRPr lang="ru-RU" sz="11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Данный фестиваль был посвящен Международному дню охраны здоровья уха и слуха и в целях всесторонней поддержки детей с нарушением слуха, развития и продвижения их творческих инициатив.</a:t>
            </a:r>
            <a:endParaRPr lang="ru-RU" sz="11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Segoe UI Symbol" panose="020B0502040204020203" pitchFamily="34" charset="0"/>
                <a:ea typeface="SimSun" panose="02010600030101010101" pitchFamily="2" charset="-122"/>
                <a:cs typeface="Segoe UI Symbol" panose="020B0502040204020203" pitchFamily="34" charset="0"/>
              </a:rPr>
              <a:t>✅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В марте детском саду прошли очные курсы обучения по программе «Оказание первой помощи пострадавшим» для педагогов и медицинских сотрудников.</a:t>
            </a:r>
            <a:endParaRPr lang="ru-RU" sz="11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ru-RU" sz="1400" i="1" dirty="0">
                <a:solidFill>
                  <a:srgbClr val="002060"/>
                </a:solidFill>
                <a:latin typeface="Segoe UI Symbol" panose="020B0502040204020203" pitchFamily="34" charset="0"/>
                <a:ea typeface="SimSun" panose="02010600030101010101" pitchFamily="2" charset="-122"/>
                <a:cs typeface="Segoe UI Symbol" panose="020B0502040204020203" pitchFamily="34" charset="0"/>
              </a:rPr>
              <a:t>✅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Районный семинар-практикум «Создание условий для развития инициативности, самостоятельности и творческих способностей дошкольников через игровую деятельность». Особое внимание заслужила опыт работы воспитателя Цыпляткиной Елены Геннадьевны.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0801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672" y="179512"/>
            <a:ext cx="6120680" cy="5064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Сертификатами участника награждены воспитатели: Саввинова Варвара Романовна и Алиджанова Сейлан Оруджовна.</a:t>
            </a:r>
            <a:endParaRPr lang="ru-RU" sz="11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Segoe UI Symbol" panose="020B0502040204020203" pitchFamily="34" charset="0"/>
                <a:ea typeface="SimSun" panose="02010600030101010101" pitchFamily="2" charset="-122"/>
                <a:cs typeface="Segoe UI Symbol" panose="020B0502040204020203" pitchFamily="34" charset="0"/>
              </a:rPr>
              <a:t>✅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Районный конкурс профессионального мастерства педагогических работников детских садов Мирнинского района «Воспитатель года - 2022».</a:t>
            </a:r>
            <a:endParaRPr lang="ru-RU" sz="11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По итогам 1 и 2 туров Цыпляткина Елена Геннадьевна стала лауреатом и вошла в 5-ку лучших воспитателей Мирнинского района.</a:t>
            </a:r>
            <a:endParaRPr lang="ru-RU" sz="11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Segoe UI Symbol" panose="020B0502040204020203" pitchFamily="34" charset="0"/>
                <a:ea typeface="SimSun" panose="02010600030101010101" pitchFamily="2" charset="-122"/>
                <a:cs typeface="Segoe UI Symbol" panose="020B0502040204020203" pitchFamily="34" charset="0"/>
              </a:rPr>
              <a:t>✅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26 апреля в детском саду, увлекательно, ярко и эмоционально прошёл праздник «День Республики Саха (Якутия)». </a:t>
            </a:r>
            <a:endParaRPr lang="ru-RU" sz="11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Благодаря таким мероприятиям, наши дети учатся чтить традиции народов многих национальностей, а также знакомятся с народными традициями. Узнали много интересного из истории Якутии. Любовь к Родине – это прежде всего любовь к родному краю, к тому месту, где ты родился и вырос. Впереди ещё много разных праздников, но верится, что праздник «День Республики Саха (Якутия)» запомнится детям надолго, ведь самое ценное, что есть у каждого человека – это его Родина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ru-RU" sz="11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56792" y="8389386"/>
            <a:ext cx="212179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Мурукова         Ст. воспитатель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80" y="5425829"/>
            <a:ext cx="2321815" cy="2799474"/>
          </a:xfrm>
          <a:prstGeom prst="rect">
            <a:avLst/>
          </a:prstGeom>
          <a:ln w="38100">
            <a:solidFill>
              <a:srgbClr val="9933FF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76672" y="5407609"/>
            <a:ext cx="3429000" cy="281769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Segoe UI Symbol" panose="020B0502040204020203" pitchFamily="34" charset="0"/>
                <a:ea typeface="SimSun" panose="02010600030101010101" pitchFamily="2" charset="-122"/>
                <a:cs typeface="Segoe UI Symbol" panose="020B0502040204020203" pitchFamily="34" charset="0"/>
              </a:rPr>
              <a:t>✅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В открытом первенстве города Мирного по национальным настольным играм "Хабылык" и "Хаамыска", посвящённом 100-летию образования Якутской АССР и Дню Республики Саха (Якутия) приняли участия воспитатели: Саргылана Анатольевна и Наталья Николаевна. По итогам соревнования Саргылана Анатольевна завоевала II место. Поздравляем!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073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84784" y="9800"/>
            <a:ext cx="2821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«Буккроссинг!»</a:t>
            </a:r>
            <a:endParaRPr lang="ru-RU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0688" y="611560"/>
            <a:ext cx="403244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В нашем детском саду стартовала социальная акция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БУККРОССИНГ!</a:t>
            </a:r>
            <a:endParaRPr lang="ru-RU" sz="11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Буккроссинг - это проект, позволяющий любому человеку взять книгу абсолютно бесплатно!</a:t>
            </a:r>
            <a:endParaRPr lang="ru-RU" sz="11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Книги созданы чтобы их читали, но многие забывают об этом. К сожалению, в современном мире, книги либо складируют на антресолях, где они пылятся, либо выкидывают, создавая тонны макулатуры и нанося ущерб природе. Ваши старые книги могут научить и вдохновить многих - просто поделитесь ими через буккроссинг!</a:t>
            </a:r>
            <a:endParaRPr lang="ru-RU" sz="11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indent="449580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Основной принцип буккроссинга: «Прочитал книгу – отдай другому».</a:t>
            </a:r>
            <a:endParaRPr lang="ru-RU" sz="11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У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нас вы можете:</a:t>
            </a:r>
            <a:endParaRPr lang="ru-RU" sz="11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Segoe UI Symbol" panose="020B0502040204020203" pitchFamily="34" charset="0"/>
                <a:ea typeface="SimSun" panose="02010600030101010101" pitchFamily="2" charset="-122"/>
                <a:cs typeface="Segoe UI Symbol" panose="020B0502040204020203" pitchFamily="34" charset="0"/>
              </a:rPr>
              <a:t>✅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поделиться книгами из личной библиотеки, которые вы уже прочитали и без дела пылятся на полке;</a:t>
            </a:r>
            <a:endParaRPr lang="ru-RU" sz="11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Segoe UI Symbol" panose="020B0502040204020203" pitchFamily="34" charset="0"/>
                <a:ea typeface="SimSun" panose="02010600030101010101" pitchFamily="2" charset="-122"/>
                <a:cs typeface="Segoe UI Symbol" panose="020B0502040204020203" pitchFamily="34" charset="0"/>
              </a:rPr>
              <a:t>✅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выбрать у нас понравившуюся книгу;</a:t>
            </a:r>
            <a:endParaRPr lang="ru-RU" sz="11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Segoe UI Symbol" panose="020B0502040204020203" pitchFamily="34" charset="0"/>
                <a:ea typeface="SimSun" panose="02010600030101010101" pitchFamily="2" charset="-122"/>
                <a:cs typeface="Segoe UI Symbol" panose="020B0502040204020203" pitchFamily="34" charset="0"/>
              </a:rPr>
              <a:t>✅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принести её обратно, оставив отзыв для того, чтобы другой читатель мог взять её и почитать!</a:t>
            </a:r>
            <a:endParaRPr lang="ru-RU" sz="110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75974" y="8390742"/>
            <a:ext cx="212179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Мурукова         Ст. воспитатель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52" y="323528"/>
            <a:ext cx="1782806" cy="2377074"/>
          </a:xfrm>
          <a:prstGeom prst="rect">
            <a:avLst/>
          </a:prstGeom>
          <a:ln w="38100">
            <a:solidFill>
              <a:srgbClr val="9933FF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14300"/>
          <a:stretch/>
        </p:blipFill>
        <p:spPr>
          <a:xfrm>
            <a:off x="620688" y="5773937"/>
            <a:ext cx="3331093" cy="3167844"/>
          </a:xfrm>
          <a:prstGeom prst="rect">
            <a:avLst/>
          </a:prstGeom>
          <a:ln w="38100">
            <a:solidFill>
              <a:srgbClr val="9933FF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33618" r="41085" b="22438"/>
          <a:stretch/>
        </p:blipFill>
        <p:spPr>
          <a:xfrm>
            <a:off x="4789712" y="3077742"/>
            <a:ext cx="1790246" cy="2351144"/>
          </a:xfrm>
          <a:prstGeom prst="rect">
            <a:avLst/>
          </a:prstGeom>
          <a:ln w="38100">
            <a:solidFill>
              <a:srgbClr val="9933FF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31888" r="19550" b="1963"/>
          <a:stretch/>
        </p:blipFill>
        <p:spPr>
          <a:xfrm>
            <a:off x="4797152" y="5803566"/>
            <a:ext cx="1782806" cy="2377075"/>
          </a:xfrm>
          <a:prstGeom prst="rect">
            <a:avLst/>
          </a:prstGeom>
          <a:ln w="38100">
            <a:solidFill>
              <a:srgbClr val="9933FF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92" y="5543727"/>
            <a:ext cx="1584176" cy="16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34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4" t="40921" b="-1021"/>
          <a:stretch/>
        </p:blipFill>
        <p:spPr>
          <a:xfrm>
            <a:off x="4149080" y="2771800"/>
            <a:ext cx="2376264" cy="33753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8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b="62272"/>
          <a:stretch/>
        </p:blipFill>
        <p:spPr>
          <a:xfrm>
            <a:off x="1484784" y="-108520"/>
            <a:ext cx="3993226" cy="84874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649373" y="740225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Веб-сайт в интернете </a:t>
            </a:r>
            <a:r>
              <a:rPr lang="ru-RU" sz="2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www.almazik.org</a:t>
            </a:r>
            <a:endParaRPr lang="ru-RU" sz="2000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61486" y="1403648"/>
            <a:ext cx="271991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В следующем номере журнала: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консультация педагога – психолога 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Пономарё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вой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Н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.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В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.,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летние праздники: Ысыах, развлечения, освещение оздоровительных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мероприятий в летний период, конкурсы 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и многое другое.</a:t>
            </a:r>
          </a:p>
          <a:p>
            <a:pPr lvl="0"/>
            <a:endParaRPr lang="ru-RU" sz="800" i="1" dirty="0">
              <a:solidFill>
                <a:srgbClr val="00206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pPr lvl="0"/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Приглашаем всех родителей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к участию  в рубрике «Семейные странички» в нашем журнале! (Поделитесь своими  впечатлениями о летнем семейном отдыхе, опытом семейного воспитания, мы - многодетная семья  или просто расскажите о своем ребенке, традициях своей семьи).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60848" y="6372200"/>
            <a:ext cx="462495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1400" i="1" dirty="0"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Над журналом работала </a:t>
            </a:r>
          </a:p>
          <a:p>
            <a:pPr algn="ctr">
              <a:spcAft>
                <a:spcPts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творческая инициативная группа:</a:t>
            </a:r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ru-RU" sz="1400" i="1" dirty="0" smtClean="0"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О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. В. Заголило,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М. Р. Мурукова, О. А. Гаврикова, </a:t>
            </a:r>
          </a:p>
          <a:p>
            <a:pPr algn="ctr"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Е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. В.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Будинова,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А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. И.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Иванова,  Т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. Н.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Такырова, </a:t>
            </a:r>
          </a:p>
          <a:p>
            <a:pPr algn="ctr"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Н. Н. Александрова, С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.  А . 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Николаева, </a:t>
            </a:r>
          </a:p>
          <a:p>
            <a:pPr algn="ctr"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М. К. Джолдошалиева, Н. В. Пономарёва.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endParaRPr lang="ru-RU" sz="1400" i="1" dirty="0" smtClean="0">
              <a:solidFill>
                <a:srgbClr val="00206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Фото для журнала предоставлены </a:t>
            </a:r>
          </a:p>
          <a:p>
            <a:pPr algn="ctr"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воспитателями групп.</a:t>
            </a:r>
            <a:endParaRPr lang="ru-RU" sz="1400" i="1" dirty="0">
              <a:solidFill>
                <a:srgbClr val="00206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Гл.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р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едактор: 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Н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. В. Федоренко</a:t>
            </a:r>
          </a:p>
          <a:p>
            <a:pPr>
              <a:spcAft>
                <a:spcPts val="0"/>
              </a:spcAft>
            </a:pPr>
            <a:endParaRPr lang="ru-RU" sz="1400" i="1" dirty="0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63" y="721969"/>
            <a:ext cx="1584176" cy="16203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672" y="6968457"/>
            <a:ext cx="1800200" cy="16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2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648" y="22194"/>
            <a:ext cx="626469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«Вот и стали мы на год взрослей»</a:t>
            </a:r>
            <a:endParaRPr lang="ru-RU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6672" y="539259"/>
            <a:ext cx="4043936" cy="8268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	Закончился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учебный год и каждый обратил внимание на то, как изменились наши дети. Они повзрослели, поумнели. Ребятишки уже не малыши, многое знают, многим интересуются, знают окружающий мир. Все чего они достигли - это заслуга, прежде всего работа педагогов совместно с родителями.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    Дети отличаются открытостью, искренностью, оптимизмом, любознательностью, активностью. Атмосфера в группе доброжелательная. Сейчас в группу «Ромашка» ходят 20 детей, из них 10 девочек, 10 мальчиков.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    За этот учебный год, они научились выполнять гигиенические процедуры и правила ЗОЖ. А именно: мыть руки, пользоваться своим полотенцем, соблюдать элементарные правила поведения за столом, пользоваться ложкой, самостоятельно раздеваться перед сном, вешать свои вещи на стульчик, самостоятельно выворачивать и одевать носочки, колготки, кофточки, футболки, платьица, обувать и застёгивать сандалии.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    Дети знают друг друга по имени, узнают своих сверстников. Наших воспитанников отличает стремление к общению со сверстниками и взрослыми. Они легко общаются, договариваются, не стесняются сотрудников детского сада. Ребята нашей группы не замкнуты, открыты, доброжелательны.</a:t>
            </a:r>
            <a:endParaRPr lang="ru-RU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46" y="683568"/>
            <a:ext cx="1782198" cy="2376264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462" y="3470704"/>
            <a:ext cx="1782198" cy="2376264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8" t="5749" r="6824" b="8530"/>
          <a:stretch/>
        </p:blipFill>
        <p:spPr>
          <a:xfrm>
            <a:off x="4736632" y="6257840"/>
            <a:ext cx="1782198" cy="2540581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074994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688" y="251520"/>
            <a:ext cx="5976664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	Весь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год мы уделяли большое внимание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развитию мелкой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моторики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рук детей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, для этого в группе созданы все условия. Дети любят играть конструкторами разной формы и размера, собирать пазлы.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    Весь год учились рисовать. В группе в свободном доступе стоят цветные карандаши, мелки, трафареты, шаблоны, раскраски, листочки для рисования разного размера. Чтобы вызвать у детей интерес к рисованию, мы на занятиях использовали разные интересные нетрадиционные техники: рисование ладошками, пальчиками, тычками, печатями. К концу года у детей вырос интерес к рисованию.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    Детям очень нравится лепка из пластилина.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Научились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лепить шарики, колбаски, лепёшечки, бублики. 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   На аппликации учились наклеивать готовые формы, правильно размещая их на место круглой, квадратной, прямоугольной формы.</a:t>
            </a:r>
            <a:endParaRPr lang="ru-RU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0688" y="4139952"/>
            <a:ext cx="5837185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	Круг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познавательных интересов детей стал намного шире. Многие ребята проявляют интерес к занятиям: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ознакомлению с окружающим миром, РЭМП, развитию речи. Им нравится рассматривать картинки, отвечать на вопросы, слушать рассказ воспитателя.</a:t>
            </a:r>
            <a:endParaRPr lang="ru-RU" sz="1100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0801" r="12200" b="16400"/>
          <a:stretch/>
        </p:blipFill>
        <p:spPr>
          <a:xfrm>
            <a:off x="620688" y="5580112"/>
            <a:ext cx="4395257" cy="3312368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52" y="6228184"/>
            <a:ext cx="1584176" cy="16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0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688" y="323528"/>
            <a:ext cx="5976664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	   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Дети научились играть в сюжетно-ролевые игры такие, как «Больница», «Магазин», «Семья», «Водитель».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    Дидактические игры использовали для развития внимания, мышления, речи, умения сравнивать, для закрепления знаний о животном, растительном, предметном мире.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    Дети физически развиваются, с желанием двигаются, им интересно выполнять разнообразные физические упражнения, они научились выполнять различные действия.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    На музыкальном занятии дети активно включаются в совместную деятельность, поют, знают песенки, воспроизводят танцевальные движения (хлопают, притоптывают, воспроизводят действия животных). Дети эмоционально реагируют на знакомые детские песни.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    Несмотря на положительные результаты, есть и трудности. А именно, необходимо обратить внимание на развитие речи детей. Бедный словарный запас, отсутствие звуков в произношении, невнятная дикция не позволяют некоторым детям в полной мере выражать свои действия словами, участвовать в беседах, обсуждениях, есть дети, которые заменяют речь жестами.</a:t>
            </a:r>
            <a:endParaRPr lang="ru-RU" sz="1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Arial" panose="020B0604020202020204" pitchFamily="34" charset="0"/>
              </a:rPr>
              <a:t>    Естественно, дети неодинаково быстро усваивают правила и действия, которым мы их учим. Но у каждого ребёнка, при правильном воспитании, вырабатывается стремление всё делать самостоятельно. Главное правило - не делать за ребенка то, что он может сделать самостоятельно!</a:t>
            </a:r>
            <a:endParaRPr lang="ru-RU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10535" y="8289725"/>
            <a:ext cx="2659415" cy="541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Николаева         Воспитатель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1" r="16370" b="20601"/>
          <a:stretch/>
        </p:blipFill>
        <p:spPr>
          <a:xfrm>
            <a:off x="2708920" y="6451213"/>
            <a:ext cx="3816424" cy="2347863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351" y="6451213"/>
            <a:ext cx="1891136" cy="16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55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8800" y="176146"/>
            <a:ext cx="333296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«Играем в сказку»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2704" y="738137"/>
            <a:ext cx="5760640" cy="170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группе раннего возраста «Жемчужинка» с 14 по 18 марта 2022 года прошла тематическая неделя «Играем в сказку». Дети расширяли представления о сказках, формировали умение узнавать в игрушках и иллюстрациях персонажей сказок, называть их.</a:t>
            </a: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игре с любимыми сказочными героями малыши погрузились в мир добра и положительных эмоций.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2" y="2730883"/>
            <a:ext cx="3036352" cy="260344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24" y="2705368"/>
            <a:ext cx="3029835" cy="260344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1" y="5724128"/>
            <a:ext cx="3007933" cy="252028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247" y="5724128"/>
            <a:ext cx="2978612" cy="251532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581128" y="8388424"/>
            <a:ext cx="191683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Будинова         Воспитатель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94" y="4524168"/>
            <a:ext cx="1584176" cy="16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76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672" y="10761"/>
            <a:ext cx="576064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«Космос – это интересно!»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400" y="674231"/>
            <a:ext cx="6647236" cy="12132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6672" y="2267744"/>
            <a:ext cx="6154176" cy="6692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апреля в России отмечают День космонавтики в ознаменование первого космического полёта. В этот день в 1961 году на корабле «Восток» отправился в космос Юрий Гагарин, став космическим первопроходцем для всего человечества.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Космонавтики, как и любая важная дата календаря, празднуется в детском саду различными мероприятиями. Для ребят тема космоса очень интересна, в ней много необычного, фантазийного.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Воспитанники в течение недели знакомились с информацией о первом полете человека в космос и о космосе вообще. Проведенные в группах занятия и беседы были направлены на развитие познавательных и творческих способностей воспитанников, которые осуществлялись через различные виды детской деятельности – чтение рассказов о космосе, планетах, космонавтах, создание макета «Солнечная система», изготовление лэпбуков «12 апреля», «День космонавтики», выставка детских рисунков на тему «День космонавтики», «Звезды и планеты», выставка поделок «Неизведанные космические дали» совместно с родителями. Звучали песни и стихи о героях космоса.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наших мероприятий: познакомить детей с историей возникновения праздника День космонавтики, расширение и обогащение знаний о космосе, формирование у детей чувства гордости за наших космонавтов, желания быть похожими на них. Теперь у некоторых ребят появилась мечта - полететь в космос. Кто знает, быть может, когда-то, для кого-то из них это станет явью.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4744" y="592324"/>
            <a:ext cx="1584176" cy="148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60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B84DA0F-7AC7-4B01-945B-D75EC3C6E67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395536"/>
            <a:ext cx="3099471" cy="2232248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29DA6F78-3965-4A5E-91C9-8E87BEBDF24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" t="18943" r="5991" b="6446"/>
          <a:stretch/>
        </p:blipFill>
        <p:spPr bwMode="auto">
          <a:xfrm>
            <a:off x="4234114" y="3347863"/>
            <a:ext cx="2273754" cy="2273753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3347864"/>
            <a:ext cx="3093247" cy="227375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6" b="4643"/>
          <a:stretch/>
        </p:blipFill>
        <p:spPr bwMode="auto">
          <a:xfrm>
            <a:off x="4221088" y="379276"/>
            <a:ext cx="2304256" cy="22322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7" name="Рисунок 6" descr="C:\Users\Max\AppData\Local\Microsoft\Windows\INetCache\Content.Word\E7F0BCD5-8866-440C-8CED-B34A93E4064D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r="3808"/>
          <a:stretch/>
        </p:blipFill>
        <p:spPr bwMode="auto">
          <a:xfrm>
            <a:off x="4215099" y="6221651"/>
            <a:ext cx="2310245" cy="195074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8" name="Рисунок 7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5547" r="16619" b="16803"/>
          <a:stretch/>
        </p:blipFill>
        <p:spPr bwMode="auto">
          <a:xfrm>
            <a:off x="692696" y="6228184"/>
            <a:ext cx="3093247" cy="230425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815332" y="8465206"/>
            <a:ext cx="265941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Гаврикова         Воспитатель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855" y="2183294"/>
            <a:ext cx="1584176" cy="162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8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315416" y="107504"/>
            <a:ext cx="6552728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8740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«Мы помним, мы гордимся!»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688" y="683568"/>
            <a:ext cx="6048672" cy="4779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преддверии празднования 77-летия Дня Победы в Великой Отечественной Войне в детском саду № 14 «Медвежонок» проходили мероприятия в рамках тематической недели «День Победы».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воспитание у детей дошкольного возраста нравственно – патриотических качеств и чувств гордости за свою Родину.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 9 Мая – это праздник Великой Победы! В далёком 1941 году вся страна встала на защиту Отечества и смогла отстоять право на жизнь под мирным небом. В день Победы каждый из нас особенно ярко чувствует гордость за свою историю.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группе среднего, старшего и подготовительного возраста с детьми проводились беседы: «Памятное место нашего города», «Чтобы знали, чтобы помнили», «День Победы», " Что такое героизм", «Георгиевская лента – символ Дня Победы», «Военная техника, рода войск», «Родина-мать зовет!», «Великие битвы», «Дети и война». Рассматривали иллюстрации, открытки военной тематики. Проводилось рассматривание картин: Б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Окорокова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«Пограничники», Ю.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Непринцев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«Отдых после боя», П. Кривоногов «Защитники Брестской крепости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79" y="5551961"/>
            <a:ext cx="5256584" cy="3300378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75" y="5148064"/>
            <a:ext cx="1550985" cy="15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832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3575</TotalTime>
  <Words>2139</Words>
  <Application>Microsoft Office PowerPoint</Application>
  <PresentationFormat>Экран (4:3)</PresentationFormat>
  <Paragraphs>145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SimSun</vt:lpstr>
      <vt:lpstr>Arial</vt:lpstr>
      <vt:lpstr>Calibri</vt:lpstr>
      <vt:lpstr>Franklin Gothic Book</vt:lpstr>
      <vt:lpstr>Georgia</vt:lpstr>
      <vt:lpstr>Segoe UI 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461</cp:revision>
  <dcterms:created xsi:type="dcterms:W3CDTF">2018-04-14T00:51:18Z</dcterms:created>
  <dcterms:modified xsi:type="dcterms:W3CDTF">2022-05-29T07:36:31Z</dcterms:modified>
</cp:coreProperties>
</file>