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5" r:id="rId5"/>
    <p:sldId id="264" r:id="rId6"/>
    <p:sldId id="261" r:id="rId7"/>
    <p:sldId id="263" r:id="rId8"/>
    <p:sldId id="266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3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05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513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7914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827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871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1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755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73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27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98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77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46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99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17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42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44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90E3C-74F6-4AC8-B20C-E0F610910369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1A5804-C66C-4027-9FA4-C9BC6B2890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9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715" y="0"/>
            <a:ext cx="12192000" cy="685800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3365475" y="1841821"/>
            <a:ext cx="5267620" cy="317435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000" b="1" i="1" dirty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</a:p>
          <a:p>
            <a:pPr lvl="0" algn="ctr"/>
            <a:r>
              <a:rPr lang="ru-RU" sz="2000" b="1" i="1" dirty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етского сада</a:t>
            </a:r>
            <a:endParaRPr lang="ru-RU" sz="2000" b="1" i="1" dirty="0">
              <a:ln w="9525">
                <a:solidFill>
                  <a:srgbClr val="7030A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4 </a:t>
            </a:r>
            <a:r>
              <a:rPr lang="ru-RU" sz="2000" b="1" i="1" dirty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«Лукоморье» </a:t>
            </a:r>
            <a:r>
              <a:rPr lang="ru-RU" sz="2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филиала</a:t>
            </a:r>
          </a:p>
          <a:p>
            <a:pPr lvl="0" algn="ctr"/>
            <a:r>
              <a:rPr lang="ru-RU" sz="2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n w="9525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 ДОО «Алмазик»</a:t>
            </a:r>
            <a:r>
              <a:rPr lang="ru-RU" sz="2000" b="1" i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01762" y="6207369"/>
            <a:ext cx="1485899" cy="501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i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0890"/>
            <a:ext cx="192040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9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2" y="5996354"/>
            <a:ext cx="4261337" cy="861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память с посл. доступом 10"/>
          <p:cNvSpPr/>
          <p:nvPr/>
        </p:nvSpPr>
        <p:spPr>
          <a:xfrm>
            <a:off x="120755" y="105092"/>
            <a:ext cx="6104199" cy="3816277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449263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организует и реализует образовательную деятельность воспитанников в возрасте</a:t>
            </a:r>
            <a:r>
              <a:rPr lang="ru-RU" alt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 до 8 лет </a:t>
            </a:r>
            <a:r>
              <a:rPr lang="ru-RU" alt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их индивидуальных способностей и возможностей в течение всего времени пребывания воспитанников в детском 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саду</a:t>
            </a:r>
            <a:r>
              <a:rPr lang="ru-RU" alt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/>
            </a:r>
            <a:br>
              <a:rPr lang="ru-RU" alt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endParaRPr lang="ru-RU" alt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 flipH="1">
            <a:off x="5692558" y="2750372"/>
            <a:ext cx="6200503" cy="3583184"/>
          </a:xfrm>
          <a:prstGeom prst="flowChartMagnetic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115000"/>
              </a:lnSpc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государственном (русском) языке Российской Федерации.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952" y="196104"/>
            <a:ext cx="3540800" cy="171507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13" y="4363373"/>
            <a:ext cx="192040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9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951192" y="5993512"/>
            <a:ext cx="4261337" cy="861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память с посл. доступом 10"/>
          <p:cNvSpPr/>
          <p:nvPr/>
        </p:nvSpPr>
        <p:spPr>
          <a:xfrm>
            <a:off x="783898" y="209561"/>
            <a:ext cx="5911868" cy="3133714"/>
          </a:xfrm>
          <a:prstGeom prst="flowChartMagneticTape">
            <a:avLst/>
          </a:prstGeom>
          <a:solidFill>
            <a:schemeClr val="accent3">
              <a:lumMod val="20000"/>
              <a:lumOff val="80000"/>
            </a:schemeClr>
          </a:solidFill>
          <a:ln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</a:t>
            </a:r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составляет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и разработана на основе Федеральной образовательной программы дошкольного образования, утвержденной приказом Министерства просвещения Российской Федерации от 28.12.22 г. №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1028. </a:t>
            </a:r>
            <a:endParaRPr 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память с посл. доступом 12"/>
          <p:cNvSpPr/>
          <p:nvPr/>
        </p:nvSpPr>
        <p:spPr>
          <a:xfrm>
            <a:off x="210177" y="3683243"/>
            <a:ext cx="4643914" cy="2712721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4.Методические 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развитию социальной активности детей старшего дошкольного возраста «Орлята-дошколята», в рамках программы «Орлята России» утверждённые Министерством просвещения Российской Федерации ФГБОУ ВДЦ «Орлёнок».</a:t>
            </a:r>
            <a:endParaRPr lang="ru-RU" sz="16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амять с посл. доступом 13"/>
          <p:cNvSpPr/>
          <p:nvPr/>
        </p:nvSpPr>
        <p:spPr>
          <a:xfrm flipH="1">
            <a:off x="6695766" y="118374"/>
            <a:ext cx="4474658" cy="2536723"/>
          </a:xfrm>
          <a:prstGeom prst="flowChartMagneticTape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accent2">
                <a:lumMod val="50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формируемая участниками образовательных отношений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составляет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%, разработана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Блок-схема: память с посл. доступом 14"/>
          <p:cNvSpPr/>
          <p:nvPr/>
        </p:nvSpPr>
        <p:spPr>
          <a:xfrm flipH="1">
            <a:off x="8695366" y="4211197"/>
            <a:ext cx="3413941" cy="2184767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  <a:ln w="15875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Программа по познавательному развитию детей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в мире поиска»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под редакцией О. В.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Дыбиной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Блок-схема: память с посл. доступом 28"/>
          <p:cNvSpPr/>
          <p:nvPr/>
        </p:nvSpPr>
        <p:spPr>
          <a:xfrm>
            <a:off x="8296705" y="2233784"/>
            <a:ext cx="3570309" cy="1937300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  <a:ln w="15875" cmpd="sng"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1.Программа 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художественного воспитания, обучения и развития детей 2-7 лет </a:t>
            </a:r>
            <a:r>
              <a:rPr lang="ru-RU" sz="16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«Цветные ладошки» 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редакцией И.А. Лыковой</a:t>
            </a:r>
          </a:p>
        </p:txBody>
      </p:sp>
      <p:sp>
        <p:nvSpPr>
          <p:cNvPr id="12" name="Блок-схема: память с посл. доступом 11"/>
          <p:cNvSpPr/>
          <p:nvPr/>
        </p:nvSpPr>
        <p:spPr>
          <a:xfrm>
            <a:off x="4924139" y="4249682"/>
            <a:ext cx="3701179" cy="2494017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3.Программа 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основ безопасности жизнедеятельности детей старшего дошкольного возраста «Безопасность» под редакцией Н. Н. Авдеевой, О. Л. Князевой, Р. Б. </a:t>
            </a:r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Стеркиной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4" y="118374"/>
            <a:ext cx="1689585" cy="149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амять с посл. доступом 2"/>
          <p:cNvSpPr/>
          <p:nvPr/>
        </p:nvSpPr>
        <p:spPr>
          <a:xfrm>
            <a:off x="1581150" y="171450"/>
            <a:ext cx="3867150" cy="2476500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саду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имеется: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память с посл. доступом 3"/>
          <p:cNvSpPr/>
          <p:nvPr/>
        </p:nvSpPr>
        <p:spPr>
          <a:xfrm>
            <a:off x="5645941" y="464344"/>
            <a:ext cx="2931320" cy="2109787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групп общеразвивающей направленности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амять с посл. доступом 4"/>
          <p:cNvSpPr/>
          <p:nvPr/>
        </p:nvSpPr>
        <p:spPr>
          <a:xfrm>
            <a:off x="158983" y="2762250"/>
            <a:ext cx="2781300" cy="1762125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Физкультурный зал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</a:t>
            </a: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амять с посл. доступом 5"/>
          <p:cNvSpPr/>
          <p:nvPr/>
        </p:nvSpPr>
        <p:spPr>
          <a:xfrm>
            <a:off x="3071812" y="2795587"/>
            <a:ext cx="2962275" cy="1819275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учителя-логопеда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педагога-психолога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амять с посл. доступом 6"/>
          <p:cNvSpPr/>
          <p:nvPr/>
        </p:nvSpPr>
        <p:spPr>
          <a:xfrm>
            <a:off x="5220259" y="4798217"/>
            <a:ext cx="2943225" cy="1933575"/>
          </a:xfrm>
          <a:prstGeom prst="flowChartMagneticTap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блок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амять с посл. доступом 7"/>
          <p:cNvSpPr/>
          <p:nvPr/>
        </p:nvSpPr>
        <p:spPr>
          <a:xfrm>
            <a:off x="536338" y="4845843"/>
            <a:ext cx="3464162" cy="1885949"/>
          </a:xfrm>
          <a:prstGeom prst="flowChartMagneticTap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детского сада расположены 10 прогулочных участков,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портивный участок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амять с посл. доступом 8"/>
          <p:cNvSpPr/>
          <p:nvPr/>
        </p:nvSpPr>
        <p:spPr>
          <a:xfrm>
            <a:off x="8722514" y="972742"/>
            <a:ext cx="3178337" cy="1969293"/>
          </a:xfrm>
          <a:prstGeom prst="flowChartMagneticTap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рекреаций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6165616" y="2807493"/>
            <a:ext cx="3055143" cy="1795462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Компьютерный класс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3" y="171450"/>
            <a:ext cx="1920406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46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984" y="260713"/>
            <a:ext cx="10315326" cy="6279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0" y="165463"/>
            <a:ext cx="1612204" cy="142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0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2" y="5996354"/>
            <a:ext cx="4261337" cy="861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3331" y="54646"/>
            <a:ext cx="1140822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i="1" dirty="0" smtClean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взаимодействия педагогического  коллектива с семьями воспитанников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346771"/>
              </p:ext>
            </p:extLst>
          </p:nvPr>
        </p:nvGraphicFramePr>
        <p:xfrm>
          <a:off x="1217377" y="454756"/>
          <a:ext cx="10885169" cy="6172645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192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3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9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взаимодействия</a:t>
                      </a:r>
                      <a:endParaRPr lang="ru-RU" sz="1200" b="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</a:t>
                      </a:r>
                      <a:endParaRPr lang="ru-RU" sz="1200" b="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формируемая, участниками образовательных отношений</a:t>
                      </a:r>
                      <a:endParaRPr lang="ru-RU" sz="1200" b="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Коррекционная часть</a:t>
                      </a:r>
                      <a:endParaRPr lang="ru-RU" sz="1200" b="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5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родителей в информационно-методическое пространство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kern="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  <a:endParaRPr lang="en-US" sz="1200" kern="5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ВКонтакте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kern="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Родительские уголки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kern="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стенды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kern="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Родительские собрания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Выставки детских работ 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Объявления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Рекламные буклеты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Папка – передвижка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для родителей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Открытый показ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Речевой уголок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Экран звукопроизношения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Информационные стенды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родителей в оценку качества образовательного процесса детского сада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Опрос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Дни открытых дверей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Социологические обследования по определению социального статуса и микроклимата семьи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Анкетирование (Общение с родителями, оказание педагогической помощи, информирование родителей об основах медицинской коррекции)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1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педагогической компетентности родителей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0" marR="3734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Открытые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классы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 – практикумы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 организация музейных экспозиций в учреждении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Практикум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Дискуссия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совет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лаборатория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– классы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Творческие задания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проектная деятельность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Выставки совместного семейного творчества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 (устные и письменные)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Беседы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Презентации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Практикумы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Рекомендации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Пятиминутки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 (устные и письменные)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 - класс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Речевые праздники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Сценки – миниатюры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Открытые фронтальные занятия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8" y="70386"/>
            <a:ext cx="1179769" cy="104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5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951192" y="5993512"/>
            <a:ext cx="4261337" cy="861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75238" y="171748"/>
            <a:ext cx="72640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i="1" dirty="0" smtClean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родители,  ознакомиться с полной версией образовательной программы вы можете</a:t>
            </a:r>
          </a:p>
        </p:txBody>
      </p:sp>
      <p:sp>
        <p:nvSpPr>
          <p:cNvPr id="11" name="Блок-схема: память с посл. доступом 10"/>
          <p:cNvSpPr/>
          <p:nvPr/>
        </p:nvSpPr>
        <p:spPr>
          <a:xfrm flipH="1">
            <a:off x="571499" y="1724025"/>
            <a:ext cx="3405729" cy="2120868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каждой возрастной группе  детского сада</a:t>
            </a:r>
          </a:p>
        </p:txBody>
      </p:sp>
      <p:sp>
        <p:nvSpPr>
          <p:cNvPr id="13" name="Блок-схема: память с посл. доступом 12"/>
          <p:cNvSpPr/>
          <p:nvPr/>
        </p:nvSpPr>
        <p:spPr>
          <a:xfrm flipH="1">
            <a:off x="4289110" y="1022331"/>
            <a:ext cx="3036291" cy="2052935"/>
          </a:xfrm>
          <a:prstGeom prst="flowChartMagneticTape">
            <a:avLst/>
          </a:prstGeom>
          <a:solidFill>
            <a:schemeClr val="accent4">
              <a:lumMod val="40000"/>
              <a:lumOff val="60000"/>
            </a:schemeClr>
          </a:solidFill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кабинете заведующего детским садом </a:t>
            </a:r>
          </a:p>
        </p:txBody>
      </p:sp>
      <p:sp>
        <p:nvSpPr>
          <p:cNvPr id="15" name="Блок-схема: память с посл. доступом 14"/>
          <p:cNvSpPr/>
          <p:nvPr/>
        </p:nvSpPr>
        <p:spPr>
          <a:xfrm flipH="1">
            <a:off x="7480287" y="1811471"/>
            <a:ext cx="2912829" cy="2033422"/>
          </a:xfrm>
          <a:prstGeom prst="flowChartMagneticTape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методическом кабинете у старшего воспитателя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593" y="4007103"/>
            <a:ext cx="6017065" cy="22297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72" y="102034"/>
            <a:ext cx="1920406" cy="1700931"/>
          </a:xfrm>
          <a:prstGeom prst="rect">
            <a:avLst/>
          </a:prstGeom>
        </p:spPr>
      </p:pic>
      <p:sp>
        <p:nvSpPr>
          <p:cNvPr id="10" name="Блок-схема: память с посл. доступом 9"/>
          <p:cNvSpPr/>
          <p:nvPr/>
        </p:nvSpPr>
        <p:spPr>
          <a:xfrm>
            <a:off x="8206125" y="4951226"/>
            <a:ext cx="2466299" cy="1285652"/>
          </a:xfrm>
          <a:prstGeom prst="flowChartMagnetic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для связи: 4-30-04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9138" y="372208"/>
            <a:ext cx="7702062" cy="64066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саду функционирует </a:t>
            </a:r>
            <a:r>
              <a:rPr lang="ru-RU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консультационный центр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вместе».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центра рады оказать методическую, психолого-педагогическую, диагностическую и консультативную помощь родителям (законным представителям) детей,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посещающих образовательные организации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(раннего возраста, с ограниченными возможностями, детей-инвалидов).</a:t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задать вопросы: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телефону: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8(41136) 4-30-04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электронной почте: </a:t>
            </a:r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kalininaov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almazik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предоставят Вам информацию в удобной для Вас форме:</a:t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устной (онлайн/офлайн-консультации)</a:t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письменной (на электронную почту).</a:t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730" y="184638"/>
            <a:ext cx="1516104" cy="134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70" y="757646"/>
            <a:ext cx="10628813" cy="5172892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36171" y="2498725"/>
            <a:ext cx="10515600" cy="1325563"/>
          </a:xfrm>
        </p:spPr>
        <p:txBody>
          <a:bodyPr/>
          <a:lstStyle/>
          <a:p>
            <a:pPr algn="ctr"/>
            <a:r>
              <a:rPr lang="ru-RU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 за внимание!</a:t>
            </a:r>
            <a:endParaRPr lang="ru-RU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6718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</TotalTime>
  <Words>442</Words>
  <Application>Microsoft Office PowerPoint</Application>
  <PresentationFormat>Широкоэкранный</PresentationFormat>
  <Paragraphs>99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Уважаемые родители!  В детском саду функционирует консультационный центр  «Мы вместе». Специалисты центра рады оказать методическую, психолого-педагогическую, диагностическую и консультативную помощь родителям (законным представителям) детей, не посещающих образовательные организации (раннего возраста, с ограниченными возможностями, детей-инвалидов). Вы можете задать вопросы: по телефону: 8(41136) 4-30-04 по электронной почте: kalininaov@almazik.org Специалисты предоставят Вам информацию в удобной для Вас форме: устной (онлайн/офлайн-консультации) письменной (на электронную почту).    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Калинина Ольга Викторовна</dc:creator>
  <cp:lastModifiedBy>Сафиуллина Алия Габделахатовна</cp:lastModifiedBy>
  <cp:revision>39</cp:revision>
  <dcterms:created xsi:type="dcterms:W3CDTF">2015-06-14T02:04:35Z</dcterms:created>
  <dcterms:modified xsi:type="dcterms:W3CDTF">2025-04-15T04:47:57Z</dcterms:modified>
</cp:coreProperties>
</file>