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5" r:id="rId2"/>
    <p:sldId id="304" r:id="rId3"/>
    <p:sldId id="299" r:id="rId4"/>
    <p:sldId id="284" r:id="rId5"/>
    <p:sldId id="305" r:id="rId6"/>
    <p:sldId id="307" r:id="rId7"/>
    <p:sldId id="308" r:id="rId8"/>
    <p:sldId id="306" r:id="rId9"/>
    <p:sldId id="301" r:id="rId10"/>
    <p:sldId id="285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CC0099"/>
    <a:srgbClr val="FFFFCC"/>
    <a:srgbClr val="FF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5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8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4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6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4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8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7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0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6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3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4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" y="6136"/>
            <a:ext cx="9135818" cy="68518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43240" y="2967334"/>
            <a:ext cx="5643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0040C0"/>
              </a:solidFill>
              <a:latin typeface="Cambria" panose="02040503050406030204" pitchFamily="18" charset="0"/>
            </a:endParaRPr>
          </a:p>
          <a:p>
            <a:endParaRPr lang="ru-RU" b="1" i="1" dirty="0" smtClean="0">
              <a:solidFill>
                <a:srgbClr val="0040C0"/>
              </a:solidFill>
              <a:latin typeface="Cambria" panose="02040503050406030204" pitchFamily="18" charset="0"/>
            </a:endParaRPr>
          </a:p>
          <a:p>
            <a:endParaRPr lang="ru-RU" b="1" i="1" dirty="0" smtClean="0">
              <a:solidFill>
                <a:srgbClr val="0040C0"/>
              </a:solidFill>
              <a:latin typeface="Cambria" panose="02040503050406030204" pitchFamily="18" charset="0"/>
            </a:endParaRPr>
          </a:p>
          <a:p>
            <a:endParaRPr lang="ru-RU" b="1" i="1" dirty="0" smtClean="0">
              <a:solidFill>
                <a:srgbClr val="0040C0"/>
              </a:solidFill>
              <a:latin typeface="Cambria" panose="02040503050406030204" pitchFamily="18" charset="0"/>
            </a:endParaRPr>
          </a:p>
          <a:p>
            <a:endParaRPr lang="ru-RU" b="1" i="1" dirty="0" smtClean="0">
              <a:solidFill>
                <a:srgbClr val="0040C0"/>
              </a:solidFill>
              <a:latin typeface="Cambria" panose="02040503050406030204" pitchFamily="18" charset="0"/>
            </a:endParaRPr>
          </a:p>
          <a:p>
            <a:endParaRPr lang="ru-RU" b="1" i="1" dirty="0" smtClean="0">
              <a:solidFill>
                <a:srgbClr val="0040C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603" y="764704"/>
            <a:ext cx="5439758" cy="56323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4000" b="1" i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ln/>
                <a:solidFill>
                  <a:srgbClr val="660066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 </a:t>
            </a:r>
          </a:p>
          <a:p>
            <a:pPr algn="ctr"/>
            <a:r>
              <a:rPr lang="ru-RU" sz="4000" b="1" i="1" dirty="0" smtClean="0">
                <a:ln/>
                <a:solidFill>
                  <a:srgbClr val="660066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/>
            <a:endParaRPr lang="ru-RU" sz="3200" b="1" dirty="0" smtClean="0">
              <a:ln/>
              <a:solidFill>
                <a:schemeClr val="accent3"/>
              </a:solidFill>
              <a:latin typeface="Julia Script" panose="02000400000000000000" pitchFamily="2" charset="0"/>
            </a:endParaRPr>
          </a:p>
          <a:p>
            <a:pPr algn="ctr"/>
            <a:r>
              <a:rPr lang="ru-RU" sz="2400" b="1" i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№5 «Семицветик» -</a:t>
            </a:r>
          </a:p>
          <a:p>
            <a:pPr algn="ctr"/>
            <a:r>
              <a:rPr lang="ru-RU" sz="2400" b="1" i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АН  ДОО «Алмазик</a:t>
            </a:r>
            <a:r>
              <a:rPr lang="ru-RU" sz="2400" b="1" i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600" b="1" i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i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b="1" i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Мирный </a:t>
            </a:r>
          </a:p>
          <a:p>
            <a:pPr algn="ctr"/>
            <a:r>
              <a:rPr lang="ru-RU" sz="1600" b="1" i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050" b="1" i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050" b="1" i="1" dirty="0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03337"/>
      </p:ext>
    </p:extLst>
  </p:cSld>
  <p:clrMapOvr>
    <a:masterClrMapping/>
  </p:clrMapOvr>
  <p:transition spd="slow" advTm="5000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07704" y="4509120"/>
            <a:ext cx="6327403" cy="1935088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457200" fontAlgn="base">
              <a:spcBef>
                <a:spcPts val="1000"/>
              </a:spcBef>
              <a:spcAft>
                <a:spcPct val="0"/>
              </a:spcAft>
            </a:pP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Рады видеть вас в нашем детском саду!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4604" y="692696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полной </a:t>
            </a:r>
            <a:r>
              <a:rPr lang="ru-RU" sz="1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версией </a:t>
            </a:r>
          </a:p>
          <a:p>
            <a:pPr algn="ctr"/>
            <a:r>
              <a:rPr lang="ru-RU" sz="1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 можно в каждой группе, 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заведующего и старшего воспитателя: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23329"/>
              </p:ext>
            </p:extLst>
          </p:nvPr>
        </p:nvGraphicFramePr>
        <p:xfrm>
          <a:off x="2371104" y="2009887"/>
          <a:ext cx="5400602" cy="223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/>
                <a:gridCol w="1368152"/>
                <a:gridCol w="1296144"/>
                <a:gridCol w="1512170"/>
              </a:tblGrid>
              <a:tr h="28654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97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недели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недели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0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08:00 – 12:30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14:00 – 17:00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08:00 – 15:00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82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233203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0" y="-27384"/>
            <a:ext cx="9399480" cy="7012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7" y="4831703"/>
            <a:ext cx="65004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Адаптация к условиям детского сада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осуществляется согласно адаптационного режима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и индивидуального подхода к каждому ребенку.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5445" y="1888389"/>
            <a:ext cx="8496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  <a:endParaRPr lang="ru-RU" sz="32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4" y="2803665"/>
            <a:ext cx="7796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Определяет содержание и организацию деятельности детей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от 1,5 года до 8 лет с учетом их возрастных, индивидуальных и психологических возможностей по основным направлениям развития.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pic>
        <p:nvPicPr>
          <p:cNvPr id="8" name="Picture 23" descr="D:\0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5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4473" y="3140968"/>
            <a:ext cx="6500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4 группы общеразвивающей направленности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4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прогулочных участка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Физкультурный зал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Музыкальный зал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Кабинет учителя – логопеда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Комната Монтессори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799" y="1556792"/>
            <a:ext cx="72858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образовательной программы в детском саду имеется:</a:t>
            </a:r>
            <a:endParaRPr lang="ru-RU" sz="32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250791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273883"/>
            <a:ext cx="432048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Плановая наполняемость -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9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445" y="2858675"/>
            <a:ext cx="569957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ГРУППЫ: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Группа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раннего возраста «Пчёлки»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Младшая группа «Лучики»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Разновозрастная группа «Ромашка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Подготовительная к школе группа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«Кораблики»</a:t>
            </a:r>
          </a:p>
          <a:p>
            <a:endParaRPr lang="ru-RU" sz="1600" dirty="0">
              <a:latin typeface="Brygada 1918 Bold" pitchFamily="50" charset="0"/>
              <a:ea typeface="Brygada 1918 Bold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7698" y="2872271"/>
            <a:ext cx="138262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ВОЗРАСТ: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1,5 – 3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3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– 4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4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– 6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6 – 7(8)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724" y="5663204"/>
            <a:ext cx="853661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Ежегодный контингент  детей определяется социальным заказом (потребностями) родителей воспитанников.</a:t>
            </a:r>
          </a:p>
          <a:p>
            <a:pPr algn="ctr">
              <a:lnSpc>
                <a:spcPct val="150000"/>
              </a:lnSpc>
            </a:pPr>
            <a:endParaRPr lang="ru-RU" sz="2000" b="1" dirty="0" smtClean="0">
              <a:solidFill>
                <a:srgbClr val="7030A0"/>
              </a:solidFill>
              <a:latin typeface="Brygada 1918 Bold" pitchFamily="50" charset="0"/>
              <a:ea typeface="Brygada 1918 Bold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272018"/>
            <a:ext cx="706495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i="1" dirty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Функционируют 4 группы общеразвивающей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направленности:</a:t>
            </a:r>
            <a:endParaRPr lang="ru-RU" i="1" dirty="0">
              <a:solidFill>
                <a:srgbClr val="660066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pic>
        <p:nvPicPr>
          <p:cNvPr id="11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33203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81672" y="490811"/>
            <a:ext cx="4829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Образовательная программа детского сада состоит из 2 частей: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9803" y="3963144"/>
            <a:ext cx="5113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Часть, формируемая участниками образовательных отношений составляет 35% и разработана на основе парциальных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программ: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«Основы безопасности детей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дошкольного возраста»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Н.Н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. Авдеева, О.Л. Князева, Р.Б.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Стеркина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«Юный эколог» С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. Н. Николаевой</a:t>
            </a:r>
          </a:p>
          <a:p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21" y="3717032"/>
            <a:ext cx="1571851" cy="2021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2" t="9703" r="24308" b="11882"/>
          <a:stretch/>
        </p:blipFill>
        <p:spPr bwMode="auto">
          <a:xfrm>
            <a:off x="2153855" y="4289276"/>
            <a:ext cx="1713727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44" y="1412776"/>
            <a:ext cx="2920306" cy="163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1912304"/>
            <a:ext cx="48030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Обязательная часть составляет 65% и разработана в соответствии с Федеральной образовательной программой дошкольного образования, утвержденной приказом Министерства просвещения РФ 28.12.2022 г. №1028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89267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05846" y="206199"/>
            <a:ext cx="5797152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Значимой составляющей ОП является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Рабочая программа воспитания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Основные направления</a:t>
            </a:r>
            <a:r>
              <a:rPr kumimoji="0" lang="ru-RU" altLang="ru-RU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воспитательной работы детского сада отражают следующие ценности: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духовно-нравственное;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kumimoji="0" lang="ru-RU" altLang="ru-RU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гражданско-патриотическое;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экологическое;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kumimoji="0" lang="ru-RU" altLang="ru-RU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трудовое;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мульти-культурное.</a:t>
            </a:r>
            <a:endParaRPr kumimoji="0" lang="ru-RU" altLang="ru-RU" b="1" i="1" u="none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946486" y="3351475"/>
            <a:ext cx="801800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800" b="1" i="1" kern="1200" dirty="0">
                <a:solidFill>
                  <a:srgbClr val="7030A0"/>
                </a:solidFill>
                <a:effectLst/>
                <a:latin typeface="Times New Roman"/>
                <a:ea typeface="Brygada 1918 Bold"/>
              </a:rPr>
              <a:t>В части формируемой участниками образовательных отношений реализуются направления воспитательной работы: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0000FF"/>
              </a:buClr>
              <a:buFont typeface="Wingdings"/>
              <a:buChar char=""/>
            </a:pPr>
            <a:r>
              <a:rPr lang="ru-RU" sz="1800" b="1" i="1" kern="1200" dirty="0" err="1">
                <a:solidFill>
                  <a:srgbClr val="7030A0"/>
                </a:solidFill>
                <a:effectLst/>
                <a:latin typeface="Times New Roman"/>
                <a:ea typeface="Brygada 1918 Bold"/>
              </a:rPr>
              <a:t>Гражданско</a:t>
            </a:r>
            <a:r>
              <a:rPr lang="ru-RU" sz="1800" b="1" i="1" kern="1200" dirty="0">
                <a:solidFill>
                  <a:srgbClr val="7030A0"/>
                </a:solidFill>
                <a:effectLst/>
                <a:latin typeface="Times New Roman"/>
                <a:ea typeface="Brygada 1918 Bold"/>
              </a:rPr>
              <a:t> - патриотическое, трудовое (через факультатив «Основы безопасности детей дошкольного возраста»  Н.Н. Авдеева, О.Л. Князева, Р.Б. </a:t>
            </a:r>
            <a:r>
              <a:rPr lang="ru-RU" sz="1800" b="1" i="1" kern="1200" dirty="0" err="1">
                <a:solidFill>
                  <a:srgbClr val="7030A0"/>
                </a:solidFill>
                <a:effectLst/>
                <a:latin typeface="Times New Roman"/>
                <a:ea typeface="Brygada 1918 Bold"/>
              </a:rPr>
              <a:t>Стеркина</a:t>
            </a:r>
            <a:r>
              <a:rPr lang="ru-RU" sz="1800" b="1" i="1" kern="1200" dirty="0">
                <a:solidFill>
                  <a:srgbClr val="7030A0"/>
                </a:solidFill>
                <a:effectLst/>
                <a:latin typeface="Times New Roman"/>
                <a:ea typeface="Brygada 1918 Bold"/>
              </a:rPr>
              <a:t>)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Clr>
                <a:srgbClr val="0000FF"/>
              </a:buClr>
              <a:buFont typeface="Wingdings"/>
              <a:buChar char=""/>
            </a:pPr>
            <a:r>
              <a:rPr lang="ru-RU" sz="1800" b="1" i="1" kern="1200" dirty="0">
                <a:solidFill>
                  <a:srgbClr val="7030A0"/>
                </a:solidFill>
                <a:effectLst/>
                <a:latin typeface="Times New Roman"/>
                <a:ea typeface="Brygada 1918 Bold"/>
              </a:rPr>
              <a:t>Экологическое и мульти - культурное (через факультатив «Юный эколог</a:t>
            </a:r>
            <a:r>
              <a:rPr lang="ru-RU" sz="1800" b="1" i="1" kern="1200" dirty="0" smtClean="0">
                <a:solidFill>
                  <a:srgbClr val="7030A0"/>
                </a:solidFill>
                <a:effectLst/>
                <a:latin typeface="Times New Roman"/>
                <a:ea typeface="Brygada 1918 Bold"/>
              </a:rPr>
              <a:t>»)</a:t>
            </a:r>
          </a:p>
          <a:p>
            <a:pPr marL="342900" lvl="0" indent="-342900" fontAlgn="base">
              <a:spcAft>
                <a:spcPts val="0"/>
              </a:spcAft>
              <a:buClr>
                <a:srgbClr val="0000FF"/>
              </a:buClr>
              <a:buFont typeface="Wingdings"/>
              <a:buChar char=""/>
            </a:pP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Brygada 1918 Bold"/>
              </a:rPr>
              <a:t>Духовно - нравственное </a:t>
            </a:r>
            <a:r>
              <a:rPr lang="ru-RU" b="1" i="1" dirty="0">
                <a:solidFill>
                  <a:srgbClr val="7030A0"/>
                </a:solidFill>
                <a:latin typeface="Times New Roman"/>
                <a:ea typeface="Brygada 1918 Bold"/>
              </a:rPr>
              <a:t>(</a:t>
            </a: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Brygada 1918 Bold"/>
              </a:rPr>
              <a:t>через ряд </a:t>
            </a:r>
            <a:r>
              <a:rPr lang="ru-RU" b="1" i="1" dirty="0">
                <a:solidFill>
                  <a:srgbClr val="7030A0"/>
                </a:solidFill>
                <a:latin typeface="Times New Roman"/>
                <a:ea typeface="Brygada 1918 Bold"/>
              </a:rPr>
              <a:t>видов деятельности, таких как игровая</a:t>
            </a: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Brygada 1918 Bold"/>
              </a:rPr>
              <a:t>, коммуникативная, познавательно-исследовательская, чтение художественной </a:t>
            </a:r>
            <a:r>
              <a:rPr lang="ru-RU" b="1" i="1" dirty="0">
                <a:solidFill>
                  <a:srgbClr val="7030A0"/>
                </a:solidFill>
                <a:latin typeface="Times New Roman"/>
                <a:ea typeface="Brygada 1918 Bold"/>
              </a:rPr>
              <a:t>литературы и фольклора, </a:t>
            </a: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Brygada 1918 Bold"/>
              </a:rPr>
              <a:t>конструирование, </a:t>
            </a:r>
            <a:r>
              <a:rPr lang="ru-RU" b="1" i="1" dirty="0">
                <a:solidFill>
                  <a:srgbClr val="7030A0"/>
                </a:solidFill>
                <a:latin typeface="Times New Roman"/>
                <a:ea typeface="Brygada 1918 Bold"/>
              </a:rPr>
              <a:t>а также </a:t>
            </a:r>
            <a:r>
              <a:rPr lang="ru-RU" b="1" i="1" dirty="0" smtClean="0">
                <a:solidFill>
                  <a:srgbClr val="7030A0"/>
                </a:solidFill>
                <a:latin typeface="Times New Roman"/>
                <a:ea typeface="Brygada 1918 Bold"/>
              </a:rPr>
              <a:t>художественно-эстетическая (рисование, лепка, аппликация, музыка).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8866234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420567" y="632326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3608" y="3068960"/>
            <a:ext cx="7749306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 smtClean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Факультатив «Основы </a:t>
            </a:r>
            <a:r>
              <a:rPr lang="ru-RU" altLang="ru-RU" sz="1400" b="1" i="1" dirty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безопасности детей </a:t>
            </a:r>
            <a:r>
              <a:rPr lang="ru-RU" altLang="ru-RU" sz="1400" b="1" i="1" dirty="0" smtClean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дошкольного </a:t>
            </a:r>
            <a:r>
              <a:rPr lang="ru-RU" altLang="ru-RU" sz="1400" b="1" i="1" dirty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возраста» </a:t>
            </a:r>
            <a:endParaRPr lang="ru-RU" altLang="ru-RU" sz="1400" b="1" i="1" dirty="0" smtClean="0">
              <a:solidFill>
                <a:srgbClr val="660066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800" b="1" i="1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8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Цель</a:t>
            </a:r>
            <a:r>
              <a:rPr lang="ru-RU" alt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: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воспитание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у ребенка навыков адекватного поведения в различных неожиданных ситуациях, самостоятельности и ответственности за свое поведение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.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Задачи: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формировать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знания детей о здоровом образе жизни, способствовать осознанию понятия «здоровый образ жизни»;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формировать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у детей сознательное и ответственное отношение к личной безопасности и безопасности окружающих;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расширять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и систематизировать знания детей о правилах общения с незнакомыми людьми;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расширять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и систематизировать знания детей о правильном поведении при контактах с домашними животными;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закрепить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у детей знания о правилах поведения на улице, дороге, транспорте;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воспитывать основы экологической культуры ребенка и  ценное и бережное отношение к природе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.</a:t>
            </a:r>
            <a:endParaRPr lang="ru-RU" altLang="ru-RU" sz="1400" b="1" i="1" dirty="0">
              <a:solidFill>
                <a:srgbClr val="7030A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50369" y="421681"/>
            <a:ext cx="6514119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 smtClean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Факультатив «Юный </a:t>
            </a:r>
            <a:r>
              <a:rPr lang="ru-RU" altLang="ru-RU" sz="1400" b="1" i="1" dirty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эколог»  </a:t>
            </a:r>
            <a:endParaRPr lang="ru-RU" altLang="ru-RU" sz="1400" b="1" i="1" dirty="0" smtClean="0">
              <a:solidFill>
                <a:srgbClr val="660066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800" b="1" i="1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8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Цель</a:t>
            </a:r>
            <a:r>
              <a:rPr lang="ru-RU" alt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: 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привитие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основ экологической культуры 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дошкольникам.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Задачи: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ф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ормировать осознанно-правильное отношение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детей к природе;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расширять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и 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дополнять впечатления, полученные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ребенком от контакта с природой;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создать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«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экологическое пространство» - предметно-развивающей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среды экологического развития 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детей;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воспитывать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основы экологической культуры ребенка и 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 ценное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и 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бережное отношение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к природе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.</a:t>
            </a:r>
            <a:endParaRPr lang="ru-RU" altLang="ru-RU" sz="1400" b="1" i="1" dirty="0">
              <a:solidFill>
                <a:srgbClr val="7030A0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06730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85853" y="642919"/>
            <a:ext cx="7072361" cy="20717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5600" y="1202787"/>
            <a:ext cx="58744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в детском саду необходимых условий для формирования эффективного взаимодействия с семьями воспитанников и повышение компетентности родителей в вопросах обучения и воспитания.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9224" y="283331"/>
            <a:ext cx="5797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660066"/>
                </a:solidFill>
                <a:latin typeface="Times New Roman" panose="02020603050405020304" pitchFamily="18" charset="0"/>
                <a:ea typeface="Brygada 1918 Bold" pitchFamily="50" charset="0"/>
                <a:cs typeface="Times New Roman" panose="02020603050405020304" pitchFamily="18" charset="0"/>
              </a:rPr>
              <a:t>Взаимодействие с семьями воспитанников</a:t>
            </a:r>
            <a:endParaRPr lang="ru-RU" sz="2400" i="1" dirty="0">
              <a:solidFill>
                <a:srgbClr val="660066"/>
              </a:solidFill>
              <a:latin typeface="Times New Roman" panose="02020603050405020304" pitchFamily="18" charset="0"/>
              <a:ea typeface="Brygada 1918 Bold" pitchFamily="50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068788"/>
              </p:ext>
            </p:extLst>
          </p:nvPr>
        </p:nvGraphicFramePr>
        <p:xfrm>
          <a:off x="1285853" y="2060848"/>
          <a:ext cx="7458623" cy="41232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6480"/>
                <a:gridCol w="5062143"/>
              </a:tblGrid>
              <a:tr h="23123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взаимодействия 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взаимодействия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семьи, запросов, уровня компетентности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Социологическое обследование для определения социального статуса и микроклимата семьи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2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родителей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стенды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 беседы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собрания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Сеть телеграмма</a:t>
                      </a:r>
                      <a:r>
                        <a:rPr lang="en-US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u="sng" kern="1200" dirty="0" smtClean="0">
                          <a:solidFill>
                            <a:srgbClr val="CC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https://t.me/+gpeHdhtKnrlkZmRi </a:t>
                      </a:r>
                      <a:endParaRPr lang="ru-RU" sz="1200" u="sng" kern="1200" dirty="0" smtClean="0">
                        <a:solidFill>
                          <a:srgbClr val="CC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Сеть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 </a:t>
                      </a:r>
                      <a:r>
                        <a:rPr lang="ru-RU" sz="12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u="sng" dirty="0" smtClean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https://vk.com/public217186558</a:t>
                      </a:r>
                      <a:endParaRPr lang="ru-RU" sz="1100" u="sng" dirty="0">
                        <a:solidFill>
                          <a:srgbClr val="CC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2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родителей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(индивидуальные,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семейные, дистанционные)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Просвещение родителей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Семинары – практикумы; мастер – классы; консультации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организации и рекомендации других ресурсов в сети интернет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 задания, тренинги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 детского сада и семьи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онлайн праздников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совместного семейного творчества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 на различную тематику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800193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19672" y="128601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детского сада организована работа</a:t>
            </a:r>
          </a:p>
          <a:p>
            <a:pPr algn="ctr"/>
            <a:r>
              <a:rPr lang="ru-RU" sz="2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консультационного центра</a:t>
            </a:r>
            <a:endParaRPr lang="ru-RU" sz="24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214938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имеете возможность получить бесплатную квалифицированную помощь специалистов детского сада в виде консультаций, мастер – классов и других мероприятий в удобной для вас форме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3136619"/>
            <a:ext cx="3708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ждут специалисты: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040" y="4079183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среду с 13:00 до 14:00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5088549"/>
            <a:ext cx="4598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консультацию к специалистам можно записаться по телефону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3-37-04</a:t>
            </a:r>
            <a:endParaRPr lang="ru-RU" sz="1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написать письменное обращение на электронную почту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germanev@almazik.org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3" descr="D:\0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431"/>
            <a:ext cx="1745012" cy="16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482396"/>
      </p:ext>
    </p:extLst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</TotalTime>
  <Words>778</Words>
  <Application>Microsoft Office PowerPoint</Application>
  <PresentationFormat>Экран (4:3)</PresentationFormat>
  <Paragraphs>152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Аленка</dc:creator>
  <cp:lastModifiedBy>User</cp:lastModifiedBy>
  <cp:revision>106</cp:revision>
  <cp:lastPrinted>2021-09-20T01:54:45Z</cp:lastPrinted>
  <dcterms:created xsi:type="dcterms:W3CDTF">2017-03-23T03:20:58Z</dcterms:created>
  <dcterms:modified xsi:type="dcterms:W3CDTF">2024-06-05T05:51:18Z</dcterms:modified>
</cp:coreProperties>
</file>