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9" r:id="rId2"/>
    <p:sldId id="307" r:id="rId3"/>
    <p:sldId id="256" r:id="rId4"/>
    <p:sldId id="257" r:id="rId5"/>
    <p:sldId id="258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94" r:id="rId22"/>
    <p:sldId id="295" r:id="rId23"/>
    <p:sldId id="275" r:id="rId24"/>
    <p:sldId id="298" r:id="rId25"/>
    <p:sldId id="297" r:id="rId26"/>
    <p:sldId id="276" r:id="rId27"/>
    <p:sldId id="299" r:id="rId28"/>
    <p:sldId id="277" r:id="rId29"/>
    <p:sldId id="301" r:id="rId30"/>
    <p:sldId id="300" r:id="rId31"/>
    <p:sldId id="278" r:id="rId32"/>
    <p:sldId id="279" r:id="rId33"/>
    <p:sldId id="280" r:id="rId34"/>
    <p:sldId id="302" r:id="rId35"/>
    <p:sldId id="281" r:id="rId36"/>
    <p:sldId id="282" r:id="rId37"/>
    <p:sldId id="283" r:id="rId38"/>
    <p:sldId id="284" r:id="rId39"/>
    <p:sldId id="303" r:id="rId40"/>
    <p:sldId id="305" r:id="rId41"/>
    <p:sldId id="285" r:id="rId42"/>
    <p:sldId id="304" r:id="rId43"/>
    <p:sldId id="306" r:id="rId44"/>
    <p:sldId id="286" r:id="rId45"/>
    <p:sldId id="287" r:id="rId46"/>
    <p:sldId id="288" r:id="rId47"/>
    <p:sldId id="289" r:id="rId48"/>
    <p:sldId id="290" r:id="rId49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5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>
      <p:cViewPr varScale="1">
        <p:scale>
          <a:sx n="82" d="100"/>
          <a:sy n="82" d="100"/>
        </p:scale>
        <p:origin x="3264" y="84"/>
      </p:cViewPr>
      <p:guideLst>
        <p:guide orient="horz" pos="2835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61F5B-AD5F-4FB0-9630-92F9CEB0612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0E0CD-9ADC-4F74-B5DF-6BA1CB238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0894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C3C29-9597-4699-A1C7-47395F167AE7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CD6CC-067C-4903-B2D9-33990D4B2C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8608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578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CD6CC-067C-4903-B2D9-33990D4B2C8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06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E0931-BE1F-434E-9A30-B1B6BE88BE90}" type="datetime1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F841-9167-4AD6-BE5C-CD9C6B7B7EF7}" type="datetime1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FC5C-9DAB-459D-9692-A3D398AF2CCC}" type="datetime1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04F6-3E8F-4596-80DA-9E9D03964C59}" type="datetime1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6CD6-E285-47FC-8EBC-B9EBA084C0F0}" type="datetime1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D2910-CD9E-41E7-803B-8CADF0E4F12C}" type="datetime1">
              <a:rPr lang="ru-RU" smtClean="0"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3655-6068-44E1-9AC7-5C32CC4FC8A3}" type="datetime1">
              <a:rPr lang="ru-RU" smtClean="0"/>
              <a:t>04.03.2024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78401-48BB-46C6-A361-DE006235A382}" type="datetime1">
              <a:rPr lang="ru-RU" smtClean="0"/>
              <a:t>04.03.2024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B41A-6AE5-4EEA-985A-792B34F68904}" type="datetime1">
              <a:rPr lang="ru-RU" smtClean="0"/>
              <a:t>04.03.2024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6CC47-441C-4B6F-8092-6ABA1EA9CEB4}" type="datetime1">
              <a:rPr lang="ru-RU" smtClean="0"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A823C-026C-4A7E-BFBA-8D22AF2F3BC4}" type="datetime1">
              <a:rPr lang="ru-RU" smtClean="0"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DD11E-75D6-4E34-84F1-AC2869AFBB4D}" type="datetime1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0808" y="179450"/>
            <a:ext cx="4958817" cy="86410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8142" y="1043556"/>
            <a:ext cx="6329858" cy="856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5945">
              <a:lnSpc>
                <a:spcPts val="1895"/>
              </a:lnSpc>
              <a:spcBef>
                <a:spcPts val="100"/>
              </a:spcBef>
            </a:pPr>
            <a:r>
              <a:rPr lang="ru-RU" b="1" i="1" spc="-5" dirty="0">
                <a:cs typeface="Calibri"/>
              </a:rPr>
              <a:t>Квартальная</a:t>
            </a:r>
            <a:r>
              <a:rPr lang="ru-RU" b="1" i="1" spc="10" dirty="0">
                <a:cs typeface="Calibri"/>
              </a:rPr>
              <a:t> </a:t>
            </a:r>
            <a:r>
              <a:rPr lang="ru-RU" b="1" i="1" spc="-10" dirty="0">
                <a:cs typeface="Calibri"/>
              </a:rPr>
              <a:t>информационная</a:t>
            </a:r>
            <a:r>
              <a:rPr lang="ru-RU" b="1" i="1" spc="25" dirty="0">
                <a:cs typeface="Calibri"/>
              </a:rPr>
              <a:t> </a:t>
            </a:r>
            <a:r>
              <a:rPr lang="ru-RU" b="1" i="1" spc="-5" dirty="0">
                <a:cs typeface="Calibri"/>
              </a:rPr>
              <a:t>газета</a:t>
            </a:r>
            <a:endParaRPr lang="ru-RU" dirty="0">
              <a:cs typeface="Calibri"/>
            </a:endParaRPr>
          </a:p>
          <a:p>
            <a:pPr marL="3584575">
              <a:lnSpc>
                <a:spcPts val="1895"/>
              </a:lnSpc>
            </a:pPr>
            <a:r>
              <a:rPr lang="ru-RU" sz="1600" i="1" u="heavy" spc="-5" dirty="0">
                <a:uFill>
                  <a:solidFill>
                    <a:srgbClr val="000000"/>
                  </a:solidFill>
                </a:uFill>
                <a:cs typeface="Calibri"/>
              </a:rPr>
              <a:t>Выпуск</a:t>
            </a:r>
            <a:r>
              <a:rPr lang="ru-RU" sz="1600" i="1" u="heavy" spc="-20" dirty="0">
                <a:uFill>
                  <a:solidFill>
                    <a:srgbClr val="000000"/>
                  </a:solidFill>
                </a:uFill>
                <a:cs typeface="Calibri"/>
              </a:rPr>
              <a:t> </a:t>
            </a:r>
            <a:r>
              <a:rPr lang="ru-RU" sz="1600" i="1" u="heavy" spc="-5" dirty="0" smtClean="0">
                <a:uFill>
                  <a:solidFill>
                    <a:srgbClr val="000000"/>
                  </a:solidFill>
                </a:uFill>
                <a:cs typeface="Calibri"/>
              </a:rPr>
              <a:t>№3 </a:t>
            </a:r>
            <a:r>
              <a:rPr lang="ru-RU" sz="1600" i="1" u="heavy" spc="-10" dirty="0">
                <a:uFill>
                  <a:solidFill>
                    <a:srgbClr val="000000"/>
                  </a:solidFill>
                </a:uFill>
                <a:cs typeface="Calibri"/>
              </a:rPr>
              <a:t>от</a:t>
            </a:r>
            <a:r>
              <a:rPr lang="ru-RU" sz="1600" i="1" u="heavy" spc="-20" dirty="0">
                <a:uFill>
                  <a:solidFill>
                    <a:srgbClr val="000000"/>
                  </a:solidFill>
                </a:uFill>
                <a:cs typeface="Calibri"/>
              </a:rPr>
              <a:t> </a:t>
            </a:r>
            <a:r>
              <a:rPr lang="ru-RU" sz="1600" i="1" u="heavy" spc="-5" dirty="0" smtClean="0">
                <a:uFill>
                  <a:solidFill>
                    <a:srgbClr val="000000"/>
                  </a:solidFill>
                </a:uFill>
                <a:cs typeface="Calibri"/>
              </a:rPr>
              <a:t>29.02.2024г</a:t>
            </a:r>
            <a:r>
              <a:rPr lang="ru-RU" i="1" u="heavy" spc="-5" dirty="0">
                <a:uFill>
                  <a:solidFill>
                    <a:srgbClr val="000000"/>
                  </a:solidFill>
                </a:uFill>
                <a:cs typeface="Calibri"/>
              </a:rPr>
              <a:t>.</a:t>
            </a:r>
            <a:endParaRPr lang="ru-RU" dirty="0">
              <a:cs typeface="Calibri"/>
            </a:endParaRPr>
          </a:p>
          <a:p>
            <a:pPr>
              <a:lnSpc>
                <a:spcPct val="100000"/>
              </a:lnSpc>
            </a:pPr>
            <a:endParaRPr lang="ru-RU" dirty="0">
              <a:cs typeface="Calibri"/>
            </a:endParaRPr>
          </a:p>
        </p:txBody>
      </p:sp>
      <p:pic>
        <p:nvPicPr>
          <p:cNvPr id="1026" name="Picture 2" descr="C:\Users\Звездочка\Desktop\СЕМЕНЮК\газета\зима 23-24\image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62" y="1547664"/>
            <a:ext cx="5552942" cy="2498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вездочка\Desktop\СЕМЕНЮК\газета\зима 23-24\февраль\9,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5652">
            <a:off x="303956" y="4212779"/>
            <a:ext cx="2793703" cy="2095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Звездочка\Desktop\СЕМЕНЮК\газета\зима 23-24\декабрь\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b="3809"/>
          <a:stretch/>
        </p:blipFill>
        <p:spPr bwMode="auto">
          <a:xfrm>
            <a:off x="620688" y="6319168"/>
            <a:ext cx="4989090" cy="2736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Звездочка\Desktop\СЕМЕНЮК\газета\зима 23-24\декабрь\1.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4421"/>
          <a:stretch/>
        </p:blipFill>
        <p:spPr bwMode="auto">
          <a:xfrm rot="438552">
            <a:off x="3789040" y="4166346"/>
            <a:ext cx="2423074" cy="2095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36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664" y="39553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pic>
        <p:nvPicPr>
          <p:cNvPr id="3074" name="Picture 2" descr="C:\Users\Звездочка\Desktop\СЕМЕНЮК\газета\зима 23-24\декабрь\9.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863" y="292879"/>
            <a:ext cx="3079643" cy="4352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Звездочка\Desktop\СЕМЕНЮК\газета\зима 23-24\декабрь\9.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15849" r="17847"/>
          <a:stretch/>
        </p:blipFill>
        <p:spPr bwMode="auto">
          <a:xfrm>
            <a:off x="1443882" y="4842261"/>
            <a:ext cx="3970236" cy="4106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Звездочка\Desktop\СЕМЕНЮК\газета\зима 23-24\декабрь\9.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64" y="74185"/>
            <a:ext cx="2696195" cy="479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3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38944" y="907689"/>
            <a:ext cx="6048672" cy="1520190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 саду </a:t>
            </a:r>
            <a:r>
              <a:rPr lang="ru-RU" alt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«Звёздочка состоялось образовательное событие , посвященное « Дню медведя». Медведь является символом России! С детьми провели беседу «Немного о медведе», вспомнили сказки. Провели познавательную викторину и организовали творческую выставку.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pic>
        <p:nvPicPr>
          <p:cNvPr id="4098" name="Picture 2" descr="C:\Users\Звездочка\Desktop\СЕМЕНЮК\газета\зима 23-24\декабрь\11,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20" y="2427879"/>
            <a:ext cx="5504160" cy="2911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Звездочка\Desktop\СЕМЕНЮК\газета\зима 23-24\декабрь\11,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16" y="5508104"/>
            <a:ext cx="3277156" cy="3415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Звездочка\Desktop\СЕМЕНЮК\газета\зима 23-24\декабрь\11,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72" y="5508104"/>
            <a:ext cx="3427208" cy="3271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26606" y="166342"/>
            <a:ext cx="34049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медведя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112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16632" y="731231"/>
            <a:ext cx="6624736" cy="1868567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преддверии Нового Года в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 саду </a:t>
            </a:r>
            <a:endParaRPr lang="ru-RU" alt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подарков.</a:t>
            </a:r>
          </a:p>
          <a:p>
            <a:pPr algn="ctr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Поиграли в игру « Вежливые слова», провели беседу о том , что подарки приятно не только получать, но и дарить. Приготовили подарки своими руками. Воспитанникам детского сада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очень приятно вручать поделки сотрудникам и родителям. А ещё мы загадали самое заветное желание «Чтобы все были здоровы!».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pic>
        <p:nvPicPr>
          <p:cNvPr id="5122" name="Picture 2" descr="C:\Users\Звездочка\Desktop\СЕМЕНЮК\газета\зима 23-24\декабрь\21,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33" y="5800370"/>
            <a:ext cx="3136465" cy="3136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Звездочка\Desktop\СЕМЕНЮК\газета\зима 23-24\декабрь\21,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35" y="2634065"/>
            <a:ext cx="3136465" cy="3136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Звездочка\Desktop\СЕМЕНЮК\газета\зима 23-24\декабрь\21,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r="7788"/>
          <a:stretch/>
        </p:blipFill>
        <p:spPr bwMode="auto">
          <a:xfrm>
            <a:off x="3555284" y="3131840"/>
            <a:ext cx="3173278" cy="5394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43572" y="75387"/>
            <a:ext cx="3571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подарков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026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664" y="39553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pic>
        <p:nvPicPr>
          <p:cNvPr id="6146" name="Picture 2" descr="C:\Users\Звездочка\Desktop\СЕМЕНЮК\газета\зима 23-24\декабрь\21,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56" y="113465"/>
            <a:ext cx="2703165" cy="4267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Звездочка\Desktop\СЕМЕНЮК\газета\зима 23-24\декабрь\21,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4" y="111068"/>
            <a:ext cx="3261696" cy="4433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Звездочка\Desktop\СЕМЕНЮК\газета\зима 23-24\декабрь\21,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6" y="4716016"/>
            <a:ext cx="3358684" cy="3988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Звездочка\Desktop\СЕМЕНЮК\газета\зима 23-24\декабрь\21,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412" y="4590125"/>
            <a:ext cx="3191603" cy="4255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26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04664" y="598327"/>
            <a:ext cx="6048672" cy="1203484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Активисты детского сада №37 "Звездочка" организовали социальную акцию "Дед Мороз в каждый дом" и поздравили детей сотрудников с наступающим Новым годом!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Своим визитом подарили море позитивных эмоций, яркие впечатления и напомнили детям и родителям о том, что чудеса всегда рядом с нами, а особенно под Новый год!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  <p:pic>
        <p:nvPicPr>
          <p:cNvPr id="7171" name="Picture 3" descr="C:\Users\Звездочка\Desktop\СЕМЕНЮК\газета\зима 23-24\декабрь\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6" r="-1200"/>
          <a:stretch/>
        </p:blipFill>
        <p:spPr bwMode="auto">
          <a:xfrm>
            <a:off x="134271" y="1801811"/>
            <a:ext cx="3294729" cy="3553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Звездочка\Desktop\СЕМЕНЮК\газета\зима 23-24\декабрь\26,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7" r="16684"/>
          <a:stretch/>
        </p:blipFill>
        <p:spPr bwMode="auto">
          <a:xfrm>
            <a:off x="307803" y="5354822"/>
            <a:ext cx="2984081" cy="3516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Звездочка\Desktop\СЕМЕНЮК\газета\зима 23-24\декабрь\26,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" t="24020" r="18935" b="9481"/>
          <a:stretch/>
        </p:blipFill>
        <p:spPr bwMode="auto">
          <a:xfrm>
            <a:off x="3269424" y="2699791"/>
            <a:ext cx="3596752" cy="4866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46925" y="14794"/>
            <a:ext cx="53224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«Дед Мороз в каждый дом»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104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  <p:pic>
        <p:nvPicPr>
          <p:cNvPr id="8196" name="Picture 4" descr="C:\Users\Звездочка\Desktop\СЕМЕНЮК\газета\зима 23-24\декабрь\26,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7" t="13135" r="18598" b="6780"/>
          <a:stretch/>
        </p:blipFill>
        <p:spPr bwMode="auto">
          <a:xfrm rot="21322712">
            <a:off x="0" y="421771"/>
            <a:ext cx="3678978" cy="3446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Звездочка\Desktop\СЕМЕНЮК\газета\зима 23-24\декабрь\26,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14023" b="5893"/>
          <a:stretch/>
        </p:blipFill>
        <p:spPr bwMode="auto">
          <a:xfrm>
            <a:off x="106387" y="4334764"/>
            <a:ext cx="4124945" cy="4534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Звездочка\Desktop\СЕМЕНЮК\газета\зима 23-24\декабрь\26,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4237" r="11685"/>
          <a:stretch/>
        </p:blipFill>
        <p:spPr bwMode="auto">
          <a:xfrm rot="513083">
            <a:off x="3053413" y="1875097"/>
            <a:ext cx="3682429" cy="3302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60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04664" y="1187624"/>
            <a:ext cx="6048672" cy="1805226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тематической недели "Чудесный праздник Новый год". Воспитанники группы "Светлячок" самостоятельно организовали театральную сказку "У зайчишек Новый год". Воспитанники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проявили инициативу, распределили роли, подготовили атрибуты и сделали инсценировку сказки.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  <p:pic>
        <p:nvPicPr>
          <p:cNvPr id="9219" name="Picture 3" descr="C:\Users\Звездочка\Desktop\СЕМЕНЮК\газета\зима 23-24\декабрь\27,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53" y="3491880"/>
            <a:ext cx="6240693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5284" y="166342"/>
            <a:ext cx="58276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«У Зайчишек </a:t>
            </a: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овый год»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037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23292" y="1092210"/>
            <a:ext cx="6048672" cy="1235154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день мы ждали долго —</a:t>
            </a:r>
          </a:p>
          <a:p>
            <a:pPr algn="ctr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пороге Новый год!</a:t>
            </a:r>
          </a:p>
          <a:p>
            <a:pPr algn="ctr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огни на нашей елке</a:t>
            </a:r>
          </a:p>
          <a:p>
            <a:pPr algn="ctr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Вспыхнут радостно вот-вот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  <p:pic>
        <p:nvPicPr>
          <p:cNvPr id="10242" name="Picture 2" descr="C:\Users\Звездочка\Desktop\СЕМЕНЮК\газета\зима 23-24\декабрь\нг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38" b="34042"/>
          <a:stretch/>
        </p:blipFill>
        <p:spPr bwMode="auto">
          <a:xfrm>
            <a:off x="387897" y="2267744"/>
            <a:ext cx="6048671" cy="6057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93290" y="166342"/>
            <a:ext cx="44716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Новым годом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958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pic>
        <p:nvPicPr>
          <p:cNvPr id="11266" name="Picture 2" descr="C:\Users\Звездочка\Desktop\СЕМЕНЮК\газета\зима 23-24\декабрь\нг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8" y="92795"/>
            <a:ext cx="5877024" cy="4407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Звездочка\Desktop\СЕМЕНЮК\газета\зима 23-24\декабрь\нг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r="24527"/>
          <a:stretch/>
        </p:blipFill>
        <p:spPr bwMode="auto">
          <a:xfrm>
            <a:off x="879529" y="4500563"/>
            <a:ext cx="5098942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4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77168" y="690873"/>
            <a:ext cx="6048672" cy="2533650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Отшумели новогодние праздники, пришло время снимать игрушки с елки, прятать их в коробки до следующего Нового года… Но как можно расстаться с новогодней красавицей, не поблагодарив ее за чудесные праздники, не попрощавшись до будущей зимы? 09 января 2024 года в детском саду прошел праздник «Прощание с новогодней Ёлкой». Нам удалось еще разок заглянуть в мир волшебной новогодней сказки. Развлечения прошли в каждой группе и получились веселыми, шумными и увлекательными. Ребята водили хороводы, пели песни, рассказывали стихотворения, участвовали в интересных играх. Со словами: «До свидания, Ёлочка, до будущей зимы, долго тебя, Ёлочка, будем помнить мы!» - дети простились с лесной красавицей до следующего Нового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endParaRPr lang="ru-RU" alt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pic>
        <p:nvPicPr>
          <p:cNvPr id="16386" name="Picture 2" descr="C:\Users\Звездочка\Desktop\СЕМЕНЮК\газета\зима 23-24\image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55" y="3224523"/>
            <a:ext cx="5671289" cy="2552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Звездочка\Desktop\СЕМЕНЮК\газета\зима 23-24\image5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10582"/>
          <a:stretch/>
        </p:blipFill>
        <p:spPr bwMode="auto">
          <a:xfrm>
            <a:off x="877714" y="5741777"/>
            <a:ext cx="5102572" cy="3399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85154" y="106098"/>
            <a:ext cx="34878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Прощание с Ёлкой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545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03796" y="1763688"/>
            <a:ext cx="6624736" cy="7131427"/>
          </a:xfrm>
          <a:prstGeom prst="roundRect">
            <a:avLst>
              <a:gd name="adj" fmla="val 10240"/>
            </a:avLst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выпуске: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российского флага………………………………………………2-3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 ко дню людей с ограниченными возможностями здоровья...4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здоровом теле – здоровых дух……………………………………..5-6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день художника………………………………………7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героев Отечества………………………………………………..8-9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медведя…………………………………………………………...10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подарков………………………………………………………11-12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«Дед мороз в каждый дом»………………………………...13-14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зайчишек Новый год»……………………………………………...15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Новым годом! ……………………………………………………16-17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Прощание с елкой……………………………………………………...18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«Спасибо»…………………………………………………….19-21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творчества…………………………………………………… 22-24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безопасности……………………………………………….25-26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снега…………………………………………………………..27-29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Мама, папа, я – спортивная семья…………………………………….30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объятий…………………………………………………………...31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Блокадный хлеб…………………………………………………….32-33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 построим </a:t>
            </a: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сами……………………………………………….34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в детском саду……………………………………..35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вежливых наук»………………………………………………36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эксперименты………………………………………….........37-39 Мы должны беречь планету, ведь другой подобной нету!............40-41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Белого месяца……………………………………….......42-43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день холодный февраля. Поздравляю папу </a:t>
            </a: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я…………………..44-46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</a:t>
            </a: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alt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будущие </a:t>
            </a: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чемпионы…………………………….47</a:t>
            </a:r>
          </a:p>
        </p:txBody>
      </p:sp>
      <p:pic>
        <p:nvPicPr>
          <p:cNvPr id="4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0808" y="179450"/>
            <a:ext cx="4958817" cy="86410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8142" y="1043556"/>
            <a:ext cx="6329858" cy="856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5945">
              <a:lnSpc>
                <a:spcPts val="1895"/>
              </a:lnSpc>
              <a:spcBef>
                <a:spcPts val="100"/>
              </a:spcBef>
            </a:pPr>
            <a:r>
              <a:rPr lang="ru-RU" b="1" i="1" spc="-5" dirty="0">
                <a:cs typeface="Calibri"/>
              </a:rPr>
              <a:t>Квартальная</a:t>
            </a:r>
            <a:r>
              <a:rPr lang="ru-RU" b="1" i="1" spc="10" dirty="0">
                <a:cs typeface="Calibri"/>
              </a:rPr>
              <a:t> </a:t>
            </a:r>
            <a:r>
              <a:rPr lang="ru-RU" b="1" i="1" spc="-10" dirty="0">
                <a:cs typeface="Calibri"/>
              </a:rPr>
              <a:t>информационная</a:t>
            </a:r>
            <a:r>
              <a:rPr lang="ru-RU" b="1" i="1" spc="25" dirty="0">
                <a:cs typeface="Calibri"/>
              </a:rPr>
              <a:t> </a:t>
            </a:r>
            <a:r>
              <a:rPr lang="ru-RU" b="1" i="1" spc="-5" dirty="0">
                <a:cs typeface="Calibri"/>
              </a:rPr>
              <a:t>газета</a:t>
            </a:r>
            <a:endParaRPr lang="ru-RU" dirty="0">
              <a:cs typeface="Calibri"/>
            </a:endParaRPr>
          </a:p>
          <a:p>
            <a:pPr marL="3584575">
              <a:lnSpc>
                <a:spcPts val="1895"/>
              </a:lnSpc>
            </a:pPr>
            <a:r>
              <a:rPr lang="ru-RU" sz="1600" i="1" u="heavy" spc="-5" dirty="0">
                <a:uFill>
                  <a:solidFill>
                    <a:srgbClr val="000000"/>
                  </a:solidFill>
                </a:uFill>
                <a:cs typeface="Calibri"/>
              </a:rPr>
              <a:t>Выпуск</a:t>
            </a:r>
            <a:r>
              <a:rPr lang="ru-RU" sz="1600" i="1" u="heavy" spc="-20" dirty="0">
                <a:uFill>
                  <a:solidFill>
                    <a:srgbClr val="000000"/>
                  </a:solidFill>
                </a:uFill>
                <a:cs typeface="Calibri"/>
              </a:rPr>
              <a:t> </a:t>
            </a:r>
            <a:r>
              <a:rPr lang="ru-RU" sz="1600" i="1" u="heavy" spc="-5" dirty="0" smtClean="0">
                <a:uFill>
                  <a:solidFill>
                    <a:srgbClr val="000000"/>
                  </a:solidFill>
                </a:uFill>
                <a:cs typeface="Calibri"/>
              </a:rPr>
              <a:t>№3 </a:t>
            </a:r>
            <a:r>
              <a:rPr lang="ru-RU" sz="1600" i="1" u="heavy" spc="-10" dirty="0">
                <a:uFill>
                  <a:solidFill>
                    <a:srgbClr val="000000"/>
                  </a:solidFill>
                </a:uFill>
                <a:cs typeface="Calibri"/>
              </a:rPr>
              <a:t>от</a:t>
            </a:r>
            <a:r>
              <a:rPr lang="ru-RU" sz="1600" i="1" u="heavy" spc="-20" dirty="0">
                <a:uFill>
                  <a:solidFill>
                    <a:srgbClr val="000000"/>
                  </a:solidFill>
                </a:uFill>
                <a:cs typeface="Calibri"/>
              </a:rPr>
              <a:t> </a:t>
            </a:r>
            <a:r>
              <a:rPr lang="ru-RU" sz="1600" i="1" u="heavy" spc="-5" dirty="0" smtClean="0">
                <a:uFill>
                  <a:solidFill>
                    <a:srgbClr val="000000"/>
                  </a:solidFill>
                </a:uFill>
                <a:cs typeface="Calibri"/>
              </a:rPr>
              <a:t>29.02.2024г</a:t>
            </a:r>
            <a:r>
              <a:rPr lang="ru-RU" i="1" u="heavy" spc="-5" dirty="0">
                <a:uFill>
                  <a:solidFill>
                    <a:srgbClr val="000000"/>
                  </a:solidFill>
                </a:uFill>
                <a:cs typeface="Calibri"/>
              </a:rPr>
              <a:t>.</a:t>
            </a:r>
            <a:endParaRPr lang="ru-RU" dirty="0">
              <a:cs typeface="Calibri"/>
            </a:endParaRPr>
          </a:p>
          <a:p>
            <a:pPr>
              <a:lnSpc>
                <a:spcPct val="100000"/>
              </a:lnSpc>
            </a:pP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83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60648" y="1475656"/>
            <a:ext cx="6048672" cy="1361837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января - самая вежливая дата в году. </a:t>
            </a:r>
            <a:endParaRPr lang="ru-RU" alt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день отмечается Всемирный день «Спасибо». Воспитанники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поблагодарили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сотрудников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детского, родителей 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добрыми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словами.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  <p:pic>
        <p:nvPicPr>
          <p:cNvPr id="1026" name="Picture 2" descr="C:\Users\Звездочка\Desktop\СЕМЕНЮК\газета\зима 23-24\январь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68" y="3707904"/>
            <a:ext cx="3312636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вездочка\Desktop\СЕМЕНЮК\газета\зима 23-24\январь\11,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0" y="3923928"/>
            <a:ext cx="2730996" cy="4497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9192" y="166342"/>
            <a:ext cx="41998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«Спасибо»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5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55815" y="899592"/>
            <a:ext cx="6048672" cy="2311956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"Светлячок" воспитатели и воспитанники не оставили этот день без внимания. С детьми провели беседы и игровые упражнения "Кому я могу сказать спасибо". Так же совместно с воспитанниками изготовили из цветного пластилина цветы добра с волшебным словом "Спасибо" для своих родителей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  <p:pic>
        <p:nvPicPr>
          <p:cNvPr id="2050" name="Picture 2" descr="C:\Users\Звездочка\Desktop\СЕМЕНЮК\газета\зима 23-24\январь\11,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5" y="3563888"/>
            <a:ext cx="5666970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58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  <p:pic>
        <p:nvPicPr>
          <p:cNvPr id="3074" name="Picture 2" descr="C:\Users\Звездочка\Desktop\СЕМЕНЮК\газета\зима 23-24\январь\11,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672" y="580202"/>
            <a:ext cx="3251200" cy="325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Звездочка\Desktop\СЕМЕНЮК\газета\зима 23-24\январь\11,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88" y="3995936"/>
            <a:ext cx="4403328" cy="4403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67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84819" y="1187624"/>
            <a:ext cx="6048672" cy="2660333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января ежегодно отмечается праздник творчества и вдохновения. Группа "Светлячок" тоже провели такой музыкальное творческое развлечение "Мой любимый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инструмент«.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этого развлечения-развивать у детей художественные и творческие способности. Дети творили и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фантазировали.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нас получился фантастический "Шумовой оркестр". Так же загадывали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загадки, поиграли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игры , где дети проявили ловкость и фантазию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  <p:pic>
        <p:nvPicPr>
          <p:cNvPr id="5122" name="Picture 2" descr="C:\Users\Звездочка\Desktop\СЕМЕНЮК\газета\зима 23-24\январь\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3"/>
          <a:stretch/>
        </p:blipFill>
        <p:spPr bwMode="auto">
          <a:xfrm>
            <a:off x="404664" y="3995936"/>
            <a:ext cx="4748620" cy="2459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Звездочка\Desktop\СЕМЕНЮК\газета\зима 23-24\январь\17,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0"/>
          <a:stretch/>
        </p:blipFill>
        <p:spPr bwMode="auto">
          <a:xfrm>
            <a:off x="1268760" y="6527800"/>
            <a:ext cx="4784080" cy="2352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25770" y="166342"/>
            <a:ext cx="4606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творчества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228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04788" y="764868"/>
            <a:ext cx="6048672" cy="1615202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Ребята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"Колосок" превратились в карандаши и кисточки и фантазировали с палитрой красок   </a:t>
            </a:r>
          </a:p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Странно звучит « рисовать музыку». Её можно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исполнять, слушать, сочинять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читать о ней стихи, рассказывать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можно о ней сочинять стихи или рассказывать, то почему нельзя рисовать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  <p:pic>
        <p:nvPicPr>
          <p:cNvPr id="6146" name="Picture 2" descr="C:\Users\Звездочка\Desktop\СЕМЕНЮК\газета\зима 23-24\январь\17,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88" y="2406332"/>
            <a:ext cx="3916685" cy="2936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Звездочка\Desktop\СЕМЕНЮК\газета\зима 23-24\январь\17,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76" y="5364088"/>
            <a:ext cx="4784080" cy="3588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84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05295" y="945843"/>
            <a:ext cx="6048672" cy="1868567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«Звёздочка» в день творчества и вдохновения</a:t>
            </a:r>
          </a:p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«рисовали музыку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 Произведение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«Баба яга» Модест Петрович Мусоргский.</a:t>
            </a:r>
          </a:p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день "Творчества и вдохновения " воспитанники группы «Почемучки» пели песни о маме, играли в игру "Как я помогаю мамочке", испекли из солёного теста любимой мамочке красивые пирожные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  <p:pic>
        <p:nvPicPr>
          <p:cNvPr id="7170" name="Picture 2" descr="C:\Users\Звездочка\Desktop\СЕМЕНЮК\газета\зима 23-24\январь\17,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11" y="2993498"/>
            <a:ext cx="3642345" cy="2730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Звездочка\Desktop\СЕМЕНЮК\газета\зима 23-24\январь\17,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47" y="5724128"/>
            <a:ext cx="4146401" cy="3108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38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47328" y="764868"/>
            <a:ext cx="6048672" cy="1646873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проведения недели безопасности с детьми группы «</a:t>
            </a:r>
            <a:r>
              <a:rPr lang="ru-RU" alt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Северяночка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были проведены беседы: «Опасные ситуации контактов с незнакомыми людьми», «Спички детям не игрушка», «Маленькие пешеходы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моделирование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ситуации: «Спасение собаки Рекс из горящего дома», «Осторожно на дороге», обсудили, что может случиться, если не соблюдать правила поведения; отгадывали загадки об опасных бытовых приборах и опасных предметах, окружающих нас.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  <p:pic>
        <p:nvPicPr>
          <p:cNvPr id="1026" name="Picture 2" descr="C:\Users\Звездочка\Desktop\СЕМЕНЮК\газета\зима 23-24\январь\19,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4" y="2553928"/>
            <a:ext cx="3277232" cy="2777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вездочка\Desktop\СЕМЕНЮК\газета\зима 23-24\январь\19,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96" y="5364088"/>
            <a:ext cx="4930944" cy="3696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Звездочка\Desktop\СЕМЕНЮК\газета\зима 23-24\январь\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664" y="2834568"/>
            <a:ext cx="3330827" cy="2497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07516" y="1242"/>
            <a:ext cx="54431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Неделя безопасности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39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063758" y="764868"/>
            <a:ext cx="2686049" cy="5065276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 «Собери картинку», «Опасно – не опасно», «Наш друг – светофор», рассматривание иллюстраций: «Как избежать неприятностей дома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 по теме недели оформлены папки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передвижки: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«Безопасность ребенка в быту», консультация «Вместе сохраним жизнь и здоровье ребенка!»</a:t>
            </a:r>
          </a:p>
          <a:p>
            <a:endParaRPr lang="ru-RU" alt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  <p:pic>
        <p:nvPicPr>
          <p:cNvPr id="2050" name="Picture 2" descr="C:\Users\Звездочка\Desktop\СЕМЕНЮК\газета\зима 23-24\январь\19,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3" y="2042409"/>
            <a:ext cx="3844014" cy="3100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Звездочка\Desktop\СЕМЕНЮК\газета\зима 23-24\январь\19,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" y="5223452"/>
            <a:ext cx="4009313" cy="3328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29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25500" y="1187624"/>
            <a:ext cx="6048672" cy="1615202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"Светлячок" был проведён "Всемирный день снега" Это был день экспериментов, увлекательных и интересных рассказов и стихов, посвященных снегу. Дети узнали много интересного о таком природном явлений как снег, узнали что он состоит из множества снежинок. Поэтому совместно с воспитанниками мы изготовили "Волшебные снежинки" из фольги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  <p:pic>
        <p:nvPicPr>
          <p:cNvPr id="3074" name="Picture 2" descr="C:\Users\Звездочка\Desktop\СЕМЕНЮК\газета\зима 23-24\январь\22,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851" y="2979656"/>
            <a:ext cx="3051113" cy="2181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Звездочка\Desktop\СЕМЕНЮК\газета\зима 23-24\январь\22,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02" y="2739758"/>
            <a:ext cx="3239349" cy="2661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Звездочка\Desktop\СЕМЕНЮК\газета\зима 23-24\январь\22,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3" y="5508104"/>
            <a:ext cx="6185427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92592" y="166342"/>
            <a:ext cx="34730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снега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974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04664" y="678542"/>
            <a:ext cx="6048672" cy="1805226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снега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группе «Звездочка».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совместно с воспитателем проводили эксперименты. Доказали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 может принимать форму, на снегу можно рисовать, что в тепле он тает, а в воде тает ещё быстрее. Воспитанники создали замечательный браслет в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 снежинки.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/>
          </a:p>
        </p:txBody>
      </p:sp>
      <p:pic>
        <p:nvPicPr>
          <p:cNvPr id="4098" name="Picture 2" descr="C:\Users\Звездочка\Desktop\СЕМЕНЮК\газета\зима 23-24\январь\22,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5"/>
          <a:stretch/>
        </p:blipFill>
        <p:spPr bwMode="auto">
          <a:xfrm>
            <a:off x="388041" y="2666583"/>
            <a:ext cx="2804380" cy="3120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Звездочка\Desktop\СЕМЕНЮК\газета\зима 23-24\январь\22,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06"/>
          <a:stretch/>
        </p:blipFill>
        <p:spPr bwMode="auto">
          <a:xfrm>
            <a:off x="439213" y="5940152"/>
            <a:ext cx="5760640" cy="3012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Звездочка\Desktop\СЕМЕНЮК\газета\зима 23-24\январь\22,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5606"/>
          <a:stretch/>
        </p:blipFill>
        <p:spPr bwMode="auto">
          <a:xfrm>
            <a:off x="3451076" y="2483768"/>
            <a:ext cx="2918646" cy="3287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87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86192" y="2108048"/>
            <a:ext cx="3502847" cy="5402640"/>
          </a:xfrm>
          <a:prstGeom prst="roundRect">
            <a:avLst>
              <a:gd name="adj" fmla="val 10240"/>
            </a:avLst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«Солнышко» прошло </a:t>
            </a:r>
            <a:r>
              <a:rPr lang="ru-RU" alt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</a:t>
            </a:r>
            <a:r>
              <a:rPr lang="ru-RU" alt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</a:t>
            </a:r>
            <a:r>
              <a:rPr lang="ru-RU" alt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Россия». Целью которого является развитие </a:t>
            </a:r>
            <a:r>
              <a:rPr lang="ru-RU" alt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</a:t>
            </a:r>
            <a:r>
              <a:rPr lang="ru-RU" alt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</a:t>
            </a:r>
            <a:r>
              <a:rPr lang="ru-RU" alt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патриотизма и любви к своей Родине</a:t>
            </a:r>
            <a:r>
              <a:rPr lang="ru-RU" alt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мероприятия дети узнали о </a:t>
            </a:r>
            <a:r>
              <a:rPr lang="ru-RU" alt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гербе как о государственном символе России, истории их </a:t>
            </a:r>
            <a:r>
              <a:rPr lang="ru-RU" alt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происхождения. </a:t>
            </a:r>
            <a:r>
              <a:rPr lang="ru-RU" alt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Проявили </a:t>
            </a:r>
            <a:r>
              <a:rPr lang="ru-RU" alt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истории страны</a:t>
            </a:r>
            <a:r>
              <a:rPr lang="ru-RU" alt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испытали </a:t>
            </a:r>
            <a:r>
              <a:rPr lang="ru-RU" alt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любви и гордости за свою страну.</a:t>
            </a:r>
            <a:br>
              <a:rPr lang="ru-RU" alt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0" y="4211960"/>
            <a:ext cx="2880000" cy="2159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201" y="6660232"/>
            <a:ext cx="2880000" cy="2159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0" y="1993995"/>
            <a:ext cx="2880000" cy="1984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3434" y="467544"/>
            <a:ext cx="61203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российского флага</a:t>
            </a:r>
          </a:p>
        </p:txBody>
      </p:sp>
    </p:spTree>
    <p:extLst>
      <p:ext uri="{BB962C8B-B14F-4D97-AF65-F5344CB8AC3E}">
        <p14:creationId xmlns:p14="http://schemas.microsoft.com/office/powerpoint/2010/main" val="19183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04664" y="1110590"/>
            <a:ext cx="6048672" cy="1805226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Северяночка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эксперимент со снегом, устроили снежные опыты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Наблюдали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снегом, продолжали знакомиться с его свойствами. День снега -еще один повод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повеселиться ,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заряд бодрости и хорошего настроения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Как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будет радовать нас до Весны!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/>
          </a:p>
        </p:txBody>
      </p:sp>
      <p:pic>
        <p:nvPicPr>
          <p:cNvPr id="5122" name="Picture 2" descr="C:\Users\Звездочка\Desktop\СЕМЕНЮК\газета\зима 23-24\январь\22,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04" y="2915816"/>
            <a:ext cx="5842959" cy="5842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56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04664" y="804804"/>
            <a:ext cx="6048672" cy="2375297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января в спортивном зале ЦДО прошло X юбилейное городское спортивное мероприятие «Папа, мама, я - спортивная семья».</a:t>
            </a:r>
          </a:p>
          <a:p>
            <a:pPr algn="just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четверых детских садов приняли активное участие.</a:t>
            </a:r>
          </a:p>
          <a:p>
            <a:pPr algn="just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детского сада «Звездочка»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приняла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семья 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Тумутовых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alt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Хотим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выразить благодарность семье за активное участие в жизни детского сада  и за волю к победе!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/>
          </a:p>
        </p:txBody>
      </p:sp>
      <p:pic>
        <p:nvPicPr>
          <p:cNvPr id="17410" name="Picture 2" descr="C:\Users\Звездочка\Desktop\СЕМЕНЮК\газета\зима 23-24\image2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6562" r="17917" b="10000"/>
          <a:stretch/>
        </p:blipFill>
        <p:spPr bwMode="auto">
          <a:xfrm>
            <a:off x="215574" y="3419872"/>
            <a:ext cx="3178898" cy="4914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Звездочка\Desktop\СЕМЕНЮК\газета\зима 23-24\image3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3995" r="21938" b="23437"/>
          <a:stretch/>
        </p:blipFill>
        <p:spPr bwMode="auto">
          <a:xfrm>
            <a:off x="3429000" y="3635896"/>
            <a:ext cx="3267173" cy="4242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6532" y="166342"/>
            <a:ext cx="63051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Мама, папа, я – спортивная семья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668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96652" y="683568"/>
            <a:ext cx="6264696" cy="2628662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января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детском саду прошел замечательный праздник «День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объятий»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которого стало, формирование у дошкольников доброжелательного отношения друг к другу; воспитание дружественных, толерантных отношений между детьми.</a:t>
            </a:r>
          </a:p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совместно со специалистами провели с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детьми: музыкальную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 «Ты и я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беседу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"Что такое дружба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?"; упражнение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"Друг к дружке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"; игру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другу».</a:t>
            </a:r>
          </a:p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веселые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эстафету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«Парами на одной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ножке». Завершил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танец дружбы «Что такое доброта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/>
          </a:p>
        </p:txBody>
      </p:sp>
      <p:pic>
        <p:nvPicPr>
          <p:cNvPr id="18434" name="Picture 2" descr="C:\Users\Звездочка\Desktop\СЕМЕНЮК\газета\зима 23-24\image0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t="12368" r="23810" b="32076"/>
          <a:stretch/>
        </p:blipFill>
        <p:spPr bwMode="auto">
          <a:xfrm>
            <a:off x="1124744" y="3438385"/>
            <a:ext cx="5170512" cy="273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Звездочка\Desktop\СЕМЕНЮК\газета\зима 23-24\image1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7" r="15641" b="13690"/>
          <a:stretch/>
        </p:blipFill>
        <p:spPr bwMode="auto">
          <a:xfrm>
            <a:off x="404664" y="6090233"/>
            <a:ext cx="4356484" cy="3013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81786" y="0"/>
            <a:ext cx="32944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объятий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922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60647" y="1179883"/>
            <a:ext cx="6048672" cy="981789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января наш детский сад посетили волонтеры "</a:t>
            </a:r>
            <a:r>
              <a:rPr lang="ru-RU" alt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Добро.Центра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которые решили поделиться с нами историей о блокаде Ленинграда.</a:t>
            </a:r>
          </a:p>
          <a:p>
            <a:pPr algn="just"/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рассказали о том, как город был полностью оборван от внешнего мира и о том, как люди справлялись с этой непростой ситуацией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/>
          </a:p>
        </p:txBody>
      </p:sp>
      <p:pic>
        <p:nvPicPr>
          <p:cNvPr id="6146" name="Picture 2" descr="C:\Users\Звездочка\Desktop\СЕМЕНЮК\газета\зима 23-24\январь\25,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0" y="2585821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Звездочка\Desktop\СЕМЕНЮК\газета\зима 23-24\январь\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" y="5628182"/>
            <a:ext cx="4526498" cy="3394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769965" y="2207755"/>
            <a:ext cx="3024336" cy="3420428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значимый момент в этой истории был, когда волонтеры достали из своих сумок особый подарок для детей – блокадный хлеб. Все дети удивленно смотрели, понимая, что это не просто кусок еды, а символ прошлого, память о героической эпохе, который свидетельствовал о подвиге и силе духа людей в тяжёлые времена войны. Волонтеры напомнили детям, что такой хлеб был самой ценной пищей для тех, кто вынужден был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переживать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блокаду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94117" y="166342"/>
            <a:ext cx="42699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Блокадный хлеб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42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04664" y="194297"/>
            <a:ext cx="6048672" cy="1615202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Визит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волонтеров стал значимым и запоминающимся событием для детей подготовительной к школе группе "Звездочка". Они узнали о блокаде Ленинграда и почувствовали настоящую историю на себе. Благодаря этой встрече они будут помнить о героизме и мужестве людей, а также о том, что столкнувшись с трудностями, нельзя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сдаваться.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/>
          </a:p>
        </p:txBody>
      </p:sp>
      <p:pic>
        <p:nvPicPr>
          <p:cNvPr id="7170" name="Picture 2" descr="C:\Users\Звездочка\Desktop\СЕМЕНЮК\газета\зима 23-24\январь\25,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1834155"/>
            <a:ext cx="4896544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Звездочка\Desktop\СЕМЕНЮК\газета\зима 23-24\январь\25,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3"/>
          <a:stretch/>
        </p:blipFill>
        <p:spPr bwMode="auto">
          <a:xfrm>
            <a:off x="404664" y="5364088"/>
            <a:ext cx="5688632" cy="3650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7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/>
          </a:p>
        </p:txBody>
      </p:sp>
      <p:pic>
        <p:nvPicPr>
          <p:cNvPr id="8194" name="Picture 2" descr="C:\Users\Звездочка\Desktop\СЕМЕНЮК\газета\зима 23-24\январь\31,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8" y="1403648"/>
            <a:ext cx="3180412" cy="3698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Звездочка\Desktop\СЕМЕНЮК\газета\зима 23-24\январь\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8"/>
          <a:stretch/>
        </p:blipFill>
        <p:spPr bwMode="auto">
          <a:xfrm>
            <a:off x="206668" y="5220072"/>
            <a:ext cx="4320480" cy="3639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717032" y="1547664"/>
            <a:ext cx="2696072" cy="3230404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группы "Колосок" превратились в пилотов и пассажиров и совершили "Путешествие на самолете"   </a:t>
            </a:r>
          </a:p>
          <a:p>
            <a:pPr algn="ctr"/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Придумывали интересные места для приземления, бортпроводник подавал чай пассажирам.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C:\Users\Звездочка\Desktop\СЕМЕНЮК\газета\зима 23-24\январь\31,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9" t="10391" r="11834"/>
          <a:stretch/>
        </p:blipFill>
        <p:spPr bwMode="auto">
          <a:xfrm>
            <a:off x="4653136" y="5091913"/>
            <a:ext cx="1934897" cy="3014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3985" y="166342"/>
            <a:ext cx="59502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Самолет построим сами…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323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71676" y="732420"/>
            <a:ext cx="4172232" cy="2977039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мягких модулей — это своеобразная творчески-продуктивная деятельность. Посредством игры, взрослый дает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задания, которые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поддерживают интерес детей к обучению, но и активизируют познавательную деятельность, двигательную сферу, коммуникативные навыки, разнообразие элементов не устанавливает никаких границ для творчества дошкольников.</a:t>
            </a:r>
          </a:p>
          <a:p>
            <a:pPr algn="just"/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группы "Колосок" с удовольствием и с интересом строили лодку и остались довольны, и занятие по конструированию плавно перешло в сюжетно ролевую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</a:t>
            </a:r>
            <a:endParaRPr lang="ru-RU" alt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/>
          </a:p>
        </p:txBody>
      </p:sp>
      <p:pic>
        <p:nvPicPr>
          <p:cNvPr id="9218" name="Picture 2" descr="C:\Users\Звездочка\Desktop\СЕМЕНЮК\газета\зима 23-24\февраль\1,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19868" r="6998" b="-677"/>
          <a:stretch/>
        </p:blipFill>
        <p:spPr bwMode="auto">
          <a:xfrm>
            <a:off x="490961" y="6295254"/>
            <a:ext cx="2459541" cy="2848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Звездочка\Desktop\СЕМЕНЮК\газета\зима 23-24\февраль\1,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34"/>
          <a:stretch/>
        </p:blipFill>
        <p:spPr bwMode="auto">
          <a:xfrm>
            <a:off x="329950" y="3720323"/>
            <a:ext cx="2632136" cy="2574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Звездочка\Desktop\СЕМЕНЮК\газета\зима 23-24\февраль\1,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35" y="776080"/>
            <a:ext cx="1889189" cy="3055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Звездочка\Desktop\СЕМЕНЮК\газета\зима 23-24\февраль\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 t="22764" r="4398" b="431"/>
          <a:stretch/>
        </p:blipFill>
        <p:spPr bwMode="auto">
          <a:xfrm>
            <a:off x="3311124" y="3995936"/>
            <a:ext cx="3534178" cy="4172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80761" y="166342"/>
            <a:ext cx="60966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Конструирование в детском саду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037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75320" y="899592"/>
            <a:ext cx="6048672" cy="1615202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тематической недели "Школа вежливых наук"</a:t>
            </a:r>
          </a:p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"Светлячок" была проведена игра- драматизация по стихотворению Э.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Мошковской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"Вежливые слова"</a:t>
            </a:r>
          </a:p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мероприятия продолжать знакомить с правилами поведения , этикой общения и приветствия. Развивать память, усваивать нормы поведения в жизни и в обществе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/>
          </a:p>
        </p:txBody>
      </p:sp>
      <p:pic>
        <p:nvPicPr>
          <p:cNvPr id="10242" name="Picture 2" descr="C:\Users\Звездочка\Desktop\СЕМЕНЮК\газета\зима 23-24\февраль\8,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771800"/>
            <a:ext cx="5998393" cy="5998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16231" y="166342"/>
            <a:ext cx="52257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Школа вежливых наук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222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19356" y="740659"/>
            <a:ext cx="6219288" cy="1995249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</a:t>
            </a:r>
            <a:r>
              <a:rPr lang="ru-RU" alt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эффективный метод познания закономерностей и явлений окружающего мира. В процессе эксперимента идёт обогащение памяти ребёнка, активизируются его мыслительные процессы, так как постоянно возникает необходимость совершать операции анализа и синтеза, сравнения, классификации и обобщения.</a:t>
            </a:r>
          </a:p>
          <a:p>
            <a:pPr algn="ctr"/>
            <a:r>
              <a:rPr lang="ru-RU" alt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экспериментально-опытной деятельности ребята группы "Колосок" научились понимать, почему происходят многие природные явления</a:t>
            </a:r>
            <a:r>
              <a:rPr lang="ru-RU" alt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/>
          </a:p>
        </p:txBody>
      </p:sp>
      <p:pic>
        <p:nvPicPr>
          <p:cNvPr id="11266" name="Picture 2" descr="C:\Users\Звездочка\Desktop\СЕМЕНЮК\газета\зима 23-24\февраль\9,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41" y="2802260"/>
            <a:ext cx="3936438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Звездочка\Desktop\СЕМЕНЮК\газета\зима 23-24\февраль\9,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09" y="5725244"/>
            <a:ext cx="4554405" cy="3415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32745" y="34015"/>
            <a:ext cx="48018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Наши эксперименты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099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04664" y="899592"/>
            <a:ext cx="6048672" cy="1203484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обойтись без экспериментов в День науки в детском саду? Конечно, нет!</a:t>
            </a:r>
          </a:p>
          <a:p>
            <a:pPr algn="just"/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День Российской науки юные учёные группы «Звёздочка» экспериментировали, проводили опыты и наблюдения. День науки в детском саду получился ярким и запоминающимся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alt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/>
          </a:p>
        </p:txBody>
      </p:sp>
      <p:pic>
        <p:nvPicPr>
          <p:cNvPr id="12290" name="Picture 2" descr="C:\Users\Звездочка\Desktop\СЕМЕНЮК\газета\зима 23-24\февраль\9,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03" y="2215477"/>
            <a:ext cx="4536504" cy="2417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Звездочка\Desktop\СЕМЕНЮК\газета\зима 23-24\февраль\9,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88640" y="4667349"/>
            <a:ext cx="2232248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Звездочка\Desktop\СЕМЕНЮК\газета\зима 23-24\февраль\9,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1"/>
          <a:stretch/>
        </p:blipFill>
        <p:spPr bwMode="auto">
          <a:xfrm>
            <a:off x="2552143" y="4788024"/>
            <a:ext cx="4113876" cy="384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40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27" y="6844669"/>
            <a:ext cx="3291429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344" y="4684669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27" y="4684669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52255" y="611560"/>
            <a:ext cx="6192688" cy="2660333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«Звездочка» прошло тематическое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е,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посвященное Дню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Российского герба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ходе занятия воспитанники познакомились с историей герба. 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 один из важнейших символов государства.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осударственный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 украшает собой паспорта российских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граждан. Дети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рассказывали стихи о гербе Российской Федерации. Рассматривали иллюстрации герба и флага Российской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Федерации.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56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664" y="39553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/>
          </a:p>
        </p:txBody>
      </p:sp>
      <p:pic>
        <p:nvPicPr>
          <p:cNvPr id="13314" name="Picture 2" descr="C:\Users\Звездочка\Desktop\СЕМЕНЮК\газета\зима 23-24\февраль\9,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t="5129" r="2167" b="3266"/>
          <a:stretch/>
        </p:blipFill>
        <p:spPr bwMode="auto">
          <a:xfrm>
            <a:off x="260648" y="343444"/>
            <a:ext cx="4364106" cy="4243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Звездочка\Desktop\СЕМЕНЮК\газета\зима 23-24\февраль\9,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39" y="4662259"/>
            <a:ext cx="4380077" cy="4380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3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17612" y="1475656"/>
            <a:ext cx="6048672" cy="2121932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задача экологического образования – это воспитание в детях доброты и человечности, бережного отношения к природе, к людям, к самому себе.</a:t>
            </a:r>
          </a:p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группы "Колосок" приняли участие в «Экологическом марафоне». Для детей были проведены беседы "Животные нашего края", "Как нужно беречь природу". Поиграли в дидактические игры "Кто, где живет?", " Кто, что ест?". Играли в подвижную эстафетную игру «Собери мусор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41</a:t>
            </a:fld>
            <a:endParaRPr lang="ru-RU"/>
          </a:p>
        </p:txBody>
      </p:sp>
      <p:pic>
        <p:nvPicPr>
          <p:cNvPr id="14338" name="Picture 2" descr="C:\Users\Звездочка\Desktop\СЕМЕНЮК\газета\зима 23-24\февраль\10,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4" t="19584"/>
          <a:stretch/>
        </p:blipFill>
        <p:spPr bwMode="auto">
          <a:xfrm>
            <a:off x="293152" y="4027354"/>
            <a:ext cx="3135848" cy="4188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Звездочка\Desktop\СЕМЕНЮК\газета\зима 23-24\февраль\10,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t="14620" b="10541"/>
          <a:stretch/>
        </p:blipFill>
        <p:spPr bwMode="auto">
          <a:xfrm>
            <a:off x="3429000" y="4337746"/>
            <a:ext cx="3312368" cy="3567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97744" y="166342"/>
            <a:ext cx="54627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должны беречь планету,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ведь другой подобной нету!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118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16632" y="391538"/>
            <a:ext cx="6552728" cy="3135392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экологии" помог научить детей правильно вести себя в этом мире, жить в созвучии с природой, беречь и умножать прекрасное на Земле.</a:t>
            </a:r>
          </a:p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экологии в группе «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Северяночка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»,чтобы сделать этот день еще более познавательным , к детям в гости пришла кукла Даша – настоящий экологический специалист! Вместе с ней пришла и энциклопедия, полная увлекательных фактов о природе и окружающем мире.</a:t>
            </a:r>
          </a:p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Играя в дидактические игры, дети узнали о необходимости бережного отношения к природе и важности сохранения растительного и животного мира, отправились на увлекательную экскурсию в уголок экологии. Каждый шаг был полон новых открытий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42</a:t>
            </a:fld>
            <a:endParaRPr lang="ru-RU"/>
          </a:p>
        </p:txBody>
      </p:sp>
      <p:pic>
        <p:nvPicPr>
          <p:cNvPr id="15363" name="Picture 3" descr="C:\Users\Звездочка\Desktop\СЕМЕНЮК\газета\зима 23-24\февраль\10,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2" y="6012159"/>
            <a:ext cx="4050020" cy="3036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Звездочка\Desktop\СЕМЕНЮК\газета\зима 23-24\февраль\10,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1"/>
          <a:stretch/>
        </p:blipFill>
        <p:spPr bwMode="auto">
          <a:xfrm>
            <a:off x="2168860" y="3595193"/>
            <a:ext cx="3828306" cy="2525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17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83332" y="899592"/>
            <a:ext cx="6048672" cy="2882027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февраля 2024 г. в нашем детском саду прошло празднование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Сагаалгана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дополнительной платной образовательной услуги по изучению бурятского языка Федотова Оксана Николаевна и воспитанники торжественно поздравили всех детей подготовительной группы, коллектив сотрудников детского сада и родителей с праздником Белого месяца -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Сагаан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hараар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Выступили с приветственными словами,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уреэлами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-благопожеланиями, пели песни, танцевали приветственный танец, играли в национальные бурятские игры и показали инсценировку сказки Теремок-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Гэрхэн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бурятском языке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43</a:t>
            </a:fld>
            <a:endParaRPr lang="ru-RU"/>
          </a:p>
        </p:txBody>
      </p:sp>
      <p:pic>
        <p:nvPicPr>
          <p:cNvPr id="19460" name="Picture 4" descr="C:\Users\Звездочка\Downloads\image0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38" t="15316" r="4343" b="6210"/>
          <a:stretch/>
        </p:blipFill>
        <p:spPr bwMode="auto">
          <a:xfrm>
            <a:off x="320807" y="4067944"/>
            <a:ext cx="6132529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00251" y="166342"/>
            <a:ext cx="46576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Праздник Белого месяца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962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76672" y="336311"/>
            <a:ext cx="6048672" cy="2628662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артисты:</a:t>
            </a:r>
          </a:p>
          <a:p>
            <a:pPr algn="ctr"/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Хулгана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мышка Софья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Бильдакова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Баха - лягушка Сарана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Цырендоржиева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Шандаган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заяц Кира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Каретина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Унэгэн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лиса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Адиса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Мархаева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Шоно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волк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Бэлигто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Шагдаров;</a:t>
            </a:r>
          </a:p>
          <a:p>
            <a:pPr algn="ctr"/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Баабгай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медведь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Нима-Цырен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Тумутов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 в дружном кругу станцевали зажигательный танец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Ёхор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за участие и радость в глазах наших детей!</a:t>
            </a:r>
          </a:p>
          <a:p>
            <a:pPr algn="ctr"/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Сагаан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hараар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Сагаалганаар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44</a:t>
            </a:fld>
            <a:endParaRPr lang="ru-RU"/>
          </a:p>
        </p:txBody>
      </p:sp>
      <p:pic>
        <p:nvPicPr>
          <p:cNvPr id="20482" name="Picture 2" descr="C:\Users\Звездочка\Desktop\СЕМЕНЮК\газета\зима 23-24\image1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88" y="6327452"/>
            <a:ext cx="3592748" cy="2604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Звездочка\Downloads\image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2979251"/>
            <a:ext cx="4435350" cy="3327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95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69307" y="1243560"/>
            <a:ext cx="6048672" cy="2090261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февраля – это праздник не только военных, но и всех мужественных и отважных людей, мальчишек детсадовского возраста, которые достойны поздравлений в февральский день. А пока мы знакомим детей и рассказываем, что такое армия, воспитываем уважительное отношение к военному человеку, патриотические чувства, прививаем любовь к Родине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канун праздника ребята группы "Колосок" познакомились с различной военной техникой и поздравили своих пап и вручили подарки, сделанные своими руками. Такие мероприятия, проведённые с детьми, закладывают в их душах зёрнышки патриотизма, чувства долга перед Родиной.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45</a:t>
            </a:fld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r="10663"/>
          <a:stretch/>
        </p:blipFill>
        <p:spPr bwMode="auto">
          <a:xfrm>
            <a:off x="445619" y="3417450"/>
            <a:ext cx="2119285" cy="1874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3" y="5292080"/>
            <a:ext cx="4968552" cy="3726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807" y="3365931"/>
            <a:ext cx="3214756" cy="1908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77920" y="166342"/>
            <a:ext cx="51023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день холодный февраля,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Поздравляю папу я…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168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04664" y="179512"/>
            <a:ext cx="6048672" cy="1868567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преддверии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февраля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детском саду прошла тематическая неделя «Мы будущие защитники », в течение которой дети знакомились с традициями праздника, беседовали о том, кто такие защитники Отечества, разучивали стихи и песни об армии и солдатах, рассматривали книги и иллюстрации по теме, играли в игры, отгадывали загадки о военной технике, о разных родах войск.</a:t>
            </a:r>
          </a:p>
          <a:p>
            <a:pPr algn="ctr"/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 и конечно изготовили подарки для своих пап, дедушек и старших братьев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46</a:t>
            </a:fld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8" b="19546"/>
          <a:stretch/>
        </p:blipFill>
        <p:spPr bwMode="auto">
          <a:xfrm>
            <a:off x="659224" y="2195736"/>
            <a:ext cx="5539551" cy="2535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821" y="4731157"/>
            <a:ext cx="4218358" cy="4218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18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04664" y="251520"/>
            <a:ext cx="6048672" cy="1425178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23 февраля – хороший повод для воспитания у дошкольников чувства патриотизма, сопричастности к лучшим традициям своей Родины, формирования у детей гордости за славных защитников Отечества. Это праздник наших мужчин – дедушек, воевавших на войне и защищавших нашу Родину, пап – служивших в армии и честно отдавших долг своей Родине, мальчиков – будущих мужчин и защитников.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47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6221414"/>
            <a:ext cx="5184576" cy="2661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763688"/>
            <a:ext cx="5927305" cy="4445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50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48680" y="861812"/>
            <a:ext cx="6048672" cy="3198733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и 29 февраля воспитанники подготовительной к школе группы «Звездочка» приняли участие в детской районной спартакиаде. </a:t>
            </a:r>
          </a:p>
          <a:p>
            <a:pPr algn="just"/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соревновались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командами детского сада №46 «Сказка» и детского сада №36 «Алмазик».</a:t>
            </a:r>
            <a:endParaRPr lang="ru-RU" alt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огромным энтузиазмом бежали по дистанции, передавали эстафету друг другу, стараясь не уступать соперникам. Им удалось добиться отличных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результатов.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Видно было, что детям очень нравится участвовать в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соревнованиях, и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действительно стараются добиться успеха.</a:t>
            </a:r>
          </a:p>
          <a:p>
            <a:pPr algn="just"/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Спартакиада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стала отличным способом не только сплотить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и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педагогов, но и показать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окружающим,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важно заниматься спортом и развивать свои физические способности. Мы уверены, что подобные мероприятия только способствуют формированию здорового образа жизни у детей, и мы будем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рады продолжать принимать участие в подобных соревнованиях!</a:t>
            </a:r>
            <a:endParaRPr lang="ru-RU" alt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48</a:t>
            </a:fld>
            <a:endParaRPr lang="ru-RU"/>
          </a:p>
        </p:txBody>
      </p:sp>
      <p:pic>
        <p:nvPicPr>
          <p:cNvPr id="21506" name="Picture 2" descr="C:\Users\Звездочка\Desktop\СЕМЕНЮК\газета\зима 23-24\image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2" y="4060545"/>
            <a:ext cx="3235338" cy="2426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Звездочка\Downloads\image10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3" y="6604715"/>
            <a:ext cx="3215437" cy="2411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Звездочка\Desktop\СЕМЕНЮК\газета\зима 23-24\image7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17344" r="16041" b="13906"/>
          <a:stretch/>
        </p:blipFill>
        <p:spPr bwMode="auto">
          <a:xfrm>
            <a:off x="3861048" y="4143191"/>
            <a:ext cx="2304256" cy="4945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0164" y="166342"/>
            <a:ext cx="64778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Спортивные дети – будущие чемпионы!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949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4" y="3635896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2" y="1187624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Звездочка\Downloads\IMG_92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2" y="6084168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428999" y="1763688"/>
            <a:ext cx="3279107" cy="7033376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декабря волонтеры детских садов АН ДОО «Алмазик»  подготовили праздничное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мероприятие,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посвящённое международному Дню людей с ограниченными возможностями здоровья. </a:t>
            </a:r>
          </a:p>
          <a:p>
            <a:pPr algn="ct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по социальной защите администрации города и профком Удачнинского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ГОКа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дарили приятные сюрпризы. Юбиляры получали подарки. </a:t>
            </a:r>
          </a:p>
          <a:p>
            <a:pPr algn="ct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прошла в неформальной обстановке, на сцене выступали юные артисты детского сада №37  «Звездочка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Волонтёры увлекли зрителей игрой – викториной  «Где логика?». Получился увлекательный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добавил к творческой атмосфере праздника взаимное общение, всех оживил и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сблизил.</a:t>
            </a:r>
            <a:endParaRPr lang="ru-RU" alt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147" y="107504"/>
            <a:ext cx="674376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Концерт ко дню людей с ограниченными 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возможностями здоровья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90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32656" y="777079"/>
            <a:ext cx="6192688" cy="5225653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детском саду мы все знаем, что здоровье - самое ценное, что у нас есть. И поэтому мы поддерживаем активный образ жизни и занимаемся фитнесом. Фитнес - это не только тренировка тела, но и забота о своем духовном и эмоциональном благополучии.</a:t>
            </a:r>
          </a:p>
          <a:p>
            <a:pPr algn="ctr"/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сотрудники, начиная от молодых специалистов и заканчивая опытными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педагогами-наставниками,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без исключения, уделяют внимание здоровью и регулярно посещают фитнес-занятия. Мы верим, что движение - это жизнь, и стремимся максимально использовать все возможности для улучшения своей физической формы.</a:t>
            </a:r>
          </a:p>
          <a:p>
            <a:pPr algn="ctr"/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Тренировки проводятся под руководством профессионального тренера, нашего инструктора по физической культуре - Семенюк Елены Константиновны, которая помогает нам достичь наших спортивных целей и поддерживает на пути к здоровому образу жизни.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pic>
        <p:nvPicPr>
          <p:cNvPr id="1026" name="Picture 2" descr="E:\работа\ba39c48a-dbad-4153-8f9c-e497c01e70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3" r="10241"/>
          <a:stretch/>
        </p:blipFill>
        <p:spPr bwMode="auto">
          <a:xfrm>
            <a:off x="3516015" y="6183267"/>
            <a:ext cx="2735586" cy="280517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0" name="Picture 6" descr="E:\работа\039624cb-974a-4da2-83ec-6f824bcb82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32341" r="18435"/>
          <a:stretch/>
        </p:blipFill>
        <p:spPr bwMode="auto">
          <a:xfrm>
            <a:off x="92844" y="6183267"/>
            <a:ext cx="3398956" cy="242730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121560" y="141092"/>
            <a:ext cx="67889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здоровом теле – здоровый дух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484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91151" y="3885877"/>
            <a:ext cx="6475697" cy="5162312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тренировки разнообразны, чтобы каждый мог выбрать для себя то, что ему нравится и приносит удовольствие - начиная с тренировок для укрепления определенных групп мышц,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кардио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тренировок, повышающих выносливость, заканчивая мягкими фитнес направлениями (йога,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стретчинг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пилатес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ctr"/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 гордостью можем сказать, что наши сотрудники в отличной физической форме. Это отражается на их работе - они имеют больше энергии и жизнелюбия, они лучше справляются со стрессом и могут быть примером для наших детей, участвуя с ними во всех активностях и играх.</a:t>
            </a:r>
          </a:p>
          <a:p>
            <a:pPr algn="ctr"/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 фитнес-движение стало неотъемлемой частью нашей организации. Мы убеждены, что здоровый образ жизни обязателен для каждого, вне зависимости от возраста и профессии. Ведь фитнес - это не только спорт, но и возможность прокачать свое самочувствие, насладиться прекрасной компанией и найти поддержку для комфортного достижения своих целей. Здоровье и активность - наша главная ценность!</a:t>
            </a:r>
          </a:p>
          <a:p>
            <a:pPr algn="ctr"/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48" y="165505"/>
            <a:ext cx="3225800" cy="3590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4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81810" y="753473"/>
            <a:ext cx="6120680" cy="2375297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декабря ежегодно во всём мире отмечают Международный день художника. В этот день дети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узнали о профессии художника, закрепили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названия: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портрет, пейзаж, натюрморт. И, конечно же превратились в настоящих художников. Каждый из которых смог проявить свои творческие таланты. Международный день художника подарил детям множество положительных эмоций и ярких впечатлений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pic>
        <p:nvPicPr>
          <p:cNvPr id="1026" name="Picture 2" descr="C:\Users\Звездочка\Desktop\СЕМЕНЮК\газета\зима 23-24\декабрь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0" y="3128770"/>
            <a:ext cx="2883390" cy="2883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вездочка\Desktop\СЕМЕНЮК\газета\зима 23-24\декабрь\8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3128770"/>
            <a:ext cx="2957466" cy="2957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Звездочка\Desktop\СЕМЕНЮК\газета\зима 23-24\декабрь\8.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8"/>
          <a:stretch/>
        </p:blipFill>
        <p:spPr bwMode="auto">
          <a:xfrm>
            <a:off x="856282" y="6086236"/>
            <a:ext cx="4824536" cy="2564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5689" y="166342"/>
            <a:ext cx="63468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Международный день художника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456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15761" y="1043608"/>
            <a:ext cx="6362841" cy="2660333"/>
          </a:xfrm>
          <a:prstGeom prst="roundRect">
            <a:avLst>
              <a:gd name="adj" fmla="val 5816"/>
            </a:avLst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декабря наша страна </a:t>
            </a:r>
            <a:r>
              <a:rPr lang="ru-RU" alt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отмечает «День </a:t>
            </a: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героев </a:t>
            </a:r>
            <a:r>
              <a:rPr lang="ru-RU" alt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Отечества» </a:t>
            </a:r>
            <a:r>
              <a:rPr lang="ru-RU" alt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Целями  данного мероприятия являются: расширять </a:t>
            </a: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</a:t>
            </a:r>
            <a:r>
              <a:rPr lang="ru-RU" alt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</a:t>
            </a: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героях нашего </a:t>
            </a:r>
            <a:r>
              <a:rPr lang="ru-RU" alt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отечества; </a:t>
            </a: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охранять </a:t>
            </a: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о подвигах Героях </a:t>
            </a:r>
            <a:r>
              <a:rPr lang="ru-RU" alt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Отечества; рассказать   </a:t>
            </a: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истории праздника и о Высшей награде Российской Федерации (орден Святого Георгия.) </a:t>
            </a: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ыли </a:t>
            </a: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тематические беседы, "Кто такой Герой</a:t>
            </a:r>
            <a:r>
              <a:rPr lang="ru-RU" alt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?»,  </a:t>
            </a: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ыставка </a:t>
            </a: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 "Ты наш </a:t>
            </a:r>
            <a:r>
              <a:rPr lang="ru-RU" alt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герой». </a:t>
            </a:r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совместно с детьми поучаствовали в онлайн- акции "Имя твое неизвестное, подвиг твой бессмертный".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pic>
        <p:nvPicPr>
          <p:cNvPr id="2050" name="Picture 2" descr="C:\Users\Звездочка\Desktop\СЕМЕНЮК\газета\зима 23-24\декабрь\9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80" y="4211960"/>
            <a:ext cx="3279341" cy="4688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Звездочка\Desktop\СЕМЕНЮК\газета\зима 23-24\декабрь\9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81" y="4668865"/>
            <a:ext cx="3340344" cy="3774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0678" y="166342"/>
            <a:ext cx="52768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героев Отечества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938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3104</Words>
  <Application>Microsoft Office PowerPoint</Application>
  <PresentationFormat>Экран (4:3)</PresentationFormat>
  <Paragraphs>250</Paragraphs>
  <Slides>48</Slides>
  <Notes>45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2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Звездочка</dc:creator>
  <cp:lastModifiedBy>Польшина Елена Михайловна</cp:lastModifiedBy>
  <cp:revision>43</cp:revision>
  <dcterms:created xsi:type="dcterms:W3CDTF">2023-12-05T02:23:34Z</dcterms:created>
  <dcterms:modified xsi:type="dcterms:W3CDTF">2024-03-04T05:37:26Z</dcterms:modified>
</cp:coreProperties>
</file>