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369" r:id="rId2"/>
    <p:sldId id="334" r:id="rId3"/>
    <p:sldId id="396" r:id="rId4"/>
    <p:sldId id="431" r:id="rId5"/>
    <p:sldId id="432" r:id="rId6"/>
    <p:sldId id="433" r:id="rId7"/>
    <p:sldId id="458" r:id="rId8"/>
    <p:sldId id="435" r:id="rId9"/>
    <p:sldId id="447" r:id="rId10"/>
    <p:sldId id="448" r:id="rId11"/>
    <p:sldId id="434" r:id="rId12"/>
    <p:sldId id="449" r:id="rId13"/>
    <p:sldId id="450" r:id="rId14"/>
    <p:sldId id="459" r:id="rId15"/>
    <p:sldId id="436" r:id="rId16"/>
    <p:sldId id="437" r:id="rId17"/>
    <p:sldId id="451" r:id="rId18"/>
    <p:sldId id="438" r:id="rId19"/>
    <p:sldId id="439" r:id="rId20"/>
    <p:sldId id="457" r:id="rId21"/>
    <p:sldId id="446" r:id="rId22"/>
    <p:sldId id="440" r:id="rId23"/>
    <p:sldId id="452" r:id="rId24"/>
    <p:sldId id="453" r:id="rId25"/>
    <p:sldId id="441" r:id="rId26"/>
    <p:sldId id="455" r:id="rId27"/>
    <p:sldId id="454" r:id="rId28"/>
    <p:sldId id="443" r:id="rId29"/>
    <p:sldId id="456" r:id="rId30"/>
    <p:sldId id="444" r:id="rId31"/>
    <p:sldId id="460" r:id="rId32"/>
    <p:sldId id="461" r:id="rId33"/>
    <p:sldId id="445" r:id="rId34"/>
    <p:sldId id="413" r:id="rId35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2A8642"/>
    <a:srgbClr val="2EDFF2"/>
    <a:srgbClr val="FE86F5"/>
    <a:srgbClr val="D9FFD9"/>
    <a:srgbClr val="FF3300"/>
    <a:srgbClr val="1A4624"/>
    <a:srgbClr val="006600"/>
    <a:srgbClr val="2F81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3042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50" y="1496484"/>
            <a:ext cx="5143500" cy="3183467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33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560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6" y="486834"/>
            <a:ext cx="1478756" cy="77491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7" y="486834"/>
            <a:ext cx="4350544" cy="77491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840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973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16" y="2279652"/>
            <a:ext cx="5915025" cy="3803649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916" y="6119285"/>
            <a:ext cx="5915025" cy="200024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4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424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486834"/>
            <a:ext cx="5915025" cy="176741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457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249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92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77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509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8" y="486834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71488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71713" y="8475134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843463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57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mazik.org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microsoft.com/office/2007/relationships/hdphoto" Target="../media/hdphoto2.wdp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urashkoLA\Desktop\1616965385_4-p-fon-dlya-prezentatsii-vesna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35722" y="1150278"/>
            <a:ext cx="9144000" cy="684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8CB702B-CDA2-4CCE-8547-E792950D3E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089" y="71206"/>
            <a:ext cx="1512168" cy="214341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C1654362-1A40-4678-ABAC-6C0E56005CEA}"/>
              </a:ext>
            </a:extLst>
          </p:cNvPr>
          <p:cNvSpPr/>
          <p:nvPr/>
        </p:nvSpPr>
        <p:spPr>
          <a:xfrm>
            <a:off x="332656" y="71206"/>
            <a:ext cx="554461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Детский журнал</a:t>
            </a:r>
          </a:p>
          <a:p>
            <a:pPr algn="ctr"/>
            <a:r>
              <a:rPr lang="ru-RU" sz="2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«СКАЗОЧНЫЕ НЕПОСЕДЫ»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C462679F-4897-4EB1-8610-CE2EE44F652F}"/>
              </a:ext>
            </a:extLst>
          </p:cNvPr>
          <p:cNvSpPr/>
          <p:nvPr/>
        </p:nvSpPr>
        <p:spPr>
          <a:xfrm>
            <a:off x="6093296" y="1403648"/>
            <a:ext cx="7647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№ </a:t>
            </a:r>
            <a:r>
              <a:rPr lang="ru-RU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3 </a:t>
            </a:r>
            <a:endParaRPr lang="ru-RU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2022</a:t>
            </a:r>
            <a:endParaRPr lang="ru-RU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E6063F2F-F3D2-492E-9291-5888DD1CD13E}"/>
              </a:ext>
            </a:extLst>
          </p:cNvPr>
          <p:cNvSpPr/>
          <p:nvPr/>
        </p:nvSpPr>
        <p:spPr>
          <a:xfrm>
            <a:off x="403628" y="8028384"/>
            <a:ext cx="55915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Детский сад № 46 «Сказка» </a:t>
            </a:r>
          </a:p>
          <a:p>
            <a:pPr algn="ctr"/>
            <a:r>
              <a:rPr lang="ru-RU" sz="24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- </a:t>
            </a:r>
            <a:r>
              <a:rPr lang="ru-RU" sz="2400" b="1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филиал </a:t>
            </a:r>
            <a:r>
              <a:rPr lang="ru-RU" sz="24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АН ДОО «Алмазик» </a:t>
            </a:r>
            <a:br>
              <a:rPr lang="ru-RU" sz="24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</a:br>
            <a:endParaRPr lang="ru-RU" sz="2400" b="1" dirty="0">
              <a:ln w="6600">
                <a:solidFill>
                  <a:srgbClr val="FFFF00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 descr="C:\Users\MurashkoLA\Desktop\IMG-20180803-WA00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10132" y="574795"/>
            <a:ext cx="2978325" cy="41145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Отчёты  АН ДОО\Отчеты за месяц мероприятий\2021-2022\март апрель май\Весна прогулка\IMG-20220515-WA00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378" y="4440950"/>
            <a:ext cx="2304942" cy="3479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Отчёты  АН ДОО\Отчеты за месяц мероприятий\2021-2022\март апрель май\Весна прогулка\PHOTO-2022-04-23-18-52-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4" y="4440949"/>
            <a:ext cx="2594264" cy="3459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51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8572" y="1147425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155575" y="3275856"/>
            <a:ext cx="658579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3050"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Воспитанники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сада совместно с родителями подготовили портреты своих родных – участников ВОВ.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Все участники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мероприятия почтили память павших героев минутой молчания и прошли «Бессмертным полком» с портретами ветеранов ВОВ по территории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детского сада. </a:t>
            </a:r>
          </a:p>
          <a:p>
            <a:pPr indent="273050"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Все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мероприятие сопровождалось показом слайдов о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войне, стихами, трогательными танцами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прослушиванием военных песен. Память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погибших солдат все присутствующие почтили минутой молчания.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Литературные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произведения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дети исполняли с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теплотой и искренностью, с болью в голосе и торжественностью. </a:t>
            </a:r>
          </a:p>
          <a:p>
            <a:pPr indent="273050"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Торжественное мероприятие продолжилось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 мемориала Защитникам Отечества, где воспитанники возложили цветы к символичному вечному огню и исполнили песню «День Победы». </a:t>
            </a:r>
          </a:p>
        </p:txBody>
      </p:sp>
      <p:sp>
        <p:nvSpPr>
          <p:cNvPr id="4" name="AutoShape 6" descr="Гвоздики. 9 мая. Клипарт ПНГ на Прозрачном Фоне • Скачать PNG Гвоздики. 9  мая. Клипар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C:\Users\MurashkoLA\Desktop\pngwing.com-14-454a9b3a-700x43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202" y="598749"/>
            <a:ext cx="1292269" cy="80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E:\Отчёты  АН ДОО\Отчеты за месяц мероприятий\2021-2022\март апрель май\Калейдоскоп\9 мая\Мероприятие\Экскурсия\Новая папка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390" y="790759"/>
            <a:ext cx="2561398" cy="2332507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E:\Отчёты  АН ДОО\Отчеты за месяц мероприятий\2021-2022\март апрель май\Калейдоскоп\9 мая\Мероприятие\Экскурсия\Новая папка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21" y="6680152"/>
            <a:ext cx="2663156" cy="2182648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E:\Отчёты  АН ДОО\Отчеты за месяц мероприятий\2021-2022\март апрель май\Калейдоскоп\9 мая\Мероприятие\Экскурсия\Новая папка\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201" y="6631900"/>
            <a:ext cx="2479677" cy="2279151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5575" y="1331640"/>
            <a:ext cx="3968189" cy="2134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73050"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Акция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«Бессмертный полк»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– это дань памяти нашим дедам, прадедам, бабушкам, прабабушкам и просто всем людям, воевавшим в Великую Отечественную войну против немецко-фашистских захватчиков. Светлая память и благодарность людям, отдавшим жизни за мирное небо!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1A4624"/>
                </a:solidFill>
                <a:effectLst/>
                <a:latin typeface="Comic Sans MS" panose="030F0702030302020204" pitchFamily="66" charset="0"/>
              </a:rPr>
              <a:t>Калейдоскоп эмоций</a:t>
            </a:r>
          </a:p>
        </p:txBody>
      </p:sp>
    </p:spTree>
    <p:extLst>
      <p:ext uri="{BB962C8B-B14F-4D97-AF65-F5344CB8AC3E}">
        <p14:creationId xmlns:p14="http://schemas.microsoft.com/office/powerpoint/2010/main" val="109597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8572" y="1147425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3" y="1956631"/>
            <a:ext cx="674136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год наш детский сад выпускает в школу не простых дошколят, а самых настоящих талантливых и замечательных звезд. Каждый ребенок в группе – маленькая звездочка. Каждый талантлив и неповторим. Поэтому название последнего детсадовского праздник «ЛУЧШЕ ВСЕХ</a:t>
            </a:r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» (</a:t>
            </a:r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по аналогии с детским телевизионным шоу) и стало девизом данного мероприятия</a:t>
            </a:r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вот отчего-то зал притих,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В глазах восторг и грусть немного.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Пусть зал сейчас запомнит их: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Кокетливых и озорных,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Неповторимых, дорогих.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Немного дерзких и упрямых.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По-детски шаловливых самых,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И всех по-своему любимых, </a:t>
            </a:r>
            <a:endParaRPr lang="ru-RU" sz="1600" b="1" dirty="0" smtClean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и</a:t>
            </a:r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одинаково родных.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Встречайте же улыбкой их</a:t>
            </a:r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!</a:t>
            </a:r>
            <a:endParaRPr lang="ru-RU" sz="1600" b="1" dirty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MurashkoLA\Desktop\Без названи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8" y="661231"/>
            <a:ext cx="352425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E:\Отчёты  АН ДОО\Отчеты за месяц мероприятий\2021-2022\март апрель май\Калейдоскоп\Новая папка\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951" y="3644575"/>
            <a:ext cx="2015370" cy="2590150"/>
          </a:xfrm>
          <a:prstGeom prst="ellipse">
            <a:avLst/>
          </a:prstGeom>
          <a:ln w="63500" cap="rnd">
            <a:solidFill>
              <a:srgbClr val="FF00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E:\Отчёты  АН ДОО\Отчеты за месяц мероприятий\2021-2022\март апрель май\Калейдоскоп\Новая папка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54" y="6515504"/>
            <a:ext cx="4886697" cy="2421386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1A4624"/>
                </a:solidFill>
                <a:effectLst/>
                <a:latin typeface="Comic Sans MS" panose="030F0702030302020204" pitchFamily="66" charset="0"/>
              </a:rPr>
              <a:t>Калейдоскоп эмоций</a:t>
            </a:r>
          </a:p>
        </p:txBody>
      </p:sp>
    </p:spTree>
    <p:extLst>
      <p:ext uri="{BB962C8B-B14F-4D97-AF65-F5344CB8AC3E}">
        <p14:creationId xmlns:p14="http://schemas.microsoft.com/office/powerpoint/2010/main" val="234331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8572" y="1147425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3" y="1956632"/>
            <a:ext cx="674136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Все присутствующие гости аплодисментами встречали дорогих выпускников. Под торжественную музыку нарядные дети зашли в зал, прочитали </a:t>
            </a:r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стихи</a:t>
            </a:r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, исполнили песню про детский сад, и вдруг… зазвучало: «…надоело быть маленькими, миленькими» и ребята решили показать родителям, что они – лучше всех! Для начала они исполнили </a:t>
            </a:r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флэш-моб </a:t>
            </a:r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под популярную песню «Я самая, ты самый, мы самые, самые лучшие», а родители поддержали своих детей и кричали – «Наши дети – лучше всех</a:t>
            </a:r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!».</a:t>
            </a:r>
            <a:endParaRPr lang="ru-RU" sz="1600" b="1" dirty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indent="355600" algn="just"/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Ребята </a:t>
            </a:r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в течение всего утренника показывали свои знания и умения, которые приобрели за 5 лет в детском саду. Дети пели песни, читали стихи, танцевали. Это только часть тех номеров, которые представили наши дорогие выпускники.</a:t>
            </a:r>
          </a:p>
          <a:p>
            <a:pPr indent="355600" algn="just"/>
            <a:endParaRPr lang="ru-RU" sz="1600" b="1" dirty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MurashkoLA\Desktop\Без названи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8" y="661231"/>
            <a:ext cx="352425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E:\Отчёты  АН ДОО\Отчеты за месяц мероприятий\2021-2022\март апрель май\Калейдоскоп\Новая папка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5227854"/>
            <a:ext cx="3943695" cy="1900576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E:\Отчёты  АН ДОО\Отчеты за месяц мероприятий\2021-2022\март апрель май\Калейдоскоп\Новая папка\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916" y="7020272"/>
            <a:ext cx="4330452" cy="202232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E:\Отчёты  АН ДОО\Отчеты за месяц мероприятий\2021-2022\март апрель май\Калейдоскоп\Новая папка\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1" y="7388420"/>
            <a:ext cx="1536105" cy="1598509"/>
          </a:xfrm>
          <a:prstGeom prst="rect">
            <a:avLst/>
          </a:prstGeom>
          <a:ln w="38100" cap="sq">
            <a:solidFill>
              <a:srgbClr val="FE86F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E:\Отчёты  АН ДОО\Отчеты за месяц мероприятий\2021-2022\март апрель май\Калейдоскоп\Новая папка\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257" y="5211289"/>
            <a:ext cx="2260104" cy="167210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1A4624"/>
                </a:solidFill>
                <a:effectLst/>
                <a:latin typeface="Comic Sans MS" panose="030F0702030302020204" pitchFamily="66" charset="0"/>
              </a:rPr>
              <a:t>Калейдоскоп эмоций</a:t>
            </a:r>
          </a:p>
        </p:txBody>
      </p:sp>
    </p:spTree>
    <p:extLst>
      <p:ext uri="{BB962C8B-B14F-4D97-AF65-F5344CB8AC3E}">
        <p14:creationId xmlns:p14="http://schemas.microsoft.com/office/powerpoint/2010/main" val="261186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8572" y="1147425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116632" y="1956632"/>
            <a:ext cx="66247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Также </a:t>
            </a:r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к ребятам в гости пришли дети из </a:t>
            </a:r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младшей  </a:t>
            </a:r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группы, они тоже поздравили выпускников, прочитали стихотворения и пожелали им не забывать родной детский </a:t>
            </a:r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садик.</a:t>
            </a:r>
            <a:endParaRPr lang="ru-RU" sz="1600" b="1" dirty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indent="355600" algn="just"/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В гости к детям </a:t>
            </a:r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пришёл маленький фей, </a:t>
            </a:r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роль которой великолепно </a:t>
            </a:r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исполнил инструктор по физической культуре </a:t>
            </a:r>
            <a:r>
              <a:rPr lang="ru-RU" sz="1600" b="1" dirty="0" err="1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Коротаева</a:t>
            </a:r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И.В. она </a:t>
            </a:r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играла и с родителями и с детьми, и убедилась, что наши дети – лучше всех</a:t>
            </a:r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MurashkoLA\Desktop\Без названи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8" y="661231"/>
            <a:ext cx="352425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Отчёты  АН ДОО\Отчеты за месяц мероприятий\2021-2022\март апрель май\Калейдоскоп\Новая папка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77" y="4018735"/>
            <a:ext cx="5515660" cy="2575813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E:\Отчёты  АН ДОО\Отчеты за месяц мероприятий\2021-2022\март апрель май\Калейдоскоп\Новая папка\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379" y="6732240"/>
            <a:ext cx="4209248" cy="2160240"/>
          </a:xfrm>
          <a:prstGeom prst="rect">
            <a:avLst/>
          </a:prstGeom>
          <a:ln w="38100" cap="sq">
            <a:solidFill>
              <a:srgbClr val="2EDFF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1A4624"/>
                </a:solidFill>
                <a:effectLst/>
                <a:latin typeface="Comic Sans MS" panose="030F0702030302020204" pitchFamily="66" charset="0"/>
              </a:rPr>
              <a:t>Калейдоскоп эмоций</a:t>
            </a:r>
          </a:p>
        </p:txBody>
      </p:sp>
    </p:spTree>
    <p:extLst>
      <p:ext uri="{BB962C8B-B14F-4D97-AF65-F5344CB8AC3E}">
        <p14:creationId xmlns:p14="http://schemas.microsoft.com/office/powerpoint/2010/main" val="390777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8572" y="1147425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116632" y="1956632"/>
            <a:ext cx="6624736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Кульминацией </a:t>
            </a:r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праздника стал прощальный вальс под песню </a:t>
            </a:r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из </a:t>
            </a:r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мультфильма </a:t>
            </a:r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«Анастасия».</a:t>
            </a:r>
            <a:endParaRPr lang="ru-RU" sz="1600" b="1" dirty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indent="355600" algn="just"/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Родители подготовили для выпускников ответное слово танец </a:t>
            </a:r>
            <a:r>
              <a:rPr lang="ru-RU" sz="1600" b="1" dirty="0" err="1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флеш</a:t>
            </a:r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-моб, после </a:t>
            </a:r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чего заведующий </a:t>
            </a:r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Шишлова </a:t>
            </a:r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В.В. вручила выпускникам долгожданные </a:t>
            </a:r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дипломы об окончании детского сада </a:t>
            </a:r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и  </a:t>
            </a:r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подарки, поздравила </a:t>
            </a:r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всех выпускников, их родителей, педагогов и всех присутствующих гостей с таким знаменательным событием, сказала напутственные слова</a:t>
            </a:r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indent="355600" algn="just"/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Родители, в свою очередь, поблагодарили работников детского сада, сказали самые теплые слова в адрес выпускников и вручили подарки.</a:t>
            </a:r>
          </a:p>
          <a:p>
            <a:pPr indent="355600" algn="just"/>
            <a:endParaRPr lang="ru-RU" sz="1600" b="1" dirty="0" smtClean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indent="355600" algn="just"/>
            <a:endParaRPr lang="ru-RU" sz="1600" b="1" dirty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indent="355600" algn="just"/>
            <a:endParaRPr lang="ru-RU" sz="1600" b="1" dirty="0" smtClean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indent="355600" algn="just"/>
            <a:endParaRPr lang="ru-RU" sz="1600" b="1" dirty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indent="355600" algn="just"/>
            <a:endParaRPr lang="ru-RU" sz="1600" b="1" dirty="0" smtClean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indent="355600"/>
            <a:endParaRPr lang="ru-RU" sz="1600" b="1" dirty="0" smtClean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indent="355600"/>
            <a:endParaRPr lang="ru-RU" sz="1600" b="1" dirty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indent="355600"/>
            <a:endParaRPr lang="ru-RU" sz="1600" b="1" dirty="0" smtClean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indent="355600"/>
            <a:endParaRPr lang="ru-RU" sz="1600" b="1" dirty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indent="355600"/>
            <a:endParaRPr lang="ru-RU" sz="1600" b="1" dirty="0" smtClean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indent="355600"/>
            <a:endParaRPr lang="ru-RU" sz="1600" b="1" dirty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indent="355600"/>
            <a:endParaRPr lang="ru-RU" sz="1600" b="1" dirty="0" smtClean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indent="355600"/>
            <a:endParaRPr lang="ru-RU" sz="1600" b="1" dirty="0" smtClean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indent="355600"/>
            <a:endParaRPr lang="ru-RU" sz="1600" b="1" dirty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indent="355600"/>
            <a:endParaRPr lang="ru-RU" sz="1600" b="1" dirty="0" smtClean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indent="355600"/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</a:p>
          <a:p>
            <a:pPr indent="355600"/>
            <a:r>
              <a:rPr lang="ru-RU" b="1" dirty="0" smtClean="0">
                <a:solidFill>
                  <a:srgbClr val="C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Удачи </a:t>
            </a:r>
            <a:r>
              <a:rPr lang="ru-RU" b="1" dirty="0">
                <a:solidFill>
                  <a:srgbClr val="C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Вам в школьной жизни, дорогие выпускники!</a:t>
            </a:r>
          </a:p>
        </p:txBody>
      </p:sp>
      <p:pic>
        <p:nvPicPr>
          <p:cNvPr id="2051" name="Picture 3" descr="C:\Users\MurashkoLA\Desktop\Без названи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8" y="661231"/>
            <a:ext cx="352425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E:\Отчёты  АН ДОО\Отчеты за месяц мероприятий\2021-2022\март апрель май\Калейдоскоп\Новая папка\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5004048"/>
            <a:ext cx="4479652" cy="216589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E:\Отчёты  АН ДОО\Отчеты за месяц мероприятий\2021-2022\март апрель май\Калейдоскоп\Новая папка\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073" y="6588224"/>
            <a:ext cx="4205288" cy="1909763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1A4624"/>
                </a:solidFill>
                <a:effectLst/>
                <a:latin typeface="Comic Sans MS" panose="030F0702030302020204" pitchFamily="66" charset="0"/>
              </a:rPr>
              <a:t>Калейдоскоп эмоций</a:t>
            </a:r>
          </a:p>
        </p:txBody>
      </p:sp>
    </p:spTree>
    <p:extLst>
      <p:ext uri="{BB962C8B-B14F-4D97-AF65-F5344CB8AC3E}">
        <p14:creationId xmlns:p14="http://schemas.microsoft.com/office/powerpoint/2010/main" val="421063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8572" y="1147425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FF3300"/>
                  </a:solidFill>
                  <a:prstDash val="solid"/>
                </a:ln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Год культурного наследия</a:t>
            </a:r>
            <a:endParaRPr lang="ru-RU" sz="3600" b="1" cap="none" spc="0" dirty="0">
              <a:ln w="22225">
                <a:solidFill>
                  <a:srgbClr val="FF3300"/>
                </a:solidFill>
                <a:prstDash val="solid"/>
              </a:ln>
              <a:solidFill>
                <a:schemeClr val="accent2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188640" y="646332"/>
            <a:ext cx="655272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Выставка </a:t>
            </a:r>
            <a:r>
              <a:rPr lang="ru-RU" sz="2400" b="1" dirty="0" err="1" smtClean="0">
                <a:solidFill>
                  <a:srgbClr val="0066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артифактов</a:t>
            </a:r>
            <a:endParaRPr lang="ru-RU" sz="2400" b="1" dirty="0" smtClean="0">
              <a:solidFill>
                <a:srgbClr val="0066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indent="355600"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целях популяризации народного искусства,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дети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родители стали участниками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выставки артефактов «Загадки узоров русских росписей».</a:t>
            </a:r>
          </a:p>
          <a:p>
            <a:pPr indent="355600"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Русские народные промыслы — форма народного творчества, где прослеживаются народные традиции, зародившиеся и сложившиеся много веков назад. Тема приобщения детей дошкольного возраста к истории своего народа многогранна и широка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355600"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Педагоги детского сада стараются научить детей различать роспись: гжель, хохлома, городецкая роспись, дымковская игрушка,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филимоновская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игрушка, матрешка. Дети сами пробуют изобразить элементы росписи или изготовить народную игрушку, используя различные материалы, гуашь, ткань, глину и многое другое.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Этот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традиционный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вид промысла разнообразен креативными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видами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деятельности.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Ведь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именно через приобщение дошкольников к истокам русского на одного искусства воспитывается любовь к России, своей Родине.</a:t>
            </a:r>
          </a:p>
        </p:txBody>
      </p:sp>
      <p:pic>
        <p:nvPicPr>
          <p:cNvPr id="5123" name="Picture 3" descr="E:\Отчёты  АН ДОО\Отчеты за месяц мероприятий\2021-2022\март апрель май\План единства\Выставка артифактов\20220303_144420 —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41" y="5436096"/>
            <a:ext cx="5623924" cy="34655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01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8572" y="1147425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188640" y="646332"/>
            <a:ext cx="6552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Праздник ремесел</a:t>
            </a:r>
          </a:p>
          <a:p>
            <a:pPr indent="355600"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апреле наши педагоги устроили настоящую ярмарку ремесел,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посвященной Дню ремесленника в России.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Такая ярмарка позволила нам расширить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знания детей о русском народном творчестве, создать положительное эмоциональное настроение у детей, развить творческие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наклонности.</a:t>
            </a:r>
          </a:p>
          <a:p>
            <a:pPr indent="355600"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Дети рисовали, играли, посетили мини – музей «Русская изба».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Инга\AppData\Local\Microsoft\Windows\INetCache\Content.Word\IMG_08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70" y="5967013"/>
            <a:ext cx="3402260" cy="273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E:\Отчёты  АН ДОО\Отчеты за месяц мероприятий\2021-2022\март апрель май\План единства\Праздник ремесел\Буратино\IMG-20220310-WA0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68" y="5940677"/>
            <a:ext cx="2088232" cy="2784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Отчёты  АН ДОО\Отчеты за месяц мероприятий\2021-2022\март апрель май\План единства\Праздник ремесел\Золотая рыбка\20220211_105041 —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76" y="2951402"/>
            <a:ext cx="3431333" cy="257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:\Отчёты  АН ДОО\Отчеты за месяц мероприятий\2021-2022\март апрель май\План единства\Праздник ремесел\Колобок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843808"/>
            <a:ext cx="2788689" cy="2788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FF3300"/>
                  </a:solidFill>
                  <a:prstDash val="solid"/>
                </a:ln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Год культурного наследия</a:t>
            </a:r>
            <a:endParaRPr lang="ru-RU" sz="3600" b="1" cap="none" spc="0" dirty="0">
              <a:ln w="22225">
                <a:solidFill>
                  <a:srgbClr val="FF3300"/>
                </a:solidFill>
                <a:prstDash val="solid"/>
              </a:ln>
              <a:solidFill>
                <a:schemeClr val="accent2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72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8572" y="1147425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188640" y="646332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Праздник ремесел</a:t>
            </a:r>
          </a:p>
        </p:txBody>
      </p:sp>
      <p:pic>
        <p:nvPicPr>
          <p:cNvPr id="6149" name="Picture 5" descr="E:\Отчёты  АН ДОО\Отчеты за месяц мероприятий\2021-2022\март апрель май\План единства\Праздник ремесел\Теремок\IMG-20220211-WA01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122675"/>
            <a:ext cx="3675433" cy="367543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Отчёты  АН ДОО\Отчеты за месяц мероприятий\2021-2022\март апрель май\План единства\Праздник ремесел\Теремок\IMG-20220211-WA01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828" y="4932040"/>
            <a:ext cx="4114540" cy="411454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2A864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Отчёты  АН ДОО\Отчеты за месяц мероприятий\2021-2022\март апрель май\План единства\Праздник ремесел\Буратино\IMG-20220310-WA0006 — коп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096" y="1482015"/>
            <a:ext cx="2217564" cy="295675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E:\Отчёты  АН ДОО\Отчеты за месяц мероприятий\2021-2022\март апрель май\План единства\Праздник ремесел\Буратино\IMG-20220310-WA0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5842399"/>
            <a:ext cx="1720366" cy="229382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FF3300"/>
                  </a:solidFill>
                  <a:prstDash val="solid"/>
                </a:ln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Год культурного наследия</a:t>
            </a:r>
            <a:endParaRPr lang="ru-RU" sz="3600" b="1" cap="none" spc="0" dirty="0">
              <a:ln w="22225">
                <a:solidFill>
                  <a:srgbClr val="FF3300"/>
                </a:solidFill>
                <a:prstDash val="solid"/>
              </a:ln>
              <a:solidFill>
                <a:schemeClr val="accent2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13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8572" y="1147425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188640" y="646332"/>
            <a:ext cx="65527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Праздник народного танца</a:t>
            </a:r>
          </a:p>
          <a:p>
            <a:pPr indent="355600"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апреле для воспитанников старших групп был организован праздник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посвященный Дню народного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танца.</a:t>
            </a:r>
          </a:p>
          <a:p>
            <a:pPr indent="355600"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Зал был оформлен в виде «Русской избы», а за столом сидела грустная Бабушка –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Забавушка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она забыла все сказки, веселые песни, русские пляски. Дети помогли бабушке вспомнить все то, что она знала, они с ней и танцевали народные пляски, водили хороводы, пели народные песни. В конце праздника  Бабушка –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Забавушка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поблагодарила детей за помощь и угостила настоящими сушками.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8194" name="Picture 2" descr="E:\Отчёты  АН ДОО\Отчеты за месяц мероприятий\2021-2022\март апрель май\План единства\Праздник народного танца\20220418_100720 —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53" y="3323988"/>
            <a:ext cx="6115050" cy="3067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Отчёты  АН ДОО\Отчеты за месяц мероприятий\2021-2022\март апрель май\План единства\Праздник народного танца\20220418_1026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02" y="6491895"/>
            <a:ext cx="2273300" cy="2413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Отчёты  АН ДОО\Отчеты за месяц мероприятий\2021-2022\март апрель май\План единства\Праздник народного танца\20220418_103541 — коп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768" y="6660232"/>
            <a:ext cx="3077104" cy="2076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FF3300"/>
                  </a:solidFill>
                  <a:prstDash val="solid"/>
                </a:ln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Год культурного наследия</a:t>
            </a:r>
            <a:endParaRPr lang="ru-RU" sz="3600" b="1" cap="none" spc="0" dirty="0">
              <a:ln w="22225">
                <a:solidFill>
                  <a:srgbClr val="FF3300"/>
                </a:solidFill>
                <a:prstDash val="solid"/>
              </a:ln>
              <a:solidFill>
                <a:schemeClr val="accent2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62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8572" y="1147425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Республика читает</a:t>
            </a:r>
            <a:endParaRPr lang="ru-RU" sz="3600" b="1" cap="none" spc="0" dirty="0">
              <a:ln w="22225">
                <a:solidFill>
                  <a:srgbClr val="0000FF"/>
                </a:solidFill>
                <a:prstDash val="solid"/>
              </a:ln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188640" y="646332"/>
            <a:ext cx="65527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 14 февраля по 25 мая в детском саду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рамках акции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«Республика читает», приуроченной  к 100 –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летию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со дня образования Якутской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АССР проходили различные мероприятия - «День детской книги», выставки иллюстраций, конкурс рисунков и поделок «Любимая сказка», прошла акция «Читаю с мамой», драматизации сказок и многое другое. Дети, родители и педагоги с удовольствием приняли участие  в просветительской акции. Итогом участия в акции стало изготовление детьми подготовительной к школе группы книжек – малышек в подарок для самых маленьких в детском саду.</a:t>
            </a:r>
          </a:p>
        </p:txBody>
      </p:sp>
      <p:pic>
        <p:nvPicPr>
          <p:cNvPr id="11266" name="Picture 2" descr="E:\Отчёты  АН ДОО\Отчеты за месяц мероприятий\2021-2022\март апрель май\Республика читает\Апрель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5937">
            <a:off x="647237" y="3236508"/>
            <a:ext cx="2126353" cy="3040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Отчёты  АН ДОО\Отчеты за месяц мероприятий\2021-2022\март апрель май\Республика читает\Апрель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637">
            <a:off x="2632352" y="3475864"/>
            <a:ext cx="3801417" cy="2561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Отчёты  АН ДОО\Отчеты за месяц мероприятий\2021-2022\март апрель май\Республика читает\Апрель\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65" y="6626658"/>
            <a:ext cx="1577017" cy="2102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E:\Отчёты  АН ДОО\Отчеты за месяц мероприятий\2021-2022\март апрель май\Республика читает\Апрель\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920" y="6595660"/>
            <a:ext cx="3167799" cy="2375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00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urashkoLA\Desktop\1616965385_4-p-fon-dlya-prezentatsii-vesna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35722" y="1150278"/>
            <a:ext cx="9144000" cy="684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E25A830-7AC2-43A2-9DE9-F7FC7E373365}"/>
              </a:ext>
            </a:extLst>
          </p:cNvPr>
          <p:cNvSpPr/>
          <p:nvPr/>
        </p:nvSpPr>
        <p:spPr>
          <a:xfrm>
            <a:off x="692696" y="148117"/>
            <a:ext cx="56886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СОДЕРЖАНИЕ</a:t>
            </a: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xmlns="" id="{C2B064B2-0D98-4185-B750-8D889D039E80}"/>
              </a:ext>
            </a:extLst>
          </p:cNvPr>
          <p:cNvSpPr/>
          <p:nvPr/>
        </p:nvSpPr>
        <p:spPr>
          <a:xfrm>
            <a:off x="240117" y="1318588"/>
            <a:ext cx="812617" cy="152717"/>
          </a:xfrm>
          <a:prstGeom prst="rightArrow">
            <a:avLst/>
          </a:prstGeom>
          <a:solidFill>
            <a:srgbClr val="FFC000"/>
          </a:solidFill>
          <a:ln>
            <a:solidFill>
              <a:srgbClr val="2A864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22E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57867DC7-C9F5-4748-A777-742CEB36C83B}"/>
              </a:ext>
            </a:extLst>
          </p:cNvPr>
          <p:cNvSpPr/>
          <p:nvPr/>
        </p:nvSpPr>
        <p:spPr>
          <a:xfrm>
            <a:off x="1052736" y="1128597"/>
            <a:ext cx="5616623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cap="none" spc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Калейдоскоп </a:t>
            </a:r>
            <a:r>
              <a:rPr lang="ru-RU" sz="2800" b="1" cap="none" spc="0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эмоций</a:t>
            </a:r>
          </a:p>
          <a:p>
            <a:pPr lvl="0"/>
            <a:r>
              <a:rPr lang="ru-RU" sz="2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Год культурного </a:t>
            </a:r>
            <a:r>
              <a:rPr lang="ru-RU" sz="2800" b="1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наследия</a:t>
            </a:r>
          </a:p>
          <a:p>
            <a:r>
              <a:rPr lang="ru-RU" sz="2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Акция «Республика читает</a:t>
            </a:r>
            <a:r>
              <a:rPr lang="ru-RU" sz="2800" b="1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»</a:t>
            </a:r>
          </a:p>
          <a:p>
            <a:r>
              <a:rPr lang="ru-RU" sz="2800" b="1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Пожарная безопасность</a:t>
            </a:r>
          </a:p>
          <a:p>
            <a:pPr lvl="0"/>
            <a:r>
              <a:rPr lang="ru-RU" sz="2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Папа, мама, я – творческая семья</a:t>
            </a:r>
          </a:p>
          <a:p>
            <a:r>
              <a:rPr lang="ru-RU" sz="2800" b="1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Наши достижения</a:t>
            </a:r>
          </a:p>
          <a:p>
            <a:r>
              <a:rPr lang="ru-RU" sz="2800" b="1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Сказочные советы</a:t>
            </a:r>
          </a:p>
          <a:p>
            <a:r>
              <a:rPr lang="ru-RU" sz="2800" b="1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Познавательная картотека</a:t>
            </a:r>
          </a:p>
          <a:p>
            <a:r>
              <a:rPr lang="ru-RU" sz="2800" b="1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Семейное хобби</a:t>
            </a:r>
          </a:p>
          <a:p>
            <a:r>
              <a:rPr lang="ru-RU" sz="2800" b="1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Интеллектуальная </a:t>
            </a:r>
            <a:r>
              <a:rPr lang="ru-RU" sz="2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страничка</a:t>
            </a:r>
          </a:p>
          <a:p>
            <a:endParaRPr lang="ru-RU" sz="28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lvl="0"/>
            <a:endParaRPr lang="ru-RU" sz="28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lvl="0" algn="ctr"/>
            <a:endParaRPr lang="ru-RU" sz="28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ru-RU" sz="2800" b="1" cap="none" spc="0" dirty="0">
              <a:ln w="22225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9218" name="Picture 2" descr="E:\Отчёты  АН ДОО\Отчеты за месяц мероприятий\2021-2022\март апрель май\Весна прогулка\IMG-20220426-WA00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7" b="39395"/>
          <a:stretch/>
        </p:blipFill>
        <p:spPr bwMode="auto">
          <a:xfrm>
            <a:off x="1483495" y="6012160"/>
            <a:ext cx="4107034" cy="2888035"/>
          </a:xfrm>
          <a:prstGeom prst="rect">
            <a:avLst/>
          </a:prstGeom>
          <a:ln w="38100" cap="sq">
            <a:solidFill>
              <a:srgbClr val="FF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трелка: вправо 13">
            <a:extLst>
              <a:ext uri="{FF2B5EF4-FFF2-40B4-BE49-F238E27FC236}">
                <a16:creationId xmlns:a16="http://schemas.microsoft.com/office/drawing/2014/main" xmlns="" id="{C2B064B2-0D98-4185-B750-8D889D039E80}"/>
              </a:ext>
            </a:extLst>
          </p:cNvPr>
          <p:cNvSpPr/>
          <p:nvPr/>
        </p:nvSpPr>
        <p:spPr>
          <a:xfrm>
            <a:off x="240114" y="1768037"/>
            <a:ext cx="812617" cy="152717"/>
          </a:xfrm>
          <a:prstGeom prst="rightArrow">
            <a:avLst/>
          </a:prstGeom>
          <a:solidFill>
            <a:srgbClr val="FFC000"/>
          </a:solidFill>
          <a:ln>
            <a:solidFill>
              <a:srgbClr val="2A864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22E00"/>
              </a:solidFill>
            </a:endParaRPr>
          </a:p>
        </p:txBody>
      </p:sp>
      <p:sp>
        <p:nvSpPr>
          <p:cNvPr id="27" name="Стрелка: вправо 13">
            <a:extLst>
              <a:ext uri="{FF2B5EF4-FFF2-40B4-BE49-F238E27FC236}">
                <a16:creationId xmlns:a16="http://schemas.microsoft.com/office/drawing/2014/main" xmlns="" id="{C2B064B2-0D98-4185-B750-8D889D039E80}"/>
              </a:ext>
            </a:extLst>
          </p:cNvPr>
          <p:cNvSpPr/>
          <p:nvPr/>
        </p:nvSpPr>
        <p:spPr>
          <a:xfrm>
            <a:off x="240118" y="2123728"/>
            <a:ext cx="812617" cy="152717"/>
          </a:xfrm>
          <a:prstGeom prst="rightArrow">
            <a:avLst/>
          </a:prstGeom>
          <a:solidFill>
            <a:srgbClr val="FFC000"/>
          </a:solidFill>
          <a:ln>
            <a:solidFill>
              <a:srgbClr val="2A864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22E00"/>
              </a:solidFill>
            </a:endParaRPr>
          </a:p>
        </p:txBody>
      </p:sp>
      <p:sp>
        <p:nvSpPr>
          <p:cNvPr id="28" name="Стрелка: вправо 13">
            <a:extLst>
              <a:ext uri="{FF2B5EF4-FFF2-40B4-BE49-F238E27FC236}">
                <a16:creationId xmlns:a16="http://schemas.microsoft.com/office/drawing/2014/main" xmlns="" id="{C2B064B2-0D98-4185-B750-8D889D039E80}"/>
              </a:ext>
            </a:extLst>
          </p:cNvPr>
          <p:cNvSpPr/>
          <p:nvPr/>
        </p:nvSpPr>
        <p:spPr>
          <a:xfrm>
            <a:off x="240116" y="2555776"/>
            <a:ext cx="812617" cy="152717"/>
          </a:xfrm>
          <a:prstGeom prst="rightArrow">
            <a:avLst/>
          </a:prstGeom>
          <a:solidFill>
            <a:srgbClr val="FFC000"/>
          </a:solidFill>
          <a:ln>
            <a:solidFill>
              <a:srgbClr val="2A864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22E00"/>
              </a:solidFill>
            </a:endParaRPr>
          </a:p>
        </p:txBody>
      </p:sp>
      <p:sp>
        <p:nvSpPr>
          <p:cNvPr id="29" name="Стрелка: вправо 13">
            <a:extLst>
              <a:ext uri="{FF2B5EF4-FFF2-40B4-BE49-F238E27FC236}">
                <a16:creationId xmlns:a16="http://schemas.microsoft.com/office/drawing/2014/main" xmlns="" id="{C2B064B2-0D98-4185-B750-8D889D039E80}"/>
              </a:ext>
            </a:extLst>
          </p:cNvPr>
          <p:cNvSpPr/>
          <p:nvPr/>
        </p:nvSpPr>
        <p:spPr>
          <a:xfrm>
            <a:off x="240119" y="2987824"/>
            <a:ext cx="812617" cy="152717"/>
          </a:xfrm>
          <a:prstGeom prst="rightArrow">
            <a:avLst/>
          </a:prstGeom>
          <a:solidFill>
            <a:srgbClr val="FFC000"/>
          </a:solidFill>
          <a:ln>
            <a:solidFill>
              <a:srgbClr val="2A864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22E00"/>
              </a:solidFill>
            </a:endParaRPr>
          </a:p>
        </p:txBody>
      </p:sp>
      <p:sp>
        <p:nvSpPr>
          <p:cNvPr id="30" name="Стрелка: вправо 13">
            <a:extLst>
              <a:ext uri="{FF2B5EF4-FFF2-40B4-BE49-F238E27FC236}">
                <a16:creationId xmlns:a16="http://schemas.microsoft.com/office/drawing/2014/main" xmlns="" id="{C2B064B2-0D98-4185-B750-8D889D039E80}"/>
              </a:ext>
            </a:extLst>
          </p:cNvPr>
          <p:cNvSpPr/>
          <p:nvPr/>
        </p:nvSpPr>
        <p:spPr>
          <a:xfrm>
            <a:off x="240115" y="3923928"/>
            <a:ext cx="812617" cy="152717"/>
          </a:xfrm>
          <a:prstGeom prst="rightArrow">
            <a:avLst/>
          </a:prstGeom>
          <a:solidFill>
            <a:srgbClr val="FFC000"/>
          </a:solidFill>
          <a:ln>
            <a:solidFill>
              <a:srgbClr val="2A864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22E00"/>
              </a:solidFill>
            </a:endParaRPr>
          </a:p>
        </p:txBody>
      </p:sp>
      <p:sp>
        <p:nvSpPr>
          <p:cNvPr id="31" name="Стрелка: вправо 13">
            <a:extLst>
              <a:ext uri="{FF2B5EF4-FFF2-40B4-BE49-F238E27FC236}">
                <a16:creationId xmlns:a16="http://schemas.microsoft.com/office/drawing/2014/main" xmlns="" id="{C2B064B2-0D98-4185-B750-8D889D039E80}"/>
              </a:ext>
            </a:extLst>
          </p:cNvPr>
          <p:cNvSpPr/>
          <p:nvPr/>
        </p:nvSpPr>
        <p:spPr>
          <a:xfrm>
            <a:off x="240119" y="4253700"/>
            <a:ext cx="812617" cy="152717"/>
          </a:xfrm>
          <a:prstGeom prst="rightArrow">
            <a:avLst/>
          </a:prstGeom>
          <a:solidFill>
            <a:srgbClr val="FFC000"/>
          </a:solidFill>
          <a:ln>
            <a:solidFill>
              <a:srgbClr val="2A864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22E00"/>
              </a:solidFill>
            </a:endParaRPr>
          </a:p>
        </p:txBody>
      </p:sp>
      <p:sp>
        <p:nvSpPr>
          <p:cNvPr id="32" name="Стрелка: вправо 13">
            <a:extLst>
              <a:ext uri="{FF2B5EF4-FFF2-40B4-BE49-F238E27FC236}">
                <a16:creationId xmlns:a16="http://schemas.microsoft.com/office/drawing/2014/main" xmlns="" id="{C2B064B2-0D98-4185-B750-8D889D039E80}"/>
              </a:ext>
            </a:extLst>
          </p:cNvPr>
          <p:cNvSpPr/>
          <p:nvPr/>
        </p:nvSpPr>
        <p:spPr>
          <a:xfrm>
            <a:off x="240113" y="4716016"/>
            <a:ext cx="812617" cy="152717"/>
          </a:xfrm>
          <a:prstGeom prst="rightArrow">
            <a:avLst/>
          </a:prstGeom>
          <a:solidFill>
            <a:srgbClr val="FFC000"/>
          </a:solidFill>
          <a:ln>
            <a:solidFill>
              <a:srgbClr val="2A864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22E00"/>
              </a:solidFill>
            </a:endParaRPr>
          </a:p>
        </p:txBody>
      </p:sp>
      <p:sp>
        <p:nvSpPr>
          <p:cNvPr id="33" name="Стрелка: вправо 13">
            <a:extLst>
              <a:ext uri="{FF2B5EF4-FFF2-40B4-BE49-F238E27FC236}">
                <a16:creationId xmlns:a16="http://schemas.microsoft.com/office/drawing/2014/main" xmlns="" id="{C2B064B2-0D98-4185-B750-8D889D039E80}"/>
              </a:ext>
            </a:extLst>
          </p:cNvPr>
          <p:cNvSpPr/>
          <p:nvPr/>
        </p:nvSpPr>
        <p:spPr>
          <a:xfrm>
            <a:off x="240112" y="5076056"/>
            <a:ext cx="812617" cy="152717"/>
          </a:xfrm>
          <a:prstGeom prst="rightArrow">
            <a:avLst/>
          </a:prstGeom>
          <a:solidFill>
            <a:srgbClr val="FFC000"/>
          </a:solidFill>
          <a:ln>
            <a:solidFill>
              <a:srgbClr val="2A864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22E00"/>
              </a:solidFill>
            </a:endParaRPr>
          </a:p>
        </p:txBody>
      </p:sp>
      <p:sp>
        <p:nvSpPr>
          <p:cNvPr id="34" name="Стрелка: вправо 13">
            <a:extLst>
              <a:ext uri="{FF2B5EF4-FFF2-40B4-BE49-F238E27FC236}">
                <a16:creationId xmlns:a16="http://schemas.microsoft.com/office/drawing/2014/main" xmlns="" id="{C2B064B2-0D98-4185-B750-8D889D039E80}"/>
              </a:ext>
            </a:extLst>
          </p:cNvPr>
          <p:cNvSpPr/>
          <p:nvPr/>
        </p:nvSpPr>
        <p:spPr>
          <a:xfrm>
            <a:off x="240111" y="5580112"/>
            <a:ext cx="812617" cy="152717"/>
          </a:xfrm>
          <a:prstGeom prst="rightArrow">
            <a:avLst/>
          </a:prstGeom>
          <a:solidFill>
            <a:srgbClr val="FFC000"/>
          </a:solidFill>
          <a:ln>
            <a:solidFill>
              <a:srgbClr val="2A864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15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46928" y="1147426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Республика читает</a:t>
            </a:r>
            <a:endParaRPr lang="ru-RU" sz="3600" b="1" cap="none" spc="0" dirty="0">
              <a:ln w="22225">
                <a:solidFill>
                  <a:srgbClr val="0000FF"/>
                </a:solidFill>
                <a:prstDash val="solid"/>
              </a:ln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2290" name="Picture 2" descr="E:\Отчёты  АН ДОО\Отчеты за месяц мероприятий\2021-2022\март апрель май\Республика читает\IMG-20220322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827584"/>
            <a:ext cx="2880320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:\Отчёты  АН ДОО\Отчеты за месяц мероприятий\2021-2022\март апрель май\Республика читает\март\Теремок\20220121_1528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08788">
            <a:off x="2707896" y="3592376"/>
            <a:ext cx="3835121" cy="2876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E:\Отчёты  АН ДОО\Отчеты за месяц мероприятий\2021-2022\март апрель май\Республика читает\март\Конкурс Моя любимая сказка\20220325_0807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44" y="646331"/>
            <a:ext cx="2952328" cy="2666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E:\Отчёты  АН ДОО\Отчеты за месяц мероприятий\2021-2022\март апрель май\Республика читает\март\Конкурс Моя любимая сказка\20220325_0808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3888524"/>
            <a:ext cx="2047633" cy="2932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E:\Отчёты  АН ДОО\Отчеты за месяц мероприятий\2021-2022\март апрель май\Республика читает\март\ДС 46\1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2" b="8436"/>
          <a:stretch/>
        </p:blipFill>
        <p:spPr bwMode="auto">
          <a:xfrm>
            <a:off x="1359552" y="6798364"/>
            <a:ext cx="4358277" cy="2122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2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8575" y="1147426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Пожарная безопасность</a:t>
            </a:r>
            <a:endParaRPr lang="ru-RU" sz="3600" b="1" cap="none" spc="0" dirty="0">
              <a:ln w="2222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188640" y="646332"/>
            <a:ext cx="65527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целях проведения эффективной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профилактической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работы по формированию навыков безопасного поведения  с воспитанниками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нашем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детском саду прошел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«Месячник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пожарной безопасности».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355600"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Был составлен план мероприятий по безопасности детей на период месячника. Мероприятиями были охвачены дети 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 до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8 лет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</a:p>
          <a:p>
            <a:pPr indent="355600"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Одной из главных целей в работе с детьми нашего детского сада, является воспитание у дошкольников ответственного отношения  к личной и общественной безопасности и формирование у них опыта безопасности жизнедеятельности. 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355600"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Педагоги с детьми проводили беседы, играли в дидактические и интерактивные игры, драматизировали сказки и потешки, проводили тематические занятия. Для старших дошкольников был организован конкурс рисунков «Спички детям не игрушка!».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2" name="Picture 2" descr="E:\Отчёты  АН ДОО\Отчеты за месяц мероприятий\2021-2022\март апрель май\ПБ\Рисунки\Scan_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7006758"/>
            <a:ext cx="2353610" cy="1664987"/>
          </a:xfrm>
          <a:prstGeom prst="rect">
            <a:avLst/>
          </a:prstGeom>
          <a:ln w="38100" cap="sq">
            <a:solidFill>
              <a:srgbClr val="FF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Отчёты  АН ДОО\Отчеты за месяц мероприятий\2021-2022\март апрель май\ПБ\Фото\IMG-20220302-WA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4415038"/>
            <a:ext cx="2879202" cy="215940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Отчёты  АН ДОО\Отчеты за месяц мероприятий\2021-2022\март апрель май\ПБ\Фото\IMG-20220303-WA00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056" y="4679354"/>
            <a:ext cx="2613449" cy="3484599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Отчёты  АН ДОО\Отчеты за месяц мероприятий\2021-2022\март апрель май\ПБ\Рисунки\Scan_00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302" y="7314131"/>
            <a:ext cx="2482850" cy="175577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E:\Отчёты  АН ДОО\Отчеты за месяц мероприятий\2021-2022\март апрель май\ПБ\Рисунки\Scan_00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636" y="6431385"/>
            <a:ext cx="1730427" cy="1224136"/>
          </a:xfrm>
          <a:prstGeom prst="rect">
            <a:avLst/>
          </a:prstGeom>
          <a:ln w="38100" cap="sq">
            <a:solidFill>
              <a:srgbClr val="2A86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96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8572" y="1147425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Папа, мама, я – творческая семья</a:t>
            </a:r>
            <a:endParaRPr lang="ru-RU" sz="2800" b="1" cap="none" spc="0" dirty="0">
              <a:ln w="22225">
                <a:solidFill>
                  <a:srgbClr val="FF00FF"/>
                </a:solidFill>
                <a:prstDash val="solid"/>
              </a:ln>
              <a:solidFill>
                <a:srgbClr val="FFFF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188640" y="646332"/>
            <a:ext cx="65527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руководством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наших педагогов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прошел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городской дистанционный творческий конкурс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поделок  «Папа, мама, я – творческая семья», приуроченного к Году культурного наследия народов России «Народная игрушка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». </a:t>
            </a:r>
          </a:p>
          <a:p>
            <a:pPr indent="355600"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Конкурс является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открытым мероприятием для воспитанников дошкольного возраста образовательных  учреждений МО «Город Удачный» РС (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Я). </a:t>
            </a:r>
          </a:p>
          <a:p>
            <a:pPr indent="355600"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Конкурс   способствовал повышению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социальной и творческой активности семей через возрождение традиций совместного семейного творчества в различных видах искусства. В конкурсе приняли участие дети от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до 8 лет всех детских садов и ЦДО.</a:t>
            </a:r>
          </a:p>
          <a:p>
            <a:pPr indent="355600"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Все участники награждены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Дипломами 1,2,3 степени.  Педагоги, подготовившие победителей, лауреатов и участников, указывались в дипломах как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руководители.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3074" name="Picture 2" descr="E:\НАШИ ПРОЕКТЫ\Мама папа я творческая семья\2022\37\фото поделки Этемез Я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9" y="6514846"/>
            <a:ext cx="4070995" cy="2371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НАШИ ПРОЕКТЫ\Мама папа я творческая семья\2022\37\фото поделки Комиссарова Софья. кукла - мотонка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053" y="4185762"/>
            <a:ext cx="2772308" cy="2772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8640" y="4776478"/>
            <a:ext cx="3456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д/с № </a:t>
            </a:r>
            <a:r>
              <a:rPr lang="ru-RU" sz="2000" b="1" dirty="0" smtClean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37 «Звездочка»</a:t>
            </a:r>
            <a:endParaRPr lang="ru-RU" sz="2000" b="1" dirty="0">
              <a:ln w="22225">
                <a:solidFill>
                  <a:srgbClr val="0000FF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4221087" y="7265602"/>
            <a:ext cx="252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FF0000"/>
                </a:solidFill>
                <a:latin typeface="Times New Roman"/>
                <a:ea typeface="Arial"/>
              </a:rPr>
              <a:t>Кукла -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/>
                <a:ea typeface="Arial"/>
              </a:rPr>
              <a:t>Мотанка</a:t>
            </a:r>
            <a:endParaRPr lang="ru-RU" sz="1400" b="1" dirty="0">
              <a:solidFill>
                <a:srgbClr val="FF0000"/>
              </a:solidFill>
              <a:latin typeface="Times New Roman"/>
              <a:ea typeface="Arial"/>
            </a:endParaRPr>
          </a:p>
          <a:p>
            <a:pPr lvl="0" algn="ctr"/>
            <a:r>
              <a:rPr lang="ru-RU" sz="1400" b="1" dirty="0">
                <a:solidFill>
                  <a:srgbClr val="FF0000"/>
                </a:solidFill>
                <a:latin typeface="Times New Roman"/>
                <a:ea typeface="Arial"/>
              </a:rPr>
              <a:t>Игрушка сделана из </a:t>
            </a:r>
            <a:r>
              <a:rPr lang="ru-RU" sz="1400" b="1" dirty="0" smtClean="0">
                <a:solidFill>
                  <a:srgbClr val="FF0000"/>
                </a:solidFill>
                <a:latin typeface="Times New Roman"/>
                <a:ea typeface="Arial"/>
              </a:rPr>
              <a:t>ниток</a:t>
            </a:r>
            <a:endParaRPr lang="ru-RU" sz="1200" dirty="0">
              <a:solidFill>
                <a:srgbClr val="FF0000"/>
              </a:solidFill>
              <a:latin typeface="Arial"/>
              <a:ea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21318" y="5938474"/>
            <a:ext cx="39477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FF0000"/>
                </a:solidFill>
                <a:latin typeface="Times New Roman"/>
                <a:ea typeface="Arial"/>
              </a:rPr>
              <a:t>Кукла – сударыня Масленица</a:t>
            </a:r>
            <a:endParaRPr lang="ru-RU" sz="1400" b="1" dirty="0">
              <a:solidFill>
                <a:srgbClr val="FF0000"/>
              </a:solidFill>
              <a:latin typeface="Times New Roman"/>
              <a:ea typeface="Arial"/>
            </a:endParaRPr>
          </a:p>
          <a:p>
            <a:pPr lvl="0" algn="ctr"/>
            <a:r>
              <a:rPr lang="ru-RU" sz="1400" b="1" dirty="0">
                <a:solidFill>
                  <a:srgbClr val="FF0000"/>
                </a:solidFill>
                <a:latin typeface="Times New Roman"/>
                <a:ea typeface="Arial"/>
              </a:rPr>
              <a:t>Игрушка сделана из </a:t>
            </a:r>
            <a:r>
              <a:rPr lang="ru-RU" sz="1400" b="1" dirty="0" smtClean="0">
                <a:solidFill>
                  <a:srgbClr val="FF0000"/>
                </a:solidFill>
                <a:latin typeface="Times New Roman"/>
                <a:ea typeface="Arial"/>
              </a:rPr>
              <a:t>ткани</a:t>
            </a:r>
            <a:endParaRPr lang="ru-RU" sz="1200" dirty="0">
              <a:solidFill>
                <a:srgbClr val="FF0000"/>
              </a:solidFill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602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8572" y="1147425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 rot="10800000" flipV="1">
            <a:off x="692696" y="754500"/>
            <a:ext cx="597666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д/с № 36 «Алмазик»</a:t>
            </a:r>
            <a:endParaRPr lang="ru-RU" sz="2000" b="1" cap="none" spc="0" dirty="0">
              <a:ln w="22225">
                <a:solidFill>
                  <a:srgbClr val="0000FF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2204864" y="3773798"/>
            <a:ext cx="259228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solidFill>
                <a:srgbClr val="0066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7030A0"/>
                </a:solidFill>
                <a:latin typeface="Times New Roman"/>
                <a:ea typeface="Arial"/>
              </a:rPr>
              <a:t>Народная игрушка «Барышня</a:t>
            </a:r>
            <a:r>
              <a:rPr lang="ru-RU" sz="1400" b="1" dirty="0" smtClean="0">
                <a:solidFill>
                  <a:srgbClr val="7030A0"/>
                </a:solidFill>
                <a:latin typeface="Times New Roman"/>
                <a:ea typeface="Arial"/>
              </a:rPr>
              <a:t>»</a:t>
            </a:r>
          </a:p>
          <a:p>
            <a:pPr algn="ctr">
              <a:spcAft>
                <a:spcPts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Times New Roman"/>
                <a:ea typeface="Arial"/>
              </a:rPr>
              <a:t>Игрушка сделана из глины</a:t>
            </a:r>
            <a:endParaRPr lang="ru-RU" sz="1200" dirty="0">
              <a:solidFill>
                <a:srgbClr val="7030A0"/>
              </a:solidFill>
              <a:latin typeface="Arial"/>
              <a:ea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8" t="30161" r="32010" b="16305"/>
          <a:stretch/>
        </p:blipFill>
        <p:spPr bwMode="auto">
          <a:xfrm>
            <a:off x="4816235" y="1475656"/>
            <a:ext cx="1853126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4" r="28792" b="6675"/>
          <a:stretch/>
        </p:blipFill>
        <p:spPr bwMode="auto">
          <a:xfrm>
            <a:off x="223039" y="1475656"/>
            <a:ext cx="1836194" cy="22981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r="36343" b="27887"/>
          <a:stretch/>
        </p:blipFill>
        <p:spPr bwMode="auto">
          <a:xfrm>
            <a:off x="2502724" y="1451462"/>
            <a:ext cx="1852551" cy="2796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8640" y="3773798"/>
            <a:ext cx="20162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Кукла «</a:t>
            </a:r>
            <a:r>
              <a:rPr lang="ru-RU" sz="1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Берегиня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Игрушка сделана из ткани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53136" y="3433768"/>
            <a:ext cx="210913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Народная игрушка «Матрешка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» 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Игрушка сделана из 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папье-маше</a:t>
            </a:r>
            <a:endParaRPr lang="ru-RU" sz="14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72816" y="4912570"/>
            <a:ext cx="30243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д/с № </a:t>
            </a:r>
            <a:r>
              <a:rPr lang="en-US" sz="2000" b="1" dirty="0" smtClean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48</a:t>
            </a:r>
            <a:r>
              <a:rPr lang="ru-RU" sz="2000" b="1" dirty="0" smtClean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 «Айболит»</a:t>
            </a:r>
            <a:endParaRPr lang="ru-RU" sz="2000" b="1" dirty="0">
              <a:ln w="22225">
                <a:solidFill>
                  <a:srgbClr val="0000FF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4" r="16518" b="8304"/>
          <a:stretch/>
        </p:blipFill>
        <p:spPr bwMode="auto">
          <a:xfrm>
            <a:off x="332656" y="5408632"/>
            <a:ext cx="2586586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48680" y="7668344"/>
            <a:ext cx="2520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Кукла </a:t>
            </a:r>
            <a:r>
              <a:rPr lang="ru-RU" sz="1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«Юный рыбак»</a:t>
            </a:r>
          </a:p>
          <a:p>
            <a:pPr algn="ctr"/>
            <a:r>
              <a:rPr lang="ru-RU" sz="1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Игрушка сделана из природного и бросового материала</a:t>
            </a:r>
            <a:endParaRPr lang="ru-RU" sz="1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4" t="14256" r="17953" b="27598"/>
          <a:stretch/>
        </p:blipFill>
        <p:spPr bwMode="auto">
          <a:xfrm>
            <a:off x="3485733" y="6876256"/>
            <a:ext cx="2846824" cy="1746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7" t="4796" r="36319" b="15071"/>
          <a:stretch/>
        </p:blipFill>
        <p:spPr bwMode="auto">
          <a:xfrm>
            <a:off x="5068436" y="4497329"/>
            <a:ext cx="1339156" cy="2247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 flipV="1">
            <a:off x="3284983" y="8563654"/>
            <a:ext cx="3573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Лошадь с санями</a:t>
            </a:r>
            <a:endParaRPr lang="ru-RU" sz="1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Вязание крючком</a:t>
            </a:r>
            <a:endParaRPr lang="ru-RU" sz="1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40968" y="5508104"/>
            <a:ext cx="20025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Кукла </a:t>
            </a:r>
            <a:r>
              <a:rPr lang="ru-RU" sz="1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шкатулка</a:t>
            </a:r>
            <a:endParaRPr lang="ru-RU" sz="1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Игрушка сделана из </a:t>
            </a:r>
            <a:r>
              <a:rPr lang="ru-RU" sz="1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куклы и ткани</a:t>
            </a:r>
            <a:endParaRPr lang="ru-RU" sz="1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Папа, мама, я – творческая семья</a:t>
            </a:r>
            <a:endParaRPr lang="ru-RU" sz="2800" b="1" cap="none" spc="0" dirty="0">
              <a:ln w="22225">
                <a:solidFill>
                  <a:srgbClr val="FF00FF"/>
                </a:solidFill>
                <a:prstDash val="solid"/>
              </a:ln>
              <a:solidFill>
                <a:srgbClr val="FFFF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19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8572" y="1147425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651628"/>
            <a:ext cx="648072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д/с № 46 «Сказка»</a:t>
            </a:r>
            <a:endParaRPr lang="ru-RU" sz="2000" b="1" cap="none" spc="0" dirty="0">
              <a:ln w="22225">
                <a:solidFill>
                  <a:srgbClr val="0000FF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2204864" y="3773798"/>
            <a:ext cx="25922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solidFill>
                <a:srgbClr val="0066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00FF"/>
                </a:solidFill>
                <a:latin typeface="Times New Roman"/>
                <a:ea typeface="Times New Roman"/>
              </a:rPr>
              <a:t>К</a:t>
            </a:r>
            <a:r>
              <a:rPr lang="ru-RU" sz="1400" b="1" dirty="0" smtClean="0">
                <a:solidFill>
                  <a:srgbClr val="0000FF"/>
                </a:solidFill>
                <a:latin typeface="Times New Roman"/>
                <a:ea typeface="Arial"/>
              </a:rPr>
              <a:t>укла - закрутка</a:t>
            </a:r>
          </a:p>
          <a:p>
            <a:pPr algn="ctr">
              <a:spcAft>
                <a:spcPts val="0"/>
              </a:spcAft>
            </a:pPr>
            <a:r>
              <a:rPr lang="ru-RU" sz="1400" b="1" dirty="0" smtClean="0">
                <a:solidFill>
                  <a:srgbClr val="0000FF"/>
                </a:solidFill>
                <a:latin typeface="Times New Roman"/>
                <a:ea typeface="Arial"/>
              </a:rPr>
              <a:t>Игрушка сделана из ткани</a:t>
            </a:r>
            <a:endParaRPr lang="ru-RU" sz="1200" dirty="0">
              <a:solidFill>
                <a:srgbClr val="0000FF"/>
              </a:solidFill>
              <a:latin typeface="Arial"/>
              <a:ea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8640" y="3986808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«Масленица»</a:t>
            </a:r>
            <a:endParaRPr lang="ru-RU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25144" y="3986808"/>
            <a:ext cx="2084065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Кукла - закрутка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Игрушка сделана из ткани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" y="7747052"/>
            <a:ext cx="24776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Кукла </a:t>
            </a:r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оберег «</a:t>
            </a:r>
            <a:r>
              <a:rPr lang="ru-RU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Акань</a:t>
            </a:r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Игрушка сделана из ткани</a:t>
            </a:r>
            <a:endParaRPr lang="ru-RU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4581127" y="7541045"/>
            <a:ext cx="227686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игрушка «Матрешка» </a:t>
            </a:r>
            <a:endParaRPr lang="ru-RU" sz="1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Игрушка сделана из </a:t>
            </a:r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дерева </a:t>
            </a:r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ткани</a:t>
            </a:r>
          </a:p>
          <a:p>
            <a:pPr lvl="0" algn="ctr"/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77644" y="8145396"/>
            <a:ext cx="19027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Кукла </a:t>
            </a:r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Якутяночка</a:t>
            </a:r>
            <a:endParaRPr lang="ru-RU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Игрушка сделана из </a:t>
            </a:r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ткани</a:t>
            </a:r>
            <a:endParaRPr lang="ru-RU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E:\Отчёты  АН ДОО\Отчеты за месяц мероприятий\2021-2022\декабрь январь февраль\Тряпичная кукла\На конкурс\Буланцева Таисия Русская народная культур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482753"/>
            <a:ext cx="2104173" cy="2504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Отчёты  АН ДОО\Отчеты за месяц мероприятий\2021-2022\декабрь январь февраль\Тряпичная кукла\На конкурс\Новая папка\Карнаухова Аня Кукла Закрут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936" y="1691680"/>
            <a:ext cx="1616994" cy="2399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Отчёты  АН ДОО\Отчеты за месяц мероприятий\2021-2022\декабрь январь февраль\Тряпичная кукла\На конкурс\Новая папка\Новик Миша Кукла закрут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67" y="1115616"/>
            <a:ext cx="1636119" cy="2871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Отчёты  АН ДОО\Отчеты за месяц мероприятий\2021-2022\декабрь январь февраль\Тряпичная кукла\На конкурс\Новая папка\Тарасенко Катя Кукла народов север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4890818"/>
            <a:ext cx="1609923" cy="2767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Отчёты  АН ДОО\Отчеты за месяц мероприятий\2021-2022\декабрь январь февраль\Тряпичная кукла\На конкурс\Новая папка\Коженко Стас Северяноч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644" y="4822421"/>
            <a:ext cx="1902718" cy="3242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Отчёты  АН ДОО\Отчеты за месяц мероприятий\2021-2022\декабрь январь февраль\Тряпичная кукла\На конкурс\Новая папка\Гарифуллина Самира Матрешечк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154" y="4950657"/>
            <a:ext cx="1768958" cy="2647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Папа, мама, я – творческая семья</a:t>
            </a:r>
            <a:endParaRPr lang="ru-RU" sz="2800" b="1" cap="none" spc="0" dirty="0">
              <a:ln w="22225">
                <a:solidFill>
                  <a:srgbClr val="FF00FF"/>
                </a:solidFill>
                <a:prstDash val="solid"/>
              </a:ln>
              <a:solidFill>
                <a:srgbClr val="FFFF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87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8572" y="1147425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Наши достижения</a:t>
            </a:r>
            <a:endParaRPr lang="ru-RU" sz="3600" b="1" cap="none" spc="0" dirty="0">
              <a:ln w="22225">
                <a:solidFill>
                  <a:srgbClr val="0000FF"/>
                </a:solidFill>
                <a:prstDash val="solid"/>
              </a:ln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0" y="755576"/>
            <a:ext cx="292494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Районный дистанционный конкурс по патриотическому воспитанию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«МЫ БУДУЩЕЕ РОССИИ»  </a:t>
            </a:r>
          </a:p>
          <a:p>
            <a:pPr algn="ctr"/>
            <a:r>
              <a:rPr lang="ru-RU" sz="2000" b="1" dirty="0" smtClean="0">
                <a:solidFill>
                  <a:srgbClr val="2F8137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«Парад военного оркестра</a:t>
            </a:r>
            <a:r>
              <a:rPr lang="ru-RU" sz="2000" dirty="0" smtClean="0">
                <a:solidFill>
                  <a:srgbClr val="2F8137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b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Диплом </a:t>
            </a:r>
            <a:r>
              <a:rPr lang="en-US" b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III c</a:t>
            </a:r>
            <a:r>
              <a:rPr lang="ru-RU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тепени</a:t>
            </a:r>
            <a:endParaRPr lang="ru-RU" b="1" u="sng" dirty="0">
              <a:solidFill>
                <a:srgbClr val="0000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3074" name="Picture 2" descr="E:\Отчёты  АН ДОО\Отчеты за месяц мероприятий\2021-2022\март апрель май\Наши достижения\9 мая\20220425_102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286" y="646331"/>
            <a:ext cx="3670565" cy="22497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6"/>
          <a:stretch/>
        </p:blipFill>
        <p:spPr bwMode="auto">
          <a:xfrm>
            <a:off x="3241964" y="3946483"/>
            <a:ext cx="3427397" cy="2349261"/>
          </a:xfrm>
          <a:prstGeom prst="rect">
            <a:avLst/>
          </a:prstGeom>
          <a:ln w="38100" cap="sq">
            <a:solidFill>
              <a:srgbClr val="FF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7" t="4047" r="17454"/>
          <a:stretch/>
        </p:blipFill>
        <p:spPr bwMode="auto">
          <a:xfrm>
            <a:off x="171305" y="3968020"/>
            <a:ext cx="2873122" cy="2327723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 descr="E:\Отчёты  АН ДОО\Отчеты за месяц мероприятий\2021-2022\март апрель май\Наши достижения\Мама папа я спортивная семья\20220224_1412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579" y="6936598"/>
            <a:ext cx="2762847" cy="207326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" y="2896030"/>
            <a:ext cx="68579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A46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Семейный </a:t>
            </a:r>
            <a:r>
              <a:rPr lang="ru-RU" b="1" dirty="0">
                <a:solidFill>
                  <a:srgbClr val="1A46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чтецов «Воспеваю Якутию мою</a:t>
            </a:r>
            <a:r>
              <a:rPr lang="ru-RU" b="1" dirty="0" smtClean="0">
                <a:solidFill>
                  <a:srgbClr val="1A46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Сабурова Милена                             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Перепечина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Юля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                                               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8639" y="6295743"/>
            <a:ext cx="6435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конкурс «Папа, мама, я - спортивная семья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семья Борисовых</a:t>
            </a:r>
            <a:endParaRPr lang="ru-RU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8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4736" y="1163082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Наши достижения</a:t>
            </a:r>
            <a:endParaRPr lang="ru-RU" sz="3600" b="1" cap="none" spc="0" dirty="0">
              <a:ln w="22225">
                <a:solidFill>
                  <a:srgbClr val="0000FF"/>
                </a:solidFill>
                <a:prstDash val="solid"/>
              </a:ln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332656" y="646331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Городской вокальный онлайн конкурс «Звонкие нотки»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6"/>
          <a:stretch/>
        </p:blipFill>
        <p:spPr bwMode="auto">
          <a:xfrm>
            <a:off x="3198092" y="1907704"/>
            <a:ext cx="3543276" cy="2203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E:\Отчёты  АН ДОО\Отчеты за месяц мероприятий\2021-2022\март апрель май\Наши достижения\Музыкальная школа Звонкие нотки\20220310_0958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97" y="3635896"/>
            <a:ext cx="3265934" cy="20617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Отчёты  АН ДОО\Отчеты за месяц мероприятий\2021-2022\март апрель май\Наши достижения\Театральный фестиваль\20220316_1106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06" y="6588224"/>
            <a:ext cx="4302412" cy="2338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Отчёты  АН ДОО\Отчеты за месяц мероприятий\2021-2022\март апрель май\Наши достижения\Музыкальная школа Звонкие нотки\20220310_1025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26" y="1093220"/>
            <a:ext cx="3669876" cy="2392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12402" y="1093220"/>
            <a:ext cx="2928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II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МЕСТО</a:t>
            </a:r>
          </a:p>
          <a:p>
            <a:pPr lvl="0"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Ансамбль «Конфетти»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42256" y="4111385"/>
            <a:ext cx="2799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МЕСТО</a:t>
            </a:r>
          </a:p>
          <a:p>
            <a:pPr lvl="0"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Гладышев Данила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10431" y="4860032"/>
            <a:ext cx="3130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II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МЕСТО</a:t>
            </a:r>
          </a:p>
          <a:p>
            <a:pPr lvl="0"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Ансамбль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«Веселые нотки»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39" y="5697631"/>
            <a:ext cx="68203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Районный театральный фестиваль «Путешествие по сказкам»</a:t>
            </a:r>
          </a:p>
          <a:p>
            <a:pPr lvl="0" algn="ctr"/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III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МЕСТО</a:t>
            </a:r>
          </a:p>
          <a:p>
            <a:pPr lvl="0"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Творческий коллектив  «Юные театралы»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7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8572" y="1147425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Наши достижения</a:t>
            </a:r>
            <a:endParaRPr lang="ru-RU" sz="3600" b="1" cap="none" spc="0" dirty="0">
              <a:ln w="22225">
                <a:solidFill>
                  <a:srgbClr val="0000FF"/>
                </a:solidFill>
                <a:prstDash val="solid"/>
              </a:ln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164640" y="646331"/>
            <a:ext cx="6576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Патриотическая акция памяти «Наследники Победы»!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4098" name="Picture 2" descr="E:\Отчёты  АН ДОО\Отчеты за месяц мероприятий\2021-2022\март апрель май\Наши достижения\9 мая\20220505_1244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48" y="1231256"/>
            <a:ext cx="4041254" cy="2634253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64"/>
          <a:stretch/>
        </p:blipFill>
        <p:spPr bwMode="auto">
          <a:xfrm>
            <a:off x="102253" y="5724128"/>
            <a:ext cx="6567108" cy="3170786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 descr="С днем победы! | ОГБУЗ Смоленский центр кров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854" y="3153322"/>
            <a:ext cx="4310149" cy="170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Завод МССЗ в годы Великой Отечественной войны (1941-1945 гг.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9520">
            <a:off x="-65826" y="1662146"/>
            <a:ext cx="2360089" cy="161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 rot="10800000" flipV="1">
            <a:off x="140636" y="4608294"/>
            <a:ext cx="66007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Дистанционный творческий конкурс 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«Лучшее стихотворение по ОХРАНЕ ТРУДА»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Диплом Ш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СТЕПЕНИ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8574" y="1141032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Сказочные советы</a:t>
            </a:r>
            <a:endParaRPr lang="ru-RU" sz="3600" b="1" cap="none" spc="0" dirty="0">
              <a:ln w="22225">
                <a:solidFill>
                  <a:srgbClr val="FFC000"/>
                </a:solidFill>
                <a:prstDash val="solid"/>
              </a:ln>
              <a:solidFill>
                <a:srgbClr val="7030A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65209" y="616844"/>
            <a:ext cx="3939855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Музыка военных лет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1A462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Кто сказал, что надо бросить песню на войне</a:t>
            </a:r>
            <a:r>
              <a:rPr lang="ru-RU" sz="1400" b="1" dirty="0" smtClean="0">
                <a:solidFill>
                  <a:srgbClr val="1A462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?</a:t>
            </a:r>
            <a:endParaRPr lang="ru-RU" sz="1400" b="1" dirty="0">
              <a:solidFill>
                <a:srgbClr val="1A4624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1A462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После боя сердце просит музыку вдвойне!    </a:t>
            </a:r>
          </a:p>
          <a:p>
            <a:pPr indent="355600" algn="just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355600" algn="just"/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Патриотическое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чувство не возникнет само по себе. Его нужно воспитывать с раннего детства, взращивать. И без помощи взрослых ребенок не сможет выделить из окружающей его жизни главное, расставить приоритеты, правильно настроить чувства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AE74437-3206-4FF4-9938-74C599B37FC6}"/>
              </a:ext>
            </a:extLst>
          </p:cNvPr>
          <p:cNvSpPr/>
          <p:nvPr/>
        </p:nvSpPr>
        <p:spPr>
          <a:xfrm>
            <a:off x="3862209" y="2559875"/>
            <a:ext cx="299579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16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</a:t>
            </a:r>
          </a:p>
          <a:p>
            <a:pPr algn="ctr"/>
            <a:r>
              <a:rPr lang="ru-RU" sz="16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Алена Юрьевна Кривошеева</a:t>
            </a:r>
            <a:endParaRPr lang="ru-RU" sz="16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E:\Отчёты  АН ДОО\Отчеты за месяц мероприятий\2021-2022\март апрель май\Сказочные советы\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779" y="588114"/>
            <a:ext cx="2591127" cy="1943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8316" y="3253496"/>
            <a:ext cx="674136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5600" algn="just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День Победы занимает особое место в жизни каждого человека, чьи родные участвовали или погибли на фронтах ВОВ. В нашем детском саду ежегодно проводится праздник, посвященный Дню Победы. Дети поют песни о Победе, читают стихи, чтят память погибших минутой молчания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indent="355600" algn="just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в семье следует, говорит о таком важном событии и о том, какой ценой досталась Победа.  Мальчикам будет интересно узнать о военной технике, о военных действиях, о знаменитых людях, отличившихся на войне. Девочкам интересно знать о героических подвигах женщин, во время войны. И ребёнок запомнит. Навсегда. И своим детям передаст ту эстафету, тот негасимый огонь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indent="355600" algn="just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Как донести суть происходившего в те далекие годы грамотно и вызвать в маленькой душе чувство гордости, сострадания, почитания, патриотизма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?</a:t>
            </a: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indent="355600" algn="just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Можно с ребенком пройтись по памятным местам: к памятникам, Братским могилам. Возложить цветы к Вечному огню и прочитать вместе надписи на памятных плитах, тем самым подав пример. Даже если среди ваших родственников и знакомых нет ветеранов, которые, конечно, являются, лучшими рассказчиками, вы можете показать ребенку памятные мемориалы, отвести его к Вечному огню и рассказать, что он всегда горит, напоминая людям о тех, кто погиб на войне. Посетить музеи, где ребенок сможет не только услышать о войне, но и посмотреть старинные вещи, оружие, письма солдат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indent="355600" algn="just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 еще можно поговорить о песнях, которые помогали людям в тяжелые дни Великой отечественной войны. Ведь в песне есть слова, и есть музыка, которые тесно взаимосвязаны между собой и дополняют друг друга. В дни войны многие композиторы писали песни о войне. Песни - они, как друзья в беде и в радости.  </a:t>
            </a:r>
          </a:p>
          <a:p>
            <a:pPr lvl="0" indent="355600" algn="just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Прошло 77 лет со дня Победы, но песни тех далеких и грозных лет звучат, и сегодня потрясая сердца. Кроме силы духа, стремления защищать родную землю и веры в победу, буквально всем – и бойцам на фронте, и тем, кто ждал их с полей войны, - поднимала настроение музыка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70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7359" y="1147426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6632" y="1907705"/>
            <a:ext cx="4464497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Рекомендованные музыкальные произведения для прослушивания вместе с детьми: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Катюша» - музыка М.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Блантера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слова </a:t>
            </a:r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algn="just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Исаковского,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9 мая» - , музыка и слова З.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Роот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«Темная ночь» - муз. Н. Богословского, сл. </a:t>
            </a:r>
          </a:p>
          <a:p>
            <a:pPr lvl="0" algn="just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В. Агатов;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Три танкиста» - муз. Д.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Покрассова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сл. </a:t>
            </a:r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algn="just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Ласкина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безымянной высоте» - муз. В.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Баснера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</a:t>
            </a:r>
          </a:p>
          <a:p>
            <a:pPr lvl="0" algn="just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сл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М.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Матусовского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Песня о мире» - муз. А. Филиппенко, сл. </a:t>
            </a:r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algn="just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Волгиной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Священная война» - муз. </a:t>
            </a:r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algn="just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Александрова, сл. В.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Лебедева-Кумача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землянке» - муз. К.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Листова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сл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Сурикова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Алеша» - муз. Э. Колмановского,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сл.</a:t>
            </a:r>
          </a:p>
          <a:p>
            <a:pPr lvl="0" algn="just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Ваншенкин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солнечной поляночке» -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муз.</a:t>
            </a:r>
          </a:p>
          <a:p>
            <a:pPr lvl="0" algn="just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Соловьева-Седого, сл. А.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Фатьянова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Эх, дороги» - муз. А. Новикова, сл. </a:t>
            </a:r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algn="just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Ошанин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Огонек» - муз. Народная, сл. </a:t>
            </a:r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algn="just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Исаковского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Последний бой» - муз. и сл. М.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Ножкина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Журавли» - муз. Я. Френкель, сл. </a:t>
            </a:r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algn="just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Гамзатова.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6632" y="680980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Послушайте, пожалуйста, с детьми песни военных лет и расскажите историю создания каждой песни, пусть дети знают какой ценой нашим предкам досталась эта Великая Победа в далёком 1945.</a:t>
            </a:r>
          </a:p>
        </p:txBody>
      </p:sp>
      <p:pic>
        <p:nvPicPr>
          <p:cNvPr id="6146" name="Picture 2" descr="Проект &quot;День Победы&quot; в средней групп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222" y="646331"/>
            <a:ext cx="2351584" cy="161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День победы. Спасибо деду за победу. Лучшие песни победы - YouT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022" y="7380312"/>
            <a:ext cx="2265027" cy="127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Отчёты  АН ДОО\Отчеты за месяц мероприятий\2021-2022\март апрель май\Весна прогулка\IMG-20220517-WA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203" y="2915816"/>
            <a:ext cx="1717390" cy="38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Сказочные советы</a:t>
            </a:r>
            <a:endParaRPr lang="ru-RU" sz="3600" b="1" cap="none" spc="0" dirty="0">
              <a:ln w="22225">
                <a:solidFill>
                  <a:srgbClr val="FFC000"/>
                </a:solidFill>
                <a:prstDash val="solid"/>
              </a:ln>
              <a:solidFill>
                <a:srgbClr val="7030A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35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8572" y="1147425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1A4624"/>
                </a:solidFill>
                <a:effectLst/>
                <a:latin typeface="Comic Sans MS" panose="030F0702030302020204" pitchFamily="66" charset="0"/>
              </a:rPr>
              <a:t>Калейдоскоп эмоций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188640" y="646332"/>
            <a:ext cx="655272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Romashulka" panose="02000000000000000000" pitchFamily="2" charset="0"/>
                <a:cs typeface="Times New Roman" panose="02020603050405020304" pitchFamily="18" charset="0"/>
              </a:rPr>
              <a:t>8 марта в Сказке</a:t>
            </a:r>
            <a:endParaRPr lang="ru-RU" sz="2400" dirty="0">
              <a:solidFill>
                <a:srgbClr val="FF0000"/>
              </a:solidFill>
              <a:latin typeface="Romashulka" panose="02000000000000000000" pitchFamily="2" charset="0"/>
              <a:cs typeface="Times New Roman" panose="02020603050405020304" pitchFamily="18" charset="0"/>
            </a:endParaRPr>
          </a:p>
          <a:p>
            <a:pPr indent="355600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марте день волшебный есть</a:t>
            </a:r>
          </a:p>
          <a:p>
            <a:pPr indent="355600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Радостью наполнен весь,</a:t>
            </a:r>
          </a:p>
          <a:p>
            <a:pPr indent="355600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Это праздник наших мам,</a:t>
            </a:r>
          </a:p>
          <a:p>
            <a:pPr indent="355600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Что любовь приносят нам.</a:t>
            </a:r>
          </a:p>
          <a:p>
            <a:pPr indent="355600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за ласку, и заботу,</a:t>
            </a:r>
          </a:p>
          <a:p>
            <a:pPr indent="355600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Ежедневную работу,</a:t>
            </a:r>
          </a:p>
          <a:p>
            <a:pPr indent="355600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Мамам добрым и родным</a:t>
            </a:r>
          </a:p>
          <a:p>
            <a:pPr indent="355600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Мы спасибо говорим!</a:t>
            </a:r>
          </a:p>
          <a:p>
            <a:pPr indent="450215" fontAlgn="base"/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fontAlgn="base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Вместе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 весной к нам пришел прекрасный и замечательный праздник – Международный женский день 8 марта. Этот день согрет лучами солнца, женскими улыбками, украшен россыпью цветов. Сколько красивых стихов написано для прекраснейших женщин, и конечно, весной самое время посвятить им эти строки.</a:t>
            </a:r>
          </a:p>
          <a:p>
            <a:pPr indent="450215" fontAlgn="base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Жизнь каждого из нас в детстве складывается из маленьких, порой незаметных крупинок маминой нежности и заботы. В каждом детском саду в канун этого праздника весны проводятся торжественные мероприятия. Вот и в нашем детском саду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этот день звучали самые прекрасные слова, посвященные нашим любимым мамочкам.</a:t>
            </a:r>
          </a:p>
          <a:p>
            <a:pPr indent="450215" fontAlgn="base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Дети пришли на праздник нарядные и весёлые. Своими стихами, танцами, песнями и сценками подарили мамам много добрых слов, нежности и внимания. Весело прошли шуточные конкурсы и соревнования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3314" name="Picture 2" descr="E:\Отчёты  АН ДОО\Отчеты за месяц мероприятий\2021-2022\март апрель май\Калейдоскоп\8 марта\1 Выставка\2 Выставка рисунков —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32" y="1043921"/>
            <a:ext cx="2520280" cy="2218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5" name="Picture 3" descr="E:\Отчёты  АН ДОО\Отчеты за месяц мероприятий\2021-2022\март апрель май\Калейдоскоп\8 марта\Буратино 8 марта\20220304_1053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85" y="6954947"/>
            <a:ext cx="5056237" cy="2189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7359" y="1147426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3300"/>
                </a:solidFill>
                <a:effectLst/>
                <a:latin typeface="Comic Sans MS" panose="030F0702030302020204" pitchFamily="66" charset="0"/>
              </a:rPr>
              <a:t>Познавательная картотека</a:t>
            </a:r>
            <a:endParaRPr lang="ru-RU" sz="3600" b="1" cap="none" spc="0" dirty="0">
              <a:ln w="22225">
                <a:solidFill>
                  <a:srgbClr val="0070C0"/>
                </a:solidFill>
                <a:prstDash val="solid"/>
              </a:ln>
              <a:solidFill>
                <a:srgbClr val="FF33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2204864" y="646331"/>
            <a:ext cx="453650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Авторское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пособие: «Чудо дерево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Цель: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формирование у детей дошкольного возраста знаний о смене времен года.</a:t>
            </a:r>
          </a:p>
          <a:p>
            <a:pPr algn="just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Задачи:</a:t>
            </a: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Формировать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знания о сезонных изменениях в природе, о смене времен года, сменяемости и цикличности;</a:t>
            </a: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 Развивать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сенсорное восприятие;</a:t>
            </a: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Воспитывать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бережное отношение к природе.</a:t>
            </a:r>
          </a:p>
          <a:p>
            <a:pPr algn="just"/>
            <a:r>
              <a:rPr lang="ru-RU" sz="1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Адресованность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предназначен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для организации совместной деятельности воспитателя с детьми и для самостоятельной деятельности детей в процессе закрепления и обобщения знаний.</a:t>
            </a:r>
          </a:p>
          <a:p>
            <a:pPr algn="just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Возраст детей: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Пособие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можно использовать с детьми от 3 до 7 лет.</a:t>
            </a:r>
          </a:p>
          <a:p>
            <a:pPr algn="just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Данное пособие изготовлено из твердой основы в виде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деревьев в разное время года,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которой расположены элементы в виде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жучков, цветочков, листочков, бабочек и др.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 целью выполнения обучающих и игровых заданий.</a:t>
            </a:r>
          </a:p>
          <a:p>
            <a:pPr algn="ctr"/>
            <a:endParaRPr lang="ru-RU" sz="1600" b="1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AE74437-3206-4FF4-9938-74C599B37FC6}"/>
              </a:ext>
            </a:extLst>
          </p:cNvPr>
          <p:cNvSpPr/>
          <p:nvPr/>
        </p:nvSpPr>
        <p:spPr>
          <a:xfrm>
            <a:off x="1216" y="2987825"/>
            <a:ext cx="231998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16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Файруза</a:t>
            </a:r>
            <a:r>
              <a:rPr lang="ru-RU" sz="16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Зиннуровна</a:t>
            </a:r>
            <a:endParaRPr lang="ru-RU" sz="1600" b="1" dirty="0" smtClean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Газизуллина</a:t>
            </a:r>
            <a:endParaRPr lang="ru-RU" sz="1600" b="1" dirty="0" smtClean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sz="16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E:\Фото\Персонал\фото наде\00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3" y="640946"/>
            <a:ext cx="1998831" cy="2346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F:\дипломы надо сжимать\лето 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1" y="3901217"/>
            <a:ext cx="170599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F:\дипломы надо сжимать\осень 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375" y="6331392"/>
            <a:ext cx="184564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F:\дипломы надо сжимать\зима 2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825" y="6228184"/>
            <a:ext cx="1618823" cy="2641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F:\дипломы надо сжимать\весна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447" y="6506608"/>
            <a:ext cx="1569337" cy="2457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1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7359" y="1147426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Семейное хобби</a:t>
            </a:r>
            <a:endParaRPr lang="ru-RU" sz="36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5602" name="Picture 2" descr="E:\Отчёты  АН ДОО\Отчеты за месяц мероприятий\2021-2022\март апрель май\Вместе с мамой\11-04-2022_02-48-40\IMG-20220406-WA0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856" y="1547664"/>
            <a:ext cx="1921395" cy="2561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E:\Отчёты  АН ДОО\Отчеты за месяц мероприятий\2021-2022\март апрель май\Вместе с мамой\Медведев Артем\IMG-20220407-WA00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1"/>
          <a:stretch/>
        </p:blipFill>
        <p:spPr bwMode="auto">
          <a:xfrm>
            <a:off x="1216556" y="5580112"/>
            <a:ext cx="2322787" cy="2827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E:\Отчёты  АН ДОО\Отчеты за месяц мероприятий\2021-2022\март апрель май\Вместе с мамой\Медведев Артем\IMG-20220407-WA00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4" b="23720"/>
          <a:stretch/>
        </p:blipFill>
        <p:spPr bwMode="auto">
          <a:xfrm>
            <a:off x="3958488" y="4211960"/>
            <a:ext cx="2726109" cy="3077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E:\Отчёты  АН ДОО\Отчеты за месяц мероприятий\2021-2022\март апрель май\Вместе с мамой\Сафин Урал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7" y="909512"/>
            <a:ext cx="1566238" cy="2092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ьная выноска 3"/>
          <p:cNvSpPr/>
          <p:nvPr/>
        </p:nvSpPr>
        <p:spPr>
          <a:xfrm rot="1950778">
            <a:off x="4152382" y="1115616"/>
            <a:ext cx="2520281" cy="2160240"/>
          </a:xfrm>
          <a:prstGeom prst="wedgeEllipseCallou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 и Алмаз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рисуем и играем и про спорт не забываем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 descr="E:\Отчёты  АН ДОО\Отчеты за месяц мероприятий\2021-2022\март апрель май\Вместе с мамой\Медведев Артем\IMG-20220407-WA000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/>
        </p:blipFill>
        <p:spPr bwMode="auto">
          <a:xfrm>
            <a:off x="3012293" y="6823998"/>
            <a:ext cx="1892390" cy="2297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Овальная выноска 20"/>
          <p:cNvSpPr/>
          <p:nvPr/>
        </p:nvSpPr>
        <p:spPr>
          <a:xfrm rot="18774490">
            <a:off x="-43585" y="4140861"/>
            <a:ext cx="2520281" cy="1716952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Артем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Мамин маленький помощник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90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7359" y="1147426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Семейное хобби</a:t>
            </a:r>
            <a:endParaRPr lang="ru-RU" sz="36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6626" name="Picture 2" descr="E:\Отчёты  АН ДОО\Отчеты за месяц мероприятий\2021-2022\март апрель май\Вместе с мамой\Теремок\IMG-20220420-WA0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864" y="1259632"/>
            <a:ext cx="3012049" cy="2261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E:\Отчёты  АН ДОО\Отчеты за месяц мероприятий\2021-2022\март апрель май\Вместе с мамой\Теремок\IMG-20220420-WA00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18" y="678959"/>
            <a:ext cx="1707928" cy="2562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E:\Отчёты  АН ДОО\Отчеты за месяц мероприятий\2021-2022\март апрель май\Вместе с мамой\Харвонен Александра\IMG-20220407-WA00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81" b="38248"/>
          <a:stretch/>
        </p:blipFill>
        <p:spPr bwMode="auto">
          <a:xfrm>
            <a:off x="443464" y="3710382"/>
            <a:ext cx="2955349" cy="3282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E:\Отчёты  АН ДОО\Отчеты за месяц мероприятий\2021-2022\март апрель май\Вместе с мамой\Харвонен Александра\IMG-20220407-WA0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6351917"/>
            <a:ext cx="1519056" cy="2701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E:\Отчёты  АН ДОО\Отчеты за месяц мероприятий\2021-2022\март апрель май\Вместе с мамой\Юрченко Полина и Андрей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241" y="5724128"/>
            <a:ext cx="2151120" cy="2868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ьная выноска 12"/>
          <p:cNvSpPr/>
          <p:nvPr/>
        </p:nvSpPr>
        <p:spPr>
          <a:xfrm rot="17846016">
            <a:off x="20775" y="1018923"/>
            <a:ext cx="2527854" cy="1580018"/>
          </a:xfrm>
          <a:prstGeom prst="wedgeEllipseCallout">
            <a:avLst/>
          </a:prstGeom>
          <a:solidFill>
            <a:srgbClr val="D9FFD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Саша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Папин маленький помощник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ьная выноска 14"/>
          <p:cNvSpPr/>
          <p:nvPr/>
        </p:nvSpPr>
        <p:spPr>
          <a:xfrm rot="20947635">
            <a:off x="4225807" y="4295239"/>
            <a:ext cx="2520281" cy="1439335"/>
          </a:xfrm>
          <a:prstGeom prst="wedgeEllipseCallou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Полина и Андрей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весело играть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ьная выноска 15"/>
          <p:cNvSpPr/>
          <p:nvPr/>
        </p:nvSpPr>
        <p:spPr>
          <a:xfrm rot="1950778">
            <a:off x="1888666" y="7045198"/>
            <a:ext cx="2520281" cy="1701863"/>
          </a:xfrm>
          <a:prstGeom prst="wedgeEllipseCallout">
            <a:avLst/>
          </a:prstGeom>
          <a:solidFill>
            <a:srgbClr val="2EDFF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Мамина маленькая помощница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75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8575" y="1119614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0" y="0"/>
            <a:ext cx="6858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D9FFD9"/>
                </a:solidFill>
                <a:latin typeface="Comic Sans MS" panose="030F0702030302020204" pitchFamily="66" charset="0"/>
              </a:rPr>
              <a:t>Интеллектуальная страничка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116633" y="8811403"/>
            <a:ext cx="6552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Отгадки к ребусам: Ёлка,</a:t>
            </a:r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снежинка, мишура, каток, метель, зима, коньки  </a:t>
            </a:r>
            <a:endParaRPr lang="ru-RU" sz="105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9" y="1598483"/>
            <a:ext cx="5883622" cy="6970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116632" y="646331"/>
            <a:ext cx="65887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Пройди по дорожкам лабиринта и ты узнаешь, в какое время года спит мишка, когда прилетают скворцы, когда поспевает в лесу земляника и когда птицы улетают в теплые края.</a:t>
            </a:r>
            <a:endParaRPr lang="ru-RU" sz="1400" dirty="0">
              <a:solidFill>
                <a:srgbClr val="0066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7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52481" y="1133519"/>
            <a:ext cx="916296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B6D4844-98D0-4E8B-9B3E-48211E04FA55}"/>
              </a:ext>
            </a:extLst>
          </p:cNvPr>
          <p:cNvSpPr/>
          <p:nvPr/>
        </p:nvSpPr>
        <p:spPr>
          <a:xfrm>
            <a:off x="188639" y="646331"/>
            <a:ext cx="648072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Веб-сайт в интернете 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www.almazik.org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журналом работала </a:t>
            </a:r>
          </a:p>
          <a:p>
            <a:pPr algn="ctr"/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инициативная группа: 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Е.А. Иванова, Е.Н.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Мухаметшина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А.Ю. Кривошеева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для журнала предоставлены воспитателями  и родителями групп.</a:t>
            </a:r>
          </a:p>
          <a:p>
            <a:pPr algn="ctr"/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Гл. редактор: 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Л.А. Мурашко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00FF"/>
              </a:solidFill>
              <a:latin typeface="Bahnschrift Condensed" panose="020B0502040204020203" pitchFamily="34" charset="0"/>
            </a:endParaRPr>
          </a:p>
          <a:p>
            <a:pPr algn="ctr"/>
            <a:endParaRPr lang="ru-RU" dirty="0">
              <a:solidFill>
                <a:srgbClr val="0000FF"/>
              </a:solidFill>
              <a:latin typeface="Bahnschrift Condensed" panose="020B0502040204020203" pitchFamily="34" charset="0"/>
            </a:endParaRPr>
          </a:p>
          <a:p>
            <a:pPr algn="ctr"/>
            <a:endParaRPr lang="ru-RU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8639" y="7884368"/>
            <a:ext cx="65527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rgbClr val="00B0F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 НОВЫХ ВСТРЕЧ!</a:t>
            </a:r>
            <a:endParaRPr lang="ru-RU" sz="5400" b="1" cap="none" spc="0" dirty="0">
              <a:ln w="11430">
                <a:solidFill>
                  <a:srgbClr val="00B0F0"/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194" name="Picture 2" descr="E:\Отчёты  АН ДОО\Отчеты за месяц мероприятий\2021-2022\март апрель май\Весна прогулка\IMG-20220429-WA0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1" y="2987824"/>
            <a:ext cx="2808312" cy="37434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E:\Отчёты  АН ДОО\Отчеты за месяц мероприятий\2021-2022\март апрель май\Весна прогулка\PHOTO-2022-04-23-21-41-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32" y="4067944"/>
            <a:ext cx="2665590" cy="35283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3308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8572" y="1147425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188640" y="646332"/>
            <a:ext cx="655272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Romashulka" panose="02000000000000000000" pitchFamily="2" charset="0"/>
                <a:cs typeface="Times New Roman" panose="02020603050405020304" pitchFamily="18" charset="0"/>
              </a:rPr>
              <a:t>8 марта в Сказке</a:t>
            </a:r>
            <a:endParaRPr lang="ru-RU" sz="2400" dirty="0">
              <a:solidFill>
                <a:srgbClr val="FF0000"/>
              </a:solidFill>
              <a:latin typeface="Romashulka" panose="02000000000000000000" pitchFamily="2" charset="0"/>
              <a:cs typeface="Times New Roman" panose="02020603050405020304" pitchFamily="18" charset="0"/>
            </a:endParaRPr>
          </a:p>
          <a:p>
            <a:pPr indent="450215" fontAlgn="base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самым маленьким дошкольникам в группы «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Чиполлино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», «Колобок» и «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Дюймовочка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 на праздник пришло весеннее Солнышко, которое исполняло желания мамочек, записанные на видео. За каждое исполненное желание детки дарили Солнышку бантик. А еще пришла Бабушка-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загадушка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с веселыми загадками и интересными играми.</a:t>
            </a:r>
          </a:p>
          <a:p>
            <a:pPr indent="450215" fontAlgn="base"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средней группе «Аленький цветочек» праздник прошел по мотивам русской народной сказки «Маша и медведь». Дети показали и рассказали Машеньке, как нужно убирать игрушки, мотать клубочки ниток, собирать букет цветов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4338" name="Picture 2" descr="E:\Отчёты  АН ДОО\Отчеты за месяц мероприятий\2021-2022\март апрель май\Калейдоскоп\8 марта\Дюймовочка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2202">
            <a:off x="276316" y="3758227"/>
            <a:ext cx="3727836" cy="1914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E:\Отчёты  АН ДОО\Отчеты за месяц мероприятий\2021-2022\март апрель май\Калейдоскоп\8 марта\Колосок\20220310_0937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928" y="5364088"/>
            <a:ext cx="3423188" cy="1904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E:\Отчёты  АН ДОО\Отчеты за месяц мероприятий\2021-2022\март апрель май\Калейдоскоп\8 марта\Чипполино\20220303_1012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452">
            <a:off x="194062" y="6482959"/>
            <a:ext cx="3237731" cy="1923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E:\Отчёты  АН ДОО\Отчеты за месяц мероприятий\2021-2022\март апрель май\Калейдоскоп\8 марта\Аленький цветочек\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59" y="3503544"/>
            <a:ext cx="2427727" cy="1684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E:\Отчёты  АН ДОО\Отчеты за месяц мероприятий\2021-2022\март апрель май\Калейдоскоп\8 марта\Аленький цветочек\20220304_0935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32" y="7444689"/>
            <a:ext cx="2782069" cy="1592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1A4624"/>
                </a:solidFill>
                <a:effectLst/>
                <a:latin typeface="Comic Sans MS" panose="030F0702030302020204" pitchFamily="66" charset="0"/>
              </a:rPr>
              <a:t>Калейдоскоп эмоций</a:t>
            </a:r>
          </a:p>
        </p:txBody>
      </p:sp>
    </p:spTree>
    <p:extLst>
      <p:ext uri="{BB962C8B-B14F-4D97-AF65-F5344CB8AC3E}">
        <p14:creationId xmlns:p14="http://schemas.microsoft.com/office/powerpoint/2010/main" val="55813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19393" y="1147426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188640" y="646332"/>
            <a:ext cx="655272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Romashulka" panose="02000000000000000000" pitchFamily="2" charset="0"/>
                <a:cs typeface="Times New Roman" panose="02020603050405020304" pitchFamily="18" charset="0"/>
              </a:rPr>
              <a:t>8 марта в Сказке</a:t>
            </a:r>
            <a:endParaRPr lang="ru-RU" sz="2400" dirty="0">
              <a:solidFill>
                <a:srgbClr val="FF0000"/>
              </a:solidFill>
              <a:latin typeface="Romashulka" panose="02000000000000000000" pitchFamily="2" charset="0"/>
              <a:cs typeface="Times New Roman" panose="02020603050405020304" pitchFamily="18" charset="0"/>
            </a:endParaRPr>
          </a:p>
          <a:p>
            <a:pPr indent="450215" fontAlgn="base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старшей группе «Буратино» мальчики исполнили замечательный танец настоящих защитников и устроили девочкам путешествие по жарким странам. В группе «Теремок» был слет прекраснейших Василис, которые доказывали Бабе Яге, что они настоящие принцессы.</a:t>
            </a:r>
          </a:p>
          <a:p>
            <a:pPr indent="450215" fontAlgn="base"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Воспитанники подготовительной группы «Золотая рыбка» попали в 60-е годы и праздник 8 Марта прошел в стиле ретро. Стиляги пели песни, исполняли танцы, разгадывали музыкальные загадки.</a:t>
            </a:r>
          </a:p>
          <a:p>
            <a:pPr indent="450215" fontAlgn="base"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Как же можно в такой день обойтись без подарков! Мальчики приготовили для девочек подарки своими руками, и совместно с папами приготовили для мам сюрприз-выставку букетов!</a:t>
            </a:r>
          </a:p>
          <a:p>
            <a:pPr indent="450215" fontAlgn="base"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Праздник, несомненно, привнес в жизнь детского сада атмосферу весенней радости и счастья.</a:t>
            </a:r>
            <a:endParaRPr lang="ru-RU" sz="1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5362" name="Picture 2" descr="E:\Отчёты  АН ДОО\Отчеты за месяц мероприятий\2021-2022\март апрель май\Калейдоскоп\8 марта\Буратино 8 марта\Новая папка\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80" y="4521202"/>
            <a:ext cx="4277417" cy="1878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E:\Отчёты  АН ДОО\Отчеты за месяц мероприятий\2021-2022\март апрель май\Калейдоскоп\8 марта\Золотая рыбка\20220305_0931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530" y="7020272"/>
            <a:ext cx="3846163" cy="1798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E:\Отчёты  АН ДОО\Отчеты за месяц мероприятий\2021-2022\март апрель май\Калейдоскоп\8 марта\Фото для сайта\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34" y="6588224"/>
            <a:ext cx="2664296" cy="1935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E:\Отчёты  АН ДОО\Отчеты за месяц мероприятий\2021-2022\март апрель май\Калейдоскоп\8 марта\Фото для сайта\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719" y="4836438"/>
            <a:ext cx="2017642" cy="1876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1A4624"/>
                </a:solidFill>
                <a:effectLst/>
                <a:latin typeface="Comic Sans MS" panose="030F0702030302020204" pitchFamily="66" charset="0"/>
              </a:rPr>
              <a:t>Калейдоскоп эмоций</a:t>
            </a:r>
          </a:p>
        </p:txBody>
      </p:sp>
    </p:spTree>
    <p:extLst>
      <p:ext uri="{BB962C8B-B14F-4D97-AF65-F5344CB8AC3E}">
        <p14:creationId xmlns:p14="http://schemas.microsoft.com/office/powerpoint/2010/main" val="34557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8572" y="1147425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188640" y="646332"/>
            <a:ext cx="655272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7030A0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«Шутки, смех, веселье — отличное настроение</a:t>
            </a:r>
            <a:r>
              <a:rPr lang="ru-RU" sz="4800" b="1" dirty="0" smtClean="0">
                <a:solidFill>
                  <a:srgbClr val="7030A0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»</a:t>
            </a:r>
          </a:p>
          <a:p>
            <a:pPr indent="355600"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День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Смеха в России не самый  распространенный праздник, но все же довольно известный. И так здорово, что он наступает в солнечный  весенний день – 1 апреля. День Смеха для ребят - самый веселый праздник</a:t>
            </a:r>
          </a:p>
          <a:p>
            <a:pPr indent="355600"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Вот и в нашем детском саду ежегодно проводится этот замечательный и веселый праздник.</a:t>
            </a:r>
          </a:p>
          <a:p>
            <a:pPr indent="355600"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 активном участии детей и взрослых детский сад был оформлен воздушными шарами, цветами, смешными человечками, фотографиями веселых персонажей из любимых мультфильмов и сказок. Праздничное настроение было создано с самого порога. Педагоги детского сада, наряженные в шутов, скоморохов, клоунов, персонажей из мультфильмов провели с ребятами различные конкурсы, игры, фокусы, соревнования.</a:t>
            </a:r>
          </a:p>
          <a:p>
            <a:pPr indent="355600"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Дети с удовольствием принимали активное участие в таких конкурсах и играх, как: «Накорми конфетой друга», «Лопни шарик», «Нарядись» и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мн.др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Пели песни «В траве сидел кузнечик», «Улыбка». Даже самые маленькие воспитанники детского сада приняли участие во всеобщем веселье.</a:t>
            </a:r>
          </a:p>
          <a:p>
            <a:pPr indent="355600"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Море радости, улыбок, веселья и положительных эмоций подарили творческие педагоги нашего детского сада своим любимым воспитанникам.</a:t>
            </a:r>
          </a:p>
        </p:txBody>
      </p:sp>
      <p:pic>
        <p:nvPicPr>
          <p:cNvPr id="17410" name="Picture 2" descr="E:\Отчёты  АН ДОО\Отчеты за месяц мероприятий\2021-2022\март апрель май\Калейдоскоп\1 апреля\ДС 46 Отчет о мероприятии в детском саду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30" y="7307350"/>
            <a:ext cx="3684339" cy="171871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E:\Отчёты  АН ДОО\Отчеты за месяц мероприятий\2021-2022\март апрель май\Калейдоскоп\1 апреля\ДС 46 Отчет о мероприятии в детском саду\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978" y="646331"/>
            <a:ext cx="1433004" cy="1543736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1A4624"/>
                </a:solidFill>
                <a:effectLst/>
                <a:latin typeface="Comic Sans MS" panose="030F0702030302020204" pitchFamily="66" charset="0"/>
              </a:rPr>
              <a:t>Калейдоскоп эмоций</a:t>
            </a:r>
          </a:p>
        </p:txBody>
      </p:sp>
    </p:spTree>
    <p:extLst>
      <p:ext uri="{BB962C8B-B14F-4D97-AF65-F5344CB8AC3E}">
        <p14:creationId xmlns:p14="http://schemas.microsoft.com/office/powerpoint/2010/main" val="390075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8572" y="1147425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E:\Отчёты  АН ДОО\Отчеты за месяц мероприятий\2021-2022\март апрель май\Калейдоскоп\1 апреля\ДС 46 Отчет о мероприятии в детском саду\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464" y="644595"/>
            <a:ext cx="3507047" cy="2384585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E:\Отчёты  АН ДОО\Отчеты за месяц мероприятий\2021-2022\март апрель май\Калейдоскоп\1 апреля\ДС 46 Отчет о мероприятии в детском саду\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261" y="3223612"/>
            <a:ext cx="2286124" cy="3015440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E:\Отчёты  АН ДОО\Отчеты за месяц мероприятий\2021-2022\март апрель май\Калейдоскоп\1 апреля\ДС 46 Отчет о мероприятии в детском саду\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819665"/>
            <a:ext cx="2887505" cy="2433912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E:\Отчёты  АН ДОО\Отчеты за месяц мероприятий\2021-2022\март апрель май\Калейдоскоп\1 апреля\ДС 46 Отчет о мероприятии в детском саду\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7" y="6663814"/>
            <a:ext cx="2476500" cy="2228850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E:\Отчёты  АН ДОО\Отчеты за месяц мероприятий\2021-2022\март апрель май\Калейдоскоп\1 апреля\ДС 46 Отчет о мероприятии в детском саду\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589" y="6804248"/>
            <a:ext cx="3776796" cy="1947983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Детские стихи к празднику день смеха, к 1 апрел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74" y="644595"/>
            <a:ext cx="2044807" cy="2044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Отчёты  АН ДОО\Отчеты за месяц мероприятий\2021-2022\март апрель май\Калейдоскоп\1 апреля\ДС 46 Отчет о мероприятии в детском саду\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15" y="5004048"/>
            <a:ext cx="2503686" cy="1589970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1A4624"/>
                </a:solidFill>
                <a:effectLst/>
                <a:latin typeface="Comic Sans MS" panose="030F0702030302020204" pitchFamily="66" charset="0"/>
              </a:rPr>
              <a:t>Калейдоскоп эмоций</a:t>
            </a:r>
          </a:p>
        </p:txBody>
      </p:sp>
    </p:spTree>
    <p:extLst>
      <p:ext uri="{BB962C8B-B14F-4D97-AF65-F5344CB8AC3E}">
        <p14:creationId xmlns:p14="http://schemas.microsoft.com/office/powerpoint/2010/main" val="297339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8572" y="1147425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188640" y="1942061"/>
            <a:ext cx="65527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Как давно закончилась Великая Отечественная война - самая страшная война в истории нашей Родины, но отголоски ее доходят и до наших дней. С горечью мы вспоминаем погибших, с гордостью рассказываем о близких, боевых героях и защитниках Отечества. Готовится к праздничным мероприятиям, посвященным Дню Победы мы начали заранее. В группах прошли тематические педагогические мероприятия и групповые конкурсы чтецов стихотворений о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войне. Все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участники стали победителями в различных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номинациях. </a:t>
            </a:r>
          </a:p>
          <a:p>
            <a:pPr indent="355600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Традиционная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выставка рисунков, в которых ребята отразили свои эмоции, чувства и знания о великом подвиге нашего народа, украсила художественную галерею детского сада. 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4" name="AutoShape 6" descr="Гвоздики. 9 мая. Клипарт ПНГ на Прозрачном Фоне • Скачать PNG Гвоздики. 9  мая. Клипар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C:\Users\MurashkoLA\Desktop\pngwing.com-14-454a9b3a-700x43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208" y="612309"/>
            <a:ext cx="2134924" cy="13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E:\Отчёты  АН ДОО\Отчеты за месяц мероприятий\2021-2022\март апрель май\Калейдоскоп\9 мая\Мероприятие\20220429_1132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23" y="5235415"/>
            <a:ext cx="5620553" cy="3024336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1A4624"/>
                </a:solidFill>
                <a:effectLst/>
                <a:latin typeface="Comic Sans MS" panose="030F0702030302020204" pitchFamily="66" charset="0"/>
              </a:rPr>
              <a:t>Калейдоскоп эмоций</a:t>
            </a:r>
          </a:p>
        </p:txBody>
      </p:sp>
    </p:spTree>
    <p:extLst>
      <p:ext uri="{BB962C8B-B14F-4D97-AF65-F5344CB8AC3E}">
        <p14:creationId xmlns:p14="http://schemas.microsoft.com/office/powerpoint/2010/main" val="182117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E7FFE7"/>
            </a:gs>
            <a:gs pos="99000">
              <a:srgbClr val="FFFFBD"/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#весн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8572" y="1147425"/>
            <a:ext cx="91351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D4B4EC-B257-43FD-B83A-3F4849398F6A}"/>
              </a:ext>
            </a:extLst>
          </p:cNvPr>
          <p:cNvSpPr/>
          <p:nvPr/>
        </p:nvSpPr>
        <p:spPr>
          <a:xfrm>
            <a:off x="3" y="1845700"/>
            <a:ext cx="429309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Мероприятие началось с акции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«Бессмертный полк»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Воспитанники сада совместно с родителями подготовили портреты своих родных – участников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ВОВ.</a:t>
            </a:r>
          </a:p>
          <a:p>
            <a:pPr indent="355600"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Все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мероприятие сопровождалось показом слайдов о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войне, стихами, трогательными танцами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прослушиванием военных песен. Память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погибших солдат все присутствующие почтили минутой молчания.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Литературные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произведения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дети исполняли с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теплотой и искренностью, с болью в голосе и торжественностью. </a:t>
            </a:r>
          </a:p>
          <a:p>
            <a:pPr indent="355600"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Торжественное мероприятие продолжилось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 мемориала Защитникам Отечества, где воспитанники возложили цветы к символичному вечному огню и исполнили песню «День Победы». </a:t>
            </a:r>
          </a:p>
        </p:txBody>
      </p:sp>
      <p:sp>
        <p:nvSpPr>
          <p:cNvPr id="4" name="AutoShape 6" descr="Гвоздики. 9 мая. Клипарт ПНГ на Прозрачном Фоне • Скачать PNG Гвоздики. 9  мая. Клипар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C:\Users\MurashkoLA\Desktop\pngwing.com-14-454a9b3a-700x43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208" y="612309"/>
            <a:ext cx="1980216" cy="123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E:\Отчёты  АН ДОО\Отчеты за месяц мероприятий\2021-2022\март апрель май\Калейдоскоп\9 мая\Мероприятие\20220506_1526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06" y="6444208"/>
            <a:ext cx="5243631" cy="2448776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E:\Отчёты  АН ДОО\Отчеты за месяц мероприятий\2021-2022\март апрель май\Калейдоскоп\9 мая\Мероприятие\20220506_152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424" y="2123728"/>
            <a:ext cx="2256186" cy="3245098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A6F461D-88F7-4CE9-AE28-2F9ECD4667F4}"/>
              </a:ext>
            </a:extLst>
          </p:cNvPr>
          <p:cNvSpPr/>
          <p:nvPr/>
        </p:nvSpPr>
        <p:spPr>
          <a:xfrm>
            <a:off x="188640" y="0"/>
            <a:ext cx="64807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1A4624"/>
                </a:solidFill>
                <a:effectLst/>
                <a:latin typeface="Comic Sans MS" panose="030F0702030302020204" pitchFamily="66" charset="0"/>
              </a:rPr>
              <a:t>Калейдоскоп эмоций</a:t>
            </a:r>
          </a:p>
        </p:txBody>
      </p:sp>
    </p:spTree>
    <p:extLst>
      <p:ext uri="{BB962C8B-B14F-4D97-AF65-F5344CB8AC3E}">
        <p14:creationId xmlns:p14="http://schemas.microsoft.com/office/powerpoint/2010/main" val="356488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6247</TotalTime>
  <Words>3224</Words>
  <Application>Microsoft Office PowerPoint</Application>
  <PresentationFormat>Экран (4:3)</PresentationFormat>
  <Paragraphs>274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5" baseType="lpstr">
      <vt:lpstr>Arial</vt:lpstr>
      <vt:lpstr>Bahnschrift Condensed</vt:lpstr>
      <vt:lpstr>Calibri</vt:lpstr>
      <vt:lpstr>Calibri Light</vt:lpstr>
      <vt:lpstr>Comic Sans MS</vt:lpstr>
      <vt:lpstr>Gabriola</vt:lpstr>
      <vt:lpstr>Palatino Linotype</vt:lpstr>
      <vt:lpstr>Romashulka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Гусев Максим Сергеевич</cp:lastModifiedBy>
  <cp:revision>526</cp:revision>
  <dcterms:created xsi:type="dcterms:W3CDTF">2018-04-14T00:51:18Z</dcterms:created>
  <dcterms:modified xsi:type="dcterms:W3CDTF">2022-06-14T04:59:03Z</dcterms:modified>
</cp:coreProperties>
</file>