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sldIdLst>
    <p:sldId id="369" r:id="rId2"/>
    <p:sldId id="334" r:id="rId3"/>
    <p:sldId id="396" r:id="rId4"/>
    <p:sldId id="397" r:id="rId5"/>
    <p:sldId id="415" r:id="rId6"/>
    <p:sldId id="416" r:id="rId7"/>
    <p:sldId id="398" r:id="rId8"/>
    <p:sldId id="417" r:id="rId9"/>
    <p:sldId id="400" r:id="rId10"/>
    <p:sldId id="418" r:id="rId11"/>
    <p:sldId id="399" r:id="rId12"/>
    <p:sldId id="419" r:id="rId13"/>
    <p:sldId id="420" r:id="rId14"/>
    <p:sldId id="421" r:id="rId15"/>
    <p:sldId id="422" r:id="rId16"/>
    <p:sldId id="423" r:id="rId17"/>
    <p:sldId id="429" r:id="rId18"/>
    <p:sldId id="430" r:id="rId19"/>
    <p:sldId id="424" r:id="rId20"/>
    <p:sldId id="425" r:id="rId21"/>
    <p:sldId id="426" r:id="rId22"/>
    <p:sldId id="427" r:id="rId23"/>
    <p:sldId id="407" r:id="rId24"/>
    <p:sldId id="409" r:id="rId25"/>
    <p:sldId id="428" r:id="rId26"/>
    <p:sldId id="410" r:id="rId27"/>
    <p:sldId id="412" r:id="rId28"/>
    <p:sldId id="413" r:id="rId29"/>
  </p:sldIdLst>
  <p:sldSz cx="6858000" cy="9144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8642"/>
    <a:srgbClr val="1A4624"/>
    <a:srgbClr val="2F8137"/>
    <a:srgbClr val="006600"/>
    <a:srgbClr val="0000FF"/>
    <a:srgbClr val="FF3300"/>
    <a:srgbClr val="2EDFF2"/>
    <a:srgbClr val="FF00FF"/>
    <a:srgbClr val="FE86F5"/>
    <a:srgbClr val="D9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2438" y="53"/>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7250" y="1496484"/>
            <a:ext cx="5143500" cy="3183467"/>
          </a:xfrm>
        </p:spPr>
        <p:txBody>
          <a:bodyPr anchor="b"/>
          <a:lstStyle>
            <a:lvl1pPr algn="ctr">
              <a:defRPr sz="3375"/>
            </a:lvl1pPr>
          </a:lstStyle>
          <a:p>
            <a:r>
              <a:rPr lang="ru-RU"/>
              <a:t>Образец заголовка</a:t>
            </a:r>
          </a:p>
        </p:txBody>
      </p:sp>
      <p:sp>
        <p:nvSpPr>
          <p:cNvPr id="3" name="Подзаголовок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79033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60856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6" y="486834"/>
            <a:ext cx="1478756" cy="774911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71487" y="486834"/>
            <a:ext cx="4350544" cy="77491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70884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47797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916" y="2279652"/>
            <a:ext cx="5915025" cy="3803649"/>
          </a:xfrm>
        </p:spPr>
        <p:txBody>
          <a:bodyPr anchor="b"/>
          <a:lstStyle>
            <a:lvl1pPr>
              <a:defRPr sz="3375"/>
            </a:lvl1pPr>
          </a:lstStyle>
          <a:p>
            <a:r>
              <a:rPr lang="ru-RU"/>
              <a:t>Образец заголовка</a:t>
            </a:r>
          </a:p>
        </p:txBody>
      </p:sp>
      <p:sp>
        <p:nvSpPr>
          <p:cNvPr id="3" name="Текст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97147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71488" y="2434167"/>
            <a:ext cx="2914650" cy="580178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71863" y="2434167"/>
            <a:ext cx="2914650" cy="580178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156424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486834"/>
            <a:ext cx="5915025" cy="1767417"/>
          </a:xfrm>
        </p:spPr>
        <p:txBody>
          <a:bodyPr/>
          <a:lstStyle/>
          <a:p>
            <a:r>
              <a:rPr lang="ru-RU"/>
              <a:t>Образец заголовка</a:t>
            </a:r>
          </a:p>
        </p:txBody>
      </p:sp>
      <p:sp>
        <p:nvSpPr>
          <p:cNvPr id="3" name="Текст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a:t>Образец текста</a:t>
            </a:r>
          </a:p>
        </p:txBody>
      </p:sp>
      <p:sp>
        <p:nvSpPr>
          <p:cNvPr id="4" name="Объект 3"/>
          <p:cNvSpPr>
            <a:spLocks noGrp="1"/>
          </p:cNvSpPr>
          <p:nvPr>
            <p:ph sz="half" idx="2"/>
          </p:nvPr>
        </p:nvSpPr>
        <p:spPr>
          <a:xfrm>
            <a:off x="472381" y="3340100"/>
            <a:ext cx="2901255" cy="491278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a:t>Образец текста</a:t>
            </a:r>
          </a:p>
        </p:txBody>
      </p:sp>
      <p:sp>
        <p:nvSpPr>
          <p:cNvPr id="6" name="Объект 5"/>
          <p:cNvSpPr>
            <a:spLocks noGrp="1"/>
          </p:cNvSpPr>
          <p:nvPr>
            <p:ph sz="quarter" idx="4"/>
          </p:nvPr>
        </p:nvSpPr>
        <p:spPr>
          <a:xfrm>
            <a:off x="3471863" y="3340100"/>
            <a:ext cx="2915543" cy="491278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22845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039249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479923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609600"/>
            <a:ext cx="2211883" cy="2133600"/>
          </a:xfrm>
        </p:spPr>
        <p:txBody>
          <a:bodyPr anchor="b"/>
          <a:lstStyle>
            <a:lvl1pPr>
              <a:defRPr sz="1800"/>
            </a:lvl1pPr>
          </a:lstStyle>
          <a:p>
            <a:r>
              <a:rPr lang="ru-RU"/>
              <a:t>Образец заголовка</a:t>
            </a:r>
          </a:p>
        </p:txBody>
      </p:sp>
      <p:sp>
        <p:nvSpPr>
          <p:cNvPr id="3" name="Объект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698773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609600"/>
            <a:ext cx="2211883" cy="2133600"/>
          </a:xfrm>
        </p:spPr>
        <p:txBody>
          <a:bodyPr anchor="b"/>
          <a:lstStyle>
            <a:lvl1pPr>
              <a:defRPr sz="1800"/>
            </a:lvl1pPr>
          </a:lstStyle>
          <a:p>
            <a:r>
              <a:rPr lang="ru-RU"/>
              <a:t>Образец заголовка</a:t>
            </a:r>
          </a:p>
        </p:txBody>
      </p:sp>
      <p:sp>
        <p:nvSpPr>
          <p:cNvPr id="3" name="Рисунок 2"/>
          <p:cNvSpPr>
            <a:spLocks noGrp="1"/>
          </p:cNvSpPr>
          <p:nvPr>
            <p:ph type="pic" idx="1"/>
          </p:nvPr>
        </p:nvSpPr>
        <p:spPr>
          <a:xfrm>
            <a:off x="2915543" y="1316567"/>
            <a:ext cx="3471863" cy="6498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ru-RU"/>
          </a:p>
        </p:txBody>
      </p:sp>
      <p:sp>
        <p:nvSpPr>
          <p:cNvPr id="4" name="Текст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09.03.2022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704509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B4C71EC6-210F-42DE-9C53-41977AD35B3D}" type="datetimeFigureOut">
              <a:rPr lang="ru-RU" smtClean="0"/>
              <a:pPr/>
              <a:t>09.03.2022</a:t>
            </a:fld>
            <a:endParaRPr lang="ru-RU"/>
          </a:p>
        </p:txBody>
      </p:sp>
      <p:sp>
        <p:nvSpPr>
          <p:cNvPr id="5" name="Нижний колонтитул 4"/>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300257533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ru-RU"/>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3.jpeg"/><Relationship Id="rId5" Type="http://schemas.microsoft.com/office/2007/relationships/hdphoto" Target="../media/hdphoto1.wdp"/><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6.jpeg"/><Relationship Id="rId5" Type="http://schemas.microsoft.com/office/2007/relationships/hdphoto" Target="../media/hdphoto2.wdp"/><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1.jpeg"/><Relationship Id="rId10" Type="http://schemas.openxmlformats.org/officeDocument/2006/relationships/image" Target="../media/image65.jpeg"/><Relationship Id="rId4" Type="http://schemas.openxmlformats.org/officeDocument/2006/relationships/image" Target="../media/image60.jpeg"/><Relationship Id="rId9" Type="http://schemas.openxmlformats.org/officeDocument/2006/relationships/image" Target="../media/image64.jpeg"/></Relationships>
</file>

<file path=ppt/slides/_rels/slide1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97.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7.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28.xml.rels><?xml version="1.0" encoding="UTF-8" standalone="yes"?>
<Relationships xmlns="http://schemas.openxmlformats.org/package/2006/relationships"><Relationship Id="rId3" Type="http://schemas.openxmlformats.org/officeDocument/2006/relationships/hyperlink" Target="http://www.almazik.org/"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зимний горный лес снег снежный фон, зимний фон, снег, идет снег Фоновое  изображение для бесплатной загруз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xmlns="" id="{AF22FABA-B062-4CEF-BF4B-60F698756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720" y="1071708"/>
            <a:ext cx="3525011" cy="2643758"/>
          </a:xfrm>
          <a:prstGeom prst="round2DiagRect">
            <a:avLst>
              <a:gd name="adj1" fmla="val 16667"/>
              <a:gd name="adj2" fmla="val 0"/>
            </a:avLst>
          </a:prstGeom>
          <a:ln w="88900" cap="sq">
            <a:solidFill>
              <a:srgbClr val="00B0F0"/>
            </a:solidFill>
            <a:miter lim="800000"/>
          </a:ln>
          <a:effectLst>
            <a:outerShdw blurRad="254000" algn="tl" rotWithShape="0">
              <a:srgbClr val="000000">
                <a:alpha val="43000"/>
              </a:srgbClr>
            </a:outerShdw>
          </a:effectLst>
        </p:spPr>
      </p:pic>
      <p:pic>
        <p:nvPicPr>
          <p:cNvPr id="18" name="Рисунок 17">
            <a:extLst>
              <a:ext uri="{FF2B5EF4-FFF2-40B4-BE49-F238E27FC236}">
                <a16:creationId xmlns:a16="http://schemas.microsoft.com/office/drawing/2014/main" xmlns="" id="{68CB702B-CDA2-4CCE-8547-E792950D3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6089" y="71206"/>
            <a:ext cx="1512168" cy="2143416"/>
          </a:xfrm>
          <a:prstGeom prst="rect">
            <a:avLst/>
          </a:prstGeom>
          <a:ln w="38100" cap="sq">
            <a:solidFill>
              <a:srgbClr val="E7FFE7"/>
            </a:solidFill>
            <a:prstDash val="solid"/>
            <a:miter lim="800000"/>
          </a:ln>
          <a:effectLst>
            <a:outerShdw blurRad="50800" dist="38100" dir="2700000" algn="tl" rotWithShape="0">
              <a:srgbClr val="000000">
                <a:alpha val="43000"/>
              </a:srgbClr>
            </a:outerShdw>
          </a:effectLst>
        </p:spPr>
      </p:pic>
      <p:sp>
        <p:nvSpPr>
          <p:cNvPr id="25" name="Прямоугольник 24">
            <a:extLst>
              <a:ext uri="{FF2B5EF4-FFF2-40B4-BE49-F238E27FC236}">
                <a16:creationId xmlns:a16="http://schemas.microsoft.com/office/drawing/2014/main" xmlns="" id="{C1654362-1A40-4678-ABAC-6C0E56005CEA}"/>
              </a:ext>
            </a:extLst>
          </p:cNvPr>
          <p:cNvSpPr/>
          <p:nvPr/>
        </p:nvSpPr>
        <p:spPr>
          <a:xfrm>
            <a:off x="13713" y="95162"/>
            <a:ext cx="5863559" cy="830997"/>
          </a:xfrm>
          <a:prstGeom prst="rect">
            <a:avLst/>
          </a:prstGeom>
          <a:noFill/>
        </p:spPr>
        <p:txBody>
          <a:bodyPr wrap="square" lIns="91440" tIns="45720" rIns="91440" bIns="45720">
            <a:spAutoFit/>
          </a:bodyPr>
          <a:lstStyle/>
          <a:p>
            <a:pPr algn="ctr"/>
            <a:r>
              <a:rPr lang="ru-RU" sz="2400" b="1" dirty="0">
                <a:ln w="12700">
                  <a:solidFill>
                    <a:schemeClr val="bg1"/>
                  </a:solidFill>
                  <a:prstDash val="solid"/>
                </a:ln>
                <a:solidFill>
                  <a:srgbClr val="0000FF"/>
                </a:solidFill>
                <a:effectLst>
                  <a:outerShdw blurRad="41275" dist="20320" dir="1800000" algn="tl" rotWithShape="0">
                    <a:srgbClr val="000000">
                      <a:alpha val="40000"/>
                    </a:srgbClr>
                  </a:outerShdw>
                </a:effectLst>
                <a:latin typeface="Comic Sans MS" panose="030F0702030302020204" pitchFamily="66" charset="0"/>
              </a:rPr>
              <a:t>Детский журнал</a:t>
            </a:r>
          </a:p>
          <a:p>
            <a:pPr algn="ctr"/>
            <a:r>
              <a:rPr lang="ru-RU" sz="2400" b="1" dirty="0">
                <a:ln w="12700">
                  <a:solidFill>
                    <a:schemeClr val="bg1"/>
                  </a:solidFill>
                  <a:prstDash val="solid"/>
                </a:ln>
                <a:solidFill>
                  <a:srgbClr val="0000FF"/>
                </a:solidFill>
                <a:effectLst>
                  <a:outerShdw blurRad="41275" dist="20320" dir="1800000" algn="tl" rotWithShape="0">
                    <a:srgbClr val="000000">
                      <a:alpha val="40000"/>
                    </a:srgbClr>
                  </a:outerShdw>
                </a:effectLst>
                <a:latin typeface="Comic Sans MS" panose="030F0702030302020204" pitchFamily="66" charset="0"/>
              </a:rPr>
              <a:t>«СКАЗОЧНЫЕ НЕПОСЕДЫ»</a:t>
            </a:r>
          </a:p>
        </p:txBody>
      </p:sp>
      <p:sp>
        <p:nvSpPr>
          <p:cNvPr id="26" name="Прямоугольник 25">
            <a:extLst>
              <a:ext uri="{FF2B5EF4-FFF2-40B4-BE49-F238E27FC236}">
                <a16:creationId xmlns:a16="http://schemas.microsoft.com/office/drawing/2014/main" xmlns="" id="{C462679F-4897-4EB1-8610-CE2EE44F652F}"/>
              </a:ext>
            </a:extLst>
          </p:cNvPr>
          <p:cNvSpPr/>
          <p:nvPr/>
        </p:nvSpPr>
        <p:spPr>
          <a:xfrm>
            <a:off x="6093296" y="1403648"/>
            <a:ext cx="764704" cy="646331"/>
          </a:xfrm>
          <a:prstGeom prst="rect">
            <a:avLst/>
          </a:prstGeom>
          <a:noFill/>
        </p:spPr>
        <p:txBody>
          <a:bodyPr wrap="square" lIns="91440" tIns="45720" rIns="91440" bIns="45720">
            <a:spAutoFit/>
          </a:bodyPr>
          <a:lstStyle/>
          <a:p>
            <a:pPr algn="ctr"/>
            <a:r>
              <a:rPr lang="ru-RU" b="1" cap="none" spc="0" dirty="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rPr>
              <a:t>№ </a:t>
            </a:r>
            <a:r>
              <a:rPr lang="ru-RU" b="1" cap="none" spc="0" dirty="0" smtClean="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rPr>
              <a:t>2 </a:t>
            </a:r>
            <a:endParaRPr lang="ru-RU" b="1" cap="none" spc="0" dirty="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endParaRPr>
          </a:p>
          <a:p>
            <a:pPr algn="ctr"/>
            <a:r>
              <a:rPr lang="ru-RU" b="1" dirty="0" smtClean="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rPr>
              <a:t>2022</a:t>
            </a:r>
            <a:endParaRPr lang="ru-RU" b="1" cap="none" spc="0" dirty="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endParaRPr>
          </a:p>
        </p:txBody>
      </p:sp>
      <p:sp>
        <p:nvSpPr>
          <p:cNvPr id="27" name="Прямоугольник 26">
            <a:extLst>
              <a:ext uri="{FF2B5EF4-FFF2-40B4-BE49-F238E27FC236}">
                <a16:creationId xmlns:a16="http://schemas.microsoft.com/office/drawing/2014/main" xmlns="" id="{E6063F2F-F3D2-492E-9291-5888DD1CD13E}"/>
              </a:ext>
            </a:extLst>
          </p:cNvPr>
          <p:cNvSpPr/>
          <p:nvPr/>
        </p:nvSpPr>
        <p:spPr>
          <a:xfrm>
            <a:off x="463365" y="7798013"/>
            <a:ext cx="5531846" cy="1200329"/>
          </a:xfrm>
          <a:prstGeom prst="rect">
            <a:avLst/>
          </a:prstGeom>
          <a:noFill/>
        </p:spPr>
        <p:txBody>
          <a:bodyPr wrap="square" lIns="91440" tIns="45720" rIns="91440" bIns="45720">
            <a:spAutoFit/>
          </a:bodyPr>
          <a:lstStyle/>
          <a:p>
            <a:pPr algn="ctr"/>
            <a:r>
              <a:rPr lang="ru-RU" sz="2400" b="1" dirty="0">
                <a:ln w="6600">
                  <a:solidFill>
                    <a:schemeClr val="bg1"/>
                  </a:solidFill>
                  <a:prstDash val="solid"/>
                </a:ln>
                <a:solidFill>
                  <a:srgbClr val="0000FF"/>
                </a:solidFill>
                <a:effectLst>
                  <a:outerShdw dist="38100" dir="2700000" algn="tl" rotWithShape="0">
                    <a:schemeClr val="accent2"/>
                  </a:outerShdw>
                </a:effectLst>
                <a:latin typeface="Comic Sans MS" panose="030F0702030302020204" pitchFamily="66" charset="0"/>
              </a:rPr>
              <a:t>Детский сад № 46 «Сказка» </a:t>
            </a:r>
          </a:p>
          <a:p>
            <a:pPr algn="ctr"/>
            <a:r>
              <a:rPr lang="ru-RU" sz="2400" b="1" dirty="0">
                <a:ln w="6600">
                  <a:solidFill>
                    <a:schemeClr val="bg1"/>
                  </a:solidFill>
                  <a:prstDash val="solid"/>
                </a:ln>
                <a:solidFill>
                  <a:srgbClr val="0000FF"/>
                </a:solidFill>
                <a:effectLst>
                  <a:outerShdw dist="38100" dir="2700000" algn="tl" rotWithShape="0">
                    <a:schemeClr val="accent2"/>
                  </a:outerShdw>
                </a:effectLst>
                <a:latin typeface="Comic Sans MS" panose="030F0702030302020204" pitchFamily="66" charset="0"/>
              </a:rPr>
              <a:t>- </a:t>
            </a:r>
            <a:r>
              <a:rPr lang="ru-RU" sz="2400" b="1" dirty="0" smtClean="0">
                <a:ln w="6600">
                  <a:solidFill>
                    <a:schemeClr val="bg1"/>
                  </a:solidFill>
                  <a:prstDash val="solid"/>
                </a:ln>
                <a:solidFill>
                  <a:srgbClr val="0000FF"/>
                </a:solidFill>
                <a:effectLst>
                  <a:outerShdw dist="38100" dir="2700000" algn="tl" rotWithShape="0">
                    <a:schemeClr val="accent2"/>
                  </a:outerShdw>
                </a:effectLst>
                <a:latin typeface="Comic Sans MS" panose="030F0702030302020204" pitchFamily="66" charset="0"/>
              </a:rPr>
              <a:t>филиал </a:t>
            </a:r>
            <a:r>
              <a:rPr lang="ru-RU" sz="2400" b="1" dirty="0">
                <a:ln w="6600">
                  <a:solidFill>
                    <a:schemeClr val="bg1"/>
                  </a:solidFill>
                  <a:prstDash val="solid"/>
                </a:ln>
                <a:solidFill>
                  <a:srgbClr val="0000FF"/>
                </a:solidFill>
                <a:effectLst>
                  <a:outerShdw dist="38100" dir="2700000" algn="tl" rotWithShape="0">
                    <a:schemeClr val="accent2"/>
                  </a:outerShdw>
                </a:effectLst>
                <a:latin typeface="Comic Sans MS" panose="030F0702030302020204" pitchFamily="66" charset="0"/>
              </a:rPr>
              <a:t>АН ДОО «Алмазик» </a:t>
            </a:r>
            <a:br>
              <a:rPr lang="ru-RU" sz="2400" b="1" dirty="0">
                <a:ln w="6600">
                  <a:solidFill>
                    <a:schemeClr val="bg1"/>
                  </a:solidFill>
                  <a:prstDash val="solid"/>
                </a:ln>
                <a:solidFill>
                  <a:srgbClr val="0000FF"/>
                </a:solidFill>
                <a:effectLst>
                  <a:outerShdw dist="38100" dir="2700000" algn="tl" rotWithShape="0">
                    <a:schemeClr val="accent2"/>
                  </a:outerShdw>
                </a:effectLst>
                <a:latin typeface="Comic Sans MS" panose="030F0702030302020204" pitchFamily="66" charset="0"/>
              </a:rPr>
            </a:br>
            <a:endParaRPr lang="ru-RU" sz="2400" b="1" dirty="0">
              <a:ln w="6600">
                <a:solidFill>
                  <a:schemeClr val="bg1"/>
                </a:solidFill>
                <a:prstDash val="solid"/>
              </a:ln>
              <a:solidFill>
                <a:srgbClr val="0000FF"/>
              </a:solidFill>
              <a:effectLst>
                <a:outerShdw dist="38100" dir="2700000" algn="tl" rotWithShape="0">
                  <a:schemeClr val="accent2"/>
                </a:outerShdw>
              </a:effectLst>
              <a:latin typeface="Comic Sans MS" panose="030F0702030302020204" pitchFamily="66" charset="0"/>
            </a:endParaRPr>
          </a:p>
        </p:txBody>
      </p:sp>
      <p:pic>
        <p:nvPicPr>
          <p:cNvPr id="1026" name="Picture 2" descr="E:\Отчёты  АН ДОО\Отчеты за месяц мероприятий\2021-2022\декабрь январь февраль\IMG-20220127-WA00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016" y="4211960"/>
            <a:ext cx="3075806" cy="34688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E:\Отчёты  АН ДОО\Отчеты за месяц мероприятий\2021-2022\декабрь январь февраль\Прогулка\IMG-20220201-WA00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664" y="4094732"/>
            <a:ext cx="2777461" cy="3703281"/>
          </a:xfrm>
          <a:prstGeom prst="round2DiagRect">
            <a:avLst>
              <a:gd name="adj1" fmla="val 16667"/>
              <a:gd name="adj2" fmla="val 0"/>
            </a:avLst>
          </a:prstGeom>
          <a:ln w="88900" cap="sq">
            <a:solidFill>
              <a:srgbClr val="0000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19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69717" y="1138615"/>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22331" y="901136"/>
            <a:ext cx="6813338" cy="2031325"/>
          </a:xfrm>
          <a:prstGeom prst="rect">
            <a:avLst/>
          </a:prstGeom>
        </p:spPr>
        <p:txBody>
          <a:bodyPr wrap="square">
            <a:spAutoFit/>
          </a:bodyPr>
          <a:lstStyle/>
          <a:p>
            <a:pPr indent="450850" algn="just"/>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В старшей группе «Буратино» праздник прошёл по мотивам всем известной сказки  «Морозко». Педагоги проявили </a:t>
            </a:r>
            <a:r>
              <a:rPr lang="ru-RU" sz="1400" b="1" dirty="0">
                <a:solidFill>
                  <a:schemeClr val="accent6">
                    <a:lumMod val="50000"/>
                  </a:schemeClr>
                </a:solidFill>
                <a:latin typeface="Times New Roman" panose="02020603050405020304" pitchFamily="18" charset="0"/>
                <a:cs typeface="Times New Roman" panose="02020603050405020304" pitchFamily="18" charset="0"/>
              </a:rPr>
              <a:t>себя хорошими артистами, показав всё своё творческое мастерство, артистизм, задор и организаторские способности</a:t>
            </a:r>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 Им </a:t>
            </a:r>
            <a:r>
              <a:rPr lang="ru-RU" sz="1400" b="1" dirty="0">
                <a:solidFill>
                  <a:schemeClr val="accent6">
                    <a:lumMod val="50000"/>
                  </a:schemeClr>
                </a:solidFill>
                <a:latin typeface="Times New Roman" panose="02020603050405020304" pitchFamily="18" charset="0"/>
                <a:cs typeface="Times New Roman" panose="02020603050405020304" pitchFamily="18" charset="0"/>
              </a:rPr>
              <a:t>пришлось перевоплотиться в разных героев: </a:t>
            </a:r>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Настеньку, </a:t>
            </a:r>
            <a:r>
              <a:rPr lang="ru-RU" sz="1400" b="1" dirty="0" err="1" smtClean="0">
                <a:solidFill>
                  <a:schemeClr val="accent6">
                    <a:lumMod val="50000"/>
                  </a:schemeClr>
                </a:solidFill>
                <a:latin typeface="Times New Roman" panose="02020603050405020304" pitchFamily="18" charset="0"/>
                <a:cs typeface="Times New Roman" panose="02020603050405020304" pitchFamily="18" charset="0"/>
              </a:rPr>
              <a:t>Марфушечку</a:t>
            </a:r>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 Снегурочку и </a:t>
            </a:r>
            <a:r>
              <a:rPr lang="ru-RU" sz="1400" b="1" dirty="0">
                <a:solidFill>
                  <a:schemeClr val="accent6">
                    <a:lumMod val="50000"/>
                  </a:schemeClr>
                </a:solidFill>
                <a:latin typeface="Times New Roman" panose="02020603050405020304" pitchFamily="18" charset="0"/>
                <a:cs typeface="Times New Roman" panose="02020603050405020304" pitchFamily="18" charset="0"/>
              </a:rPr>
              <a:t>щедрого Деда Мороза! С самого начала </a:t>
            </a:r>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представления, сказочные </a:t>
            </a:r>
            <a:r>
              <a:rPr lang="ru-RU" sz="1400" b="1" dirty="0">
                <a:solidFill>
                  <a:schemeClr val="accent6">
                    <a:lumMod val="50000"/>
                  </a:schemeClr>
                </a:solidFill>
                <a:latin typeface="Times New Roman" panose="02020603050405020304" pitchFamily="18" charset="0"/>
                <a:cs typeface="Times New Roman" panose="02020603050405020304" pitchFamily="18" charset="0"/>
              </a:rPr>
              <a:t>герои увлекли детей в волшебный мир сказки. Дети смогли окунуться в праздничную атмосферу приключений, поучаствовать в интересных новых играх. С появлением Деда Мороза начался настоящий праздник с песнями и танцами, хороводами вокруг ёлки. </a:t>
            </a:r>
            <a:endParaRPr lang="ru-RU" sz="1400" b="1" dirty="0" smtClean="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xmlns="" id="{05D4B4EC-B257-43FD-B83A-3F4849398F6A}"/>
              </a:ext>
            </a:extLst>
          </p:cNvPr>
          <p:cNvSpPr/>
          <p:nvPr/>
        </p:nvSpPr>
        <p:spPr>
          <a:xfrm>
            <a:off x="44661" y="539552"/>
            <a:ext cx="6813339" cy="461665"/>
          </a:xfrm>
          <a:prstGeom prst="rect">
            <a:avLst/>
          </a:prstGeom>
        </p:spPr>
        <p:txBody>
          <a:bodyPr wrap="square">
            <a:spAutoFit/>
          </a:bodyPr>
          <a:lstStyle/>
          <a:p>
            <a:pPr algn="ctr"/>
            <a:r>
              <a:rPr lang="ru-RU" sz="2400" b="1" i="1" dirty="0">
                <a:solidFill>
                  <a:srgbClr val="FF00FF"/>
                </a:solidFill>
                <a:latin typeface="Times New Roman" panose="02020603050405020304" pitchFamily="18" charset="0"/>
                <a:cs typeface="Times New Roman" panose="02020603050405020304" pitchFamily="18" charset="0"/>
              </a:rPr>
              <a:t>С Новым </a:t>
            </a:r>
            <a:r>
              <a:rPr lang="ru-RU" sz="2400" b="1" i="1" dirty="0" smtClean="0">
                <a:solidFill>
                  <a:srgbClr val="FF00FF"/>
                </a:solidFill>
                <a:latin typeface="Times New Roman" panose="02020603050405020304" pitchFamily="18" charset="0"/>
                <a:cs typeface="Times New Roman" panose="02020603050405020304" pitchFamily="18" charset="0"/>
              </a:rPr>
              <a:t>годом! Или </a:t>
            </a:r>
            <a:r>
              <a:rPr lang="ru-RU" sz="2400" b="1" i="1" dirty="0">
                <a:solidFill>
                  <a:srgbClr val="FF00FF"/>
                </a:solidFill>
                <a:latin typeface="Times New Roman" panose="02020603050405020304" pitchFamily="18" charset="0"/>
                <a:cs typeface="Times New Roman" panose="02020603050405020304" pitchFamily="18" charset="0"/>
              </a:rPr>
              <a:t>Волшебные дни в </a:t>
            </a:r>
            <a:r>
              <a:rPr lang="ru-RU" sz="2400" b="1" i="1" dirty="0" smtClean="0">
                <a:solidFill>
                  <a:srgbClr val="FF00FF"/>
                </a:solidFill>
                <a:latin typeface="Times New Roman" panose="02020603050405020304" pitchFamily="18" charset="0"/>
                <a:cs typeface="Times New Roman" panose="02020603050405020304" pitchFamily="18" charset="0"/>
              </a:rPr>
              <a:t>Сказке!</a:t>
            </a:r>
          </a:p>
        </p:txBody>
      </p:sp>
      <p:pic>
        <p:nvPicPr>
          <p:cNvPr id="2050" name="Picture 2" descr="E:\Отчёты  АН ДОО\Отчеты за месяц мероприятий\2021-2022\декабрь январь февраль\Новый год\Фото с утренников\IMG_20220202_110858_4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32461"/>
            <a:ext cx="3890240" cy="2462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xmlns="" id="{05D4B4EC-B257-43FD-B83A-3F4849398F6A}"/>
              </a:ext>
            </a:extLst>
          </p:cNvPr>
          <p:cNvSpPr/>
          <p:nvPr/>
        </p:nvSpPr>
        <p:spPr>
          <a:xfrm>
            <a:off x="64449" y="5436096"/>
            <a:ext cx="6744776" cy="1384995"/>
          </a:xfrm>
          <a:prstGeom prst="rect">
            <a:avLst/>
          </a:prstGeom>
        </p:spPr>
        <p:txBody>
          <a:bodyPr wrap="square">
            <a:spAutoFit/>
          </a:bodyPr>
          <a:lstStyle/>
          <a:p>
            <a:pPr indent="450850" algn="just"/>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В старшую группу «Теремок» пришёл на праздник Джин, который исполнял желания детей, а у детей было одно желание, чтоб на праздник пришел Дед Мороз с подарками. Волшебник Джин все перепутал, исполняя желания он ничего не знал о таком дедушке, поэтому появлялись другие герои. Но в третий раз у Джина все получилось и желание исполнилось, на праздник пришел самый настоящий Дед Мороз.</a:t>
            </a:r>
          </a:p>
        </p:txBody>
      </p:sp>
      <p:pic>
        <p:nvPicPr>
          <p:cNvPr id="2051" name="Picture 3" descr="E:\Отчёты  АН ДОО\Отчеты за месяц мероприятий\2021-2022\декабрь январь февраль\Новый год\Фото с утренников\IMG_20220202_110853_4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0638" y="2699792"/>
            <a:ext cx="2104633" cy="19940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E:\Отчёты  АН ДОО\Отчеты за месяц мероприятий\2021-2022\декабрь январь февраль\Новый год\Фото с утренников\IMG_20220202_110830_9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1143" y="3762582"/>
            <a:ext cx="1728441" cy="1862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3" name="Picture 5" descr="E:\Отчёты  АН ДОО\Отчеты за месяц мероприятий\2021-2022\декабрь январь февраль\Новый год\Фото с утренников\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48" y="6938924"/>
            <a:ext cx="3368589" cy="20925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5" name="Picture 7" descr="E:\Отчёты  АН ДОО\Отчеты за месяц мероприятий\2021-2022\декабрь январь февраль\Новый год\Фото с утренников\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4984" y="6588224"/>
            <a:ext cx="1638126" cy="152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6" descr="E:\Отчёты  АН ДОО\Отчеты за месяц мероприятий\2021-2022\декабрь январь февраль\Новый год\Фото с утренников\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6394" y="7605514"/>
            <a:ext cx="2303190" cy="1484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41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7384" y="1138613"/>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116632" y="3059832"/>
            <a:ext cx="3888432" cy="5755422"/>
          </a:xfrm>
          <a:prstGeom prst="rect">
            <a:avLst/>
          </a:prstGeom>
        </p:spPr>
        <p:txBody>
          <a:bodyPr wrap="square">
            <a:spAutoFit/>
          </a:bodyPr>
          <a:lstStyle/>
          <a:p>
            <a:pPr indent="355600" algn="just"/>
            <a:r>
              <a:rPr lang="ru-RU" sz="1600" b="1" dirty="0">
                <a:solidFill>
                  <a:schemeClr val="accent6">
                    <a:lumMod val="50000"/>
                  </a:schemeClr>
                </a:solidFill>
                <a:latin typeface="Times New Roman" panose="02020603050405020304" pitchFamily="18" charset="0"/>
                <a:cs typeface="Times New Roman" panose="02020603050405020304" pitchFamily="18" charset="0"/>
              </a:rPr>
              <a:t>А воспитанники подготовительной группы попали в морское царство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к его </a:t>
            </a:r>
            <a:r>
              <a:rPr lang="ru-RU" sz="1600" b="1" dirty="0" err="1">
                <a:solidFill>
                  <a:schemeClr val="accent6">
                    <a:lumMod val="50000"/>
                  </a:schemeClr>
                </a:solidFill>
                <a:latin typeface="Times New Roman" panose="02020603050405020304" pitchFamily="18" charset="0"/>
                <a:cs typeface="Times New Roman" panose="02020603050405020304" pitchFamily="18" charset="0"/>
              </a:rPr>
              <a:t>Мокрейшеству</a:t>
            </a:r>
            <a:r>
              <a:rPr lang="ru-RU" sz="1600" b="1" dirty="0">
                <a:solidFill>
                  <a:schemeClr val="accent6">
                    <a:lumMod val="50000"/>
                  </a:schemeClr>
                </a:solidFill>
                <a:latin typeface="Times New Roman" panose="02020603050405020304" pitchFamily="18" charset="0"/>
                <a:cs typeface="Times New Roman" panose="02020603050405020304" pitchFamily="18" charset="0"/>
              </a:rPr>
              <a:t> </a:t>
            </a:r>
            <a:r>
              <a:rPr lang="ru-RU" sz="1600" b="1" dirty="0" err="1">
                <a:solidFill>
                  <a:schemeClr val="accent6">
                    <a:lumMod val="50000"/>
                  </a:schemeClr>
                </a:solidFill>
                <a:latin typeface="Times New Roman" panose="02020603050405020304" pitchFamily="18" charset="0"/>
                <a:cs typeface="Times New Roman" panose="02020603050405020304" pitchFamily="18" charset="0"/>
              </a:rPr>
              <a:t>Водокруту</a:t>
            </a:r>
            <a:r>
              <a:rPr lang="ru-RU" sz="1600" b="1" dirty="0">
                <a:solidFill>
                  <a:schemeClr val="accent6">
                    <a:lumMod val="50000"/>
                  </a:schemeClr>
                </a:solidFill>
                <a:latin typeface="Times New Roman" panose="02020603050405020304" pitchFamily="18" charset="0"/>
                <a:cs typeface="Times New Roman" panose="02020603050405020304" pitchFamily="18" charset="0"/>
              </a:rPr>
              <a:t>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21 и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его слуге </a:t>
            </a:r>
            <a:r>
              <a:rPr lang="ru-RU" sz="1600" b="1" dirty="0" err="1">
                <a:solidFill>
                  <a:schemeClr val="accent6">
                    <a:lumMod val="50000"/>
                  </a:schemeClr>
                </a:solidFill>
                <a:latin typeface="Times New Roman" panose="02020603050405020304" pitchFamily="18" charset="0"/>
                <a:cs typeface="Times New Roman" panose="02020603050405020304" pitchFamily="18" charset="0"/>
              </a:rPr>
              <a:t>Квакуне</a:t>
            </a:r>
            <a:r>
              <a:rPr lang="ru-RU" sz="1600" b="1" dirty="0">
                <a:solidFill>
                  <a:schemeClr val="accent6">
                    <a:lumMod val="50000"/>
                  </a:schemeClr>
                </a:solidFill>
                <a:latin typeface="Times New Roman" panose="02020603050405020304" pitchFamily="18" charset="0"/>
                <a:cs typeface="Times New Roman" panose="02020603050405020304" pitchFamily="18" charset="0"/>
              </a:rPr>
              <a:t>, который скучал и ребята, пожалев высочество, повеселили его танцами золотых рыбок, медуз, морских пиратов, а в благодарность он отпустил Снегурочку  на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праздник,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где она с Дедушкой Морозом одарила всех драгоценными камушками,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которые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благодаря волшебству, превратились в конфеты. </a:t>
            </a:r>
            <a:endParaRPr lang="ru-RU" sz="1600" b="1" dirty="0" smtClean="0">
              <a:solidFill>
                <a:schemeClr val="accent6">
                  <a:lumMod val="50000"/>
                </a:schemeClr>
              </a:solidFill>
              <a:latin typeface="Times New Roman" panose="02020603050405020304" pitchFamily="18" charset="0"/>
              <a:cs typeface="Times New Roman" panose="02020603050405020304" pitchFamily="18" charset="0"/>
            </a:endParaRPr>
          </a:p>
          <a:p>
            <a:endParaRPr lang="ru-RU" sz="1600" b="1" dirty="0">
              <a:solidFill>
                <a:schemeClr val="accent6">
                  <a:lumMod val="50000"/>
                </a:schemeClr>
              </a:solidFill>
              <a:latin typeface="Times New Roman" panose="02020603050405020304" pitchFamily="18" charset="0"/>
              <a:cs typeface="Times New Roman" panose="02020603050405020304" pitchFamily="18" charset="0"/>
            </a:endParaRPr>
          </a:p>
          <a:p>
            <a:pPr lvl="0" indent="450850"/>
            <a:r>
              <a:rPr lang="ru-RU" sz="1600" b="1" dirty="0">
                <a:solidFill>
                  <a:schemeClr val="accent6">
                    <a:lumMod val="50000"/>
                  </a:schemeClr>
                </a:solidFill>
                <a:latin typeface="Times New Roman" panose="02020603050405020304" pitchFamily="18" charset="0"/>
                <a:cs typeface="Times New Roman" panose="02020603050405020304" pitchFamily="18" charset="0"/>
              </a:rPr>
              <a:t>После всех представлений дети читали стихи Деду Морозу и Снегурочке, фотографировались с персонажами, получали новогодние подарки. </a:t>
            </a:r>
            <a:endParaRPr lang="ru-RU" sz="1400" b="1" dirty="0">
              <a:solidFill>
                <a:schemeClr val="accent6">
                  <a:lumMod val="50000"/>
                </a:schemeClr>
              </a:solidFill>
              <a:latin typeface="Times New Roman" panose="02020603050405020304" pitchFamily="18" charset="0"/>
              <a:cs typeface="Times New Roman" panose="02020603050405020304" pitchFamily="18" charset="0"/>
            </a:endParaRPr>
          </a:p>
          <a:p>
            <a:pPr indent="450850"/>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Во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время новогодних представлений царила атмосфера праздника, волшебства, чувствовался позитивный эмоциональный настрой воспитанников и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педагогов.</a:t>
            </a:r>
            <a:endParaRPr lang="ru-RU" sz="16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074" name="Picture 2" descr="E:\Отчёты  АН ДОО\Отчеты за месяц мероприятий\2021-2022\декабрь январь февраль\Новый год\Фото с утренников\Праздник\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90" y="1153813"/>
            <a:ext cx="3884365" cy="1906019"/>
          </a:xfrm>
          <a:prstGeom prst="rect">
            <a:avLst/>
          </a:prstGeom>
          <a:ln w="19050" cap="sq">
            <a:solidFill>
              <a:srgbClr val="FFFF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3" descr="E:\Отчёты  АН ДОО\Отчеты за месяц мероприятий\2021-2022\декабрь январь февраль\Новый год\Фото с утренников\Праздник\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5279" y="1001217"/>
            <a:ext cx="2757766" cy="1368152"/>
          </a:xfrm>
          <a:prstGeom prst="rect">
            <a:avLst/>
          </a:prstGeom>
          <a:noFill/>
          <a:ln w="12700">
            <a:solidFill>
              <a:srgbClr val="FF3300"/>
            </a:solidFill>
          </a:ln>
          <a:extLst>
            <a:ext uri="{909E8E84-426E-40DD-AFC4-6F175D3DCCD1}">
              <a14:hiddenFill xmlns:a14="http://schemas.microsoft.com/office/drawing/2010/main">
                <a:solidFill>
                  <a:srgbClr val="FFFFFF"/>
                </a:solidFill>
              </a14:hiddenFill>
            </a:ext>
          </a:extLst>
        </p:spPr>
      </p:pic>
      <p:pic>
        <p:nvPicPr>
          <p:cNvPr id="3076" name="Picture 4" descr="E:\Отчёты  АН ДОО\Отчеты за месяц мероприятий\2021-2022\декабрь январь февраль\Новый год\Фото с утренников\Праздник\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5279" y="2699792"/>
            <a:ext cx="2750629" cy="1548970"/>
          </a:xfrm>
          <a:prstGeom prst="rect">
            <a:avLst/>
          </a:prstGeom>
          <a:noFill/>
          <a:ln w="12700">
            <a:solidFill>
              <a:srgbClr val="0000FF"/>
            </a:solidFill>
          </a:ln>
          <a:extLst>
            <a:ext uri="{909E8E84-426E-40DD-AFC4-6F175D3DCCD1}">
              <a14:hiddenFill xmlns:a14="http://schemas.microsoft.com/office/drawing/2010/main">
                <a:solidFill>
                  <a:srgbClr val="FFFFFF"/>
                </a:solidFill>
              </a14:hiddenFill>
            </a:ext>
          </a:extLst>
        </p:spPr>
      </p:pic>
      <p:pic>
        <p:nvPicPr>
          <p:cNvPr id="3077" name="Picture 5" descr="E:\Отчёты  АН ДОО\Отчеты за месяц мероприятий\2021-2022\декабрь январь февраль\Новый год\Фото с утренников\Праздник\_DSC991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0932" y="4567614"/>
            <a:ext cx="2752418" cy="2035776"/>
          </a:xfrm>
          <a:prstGeom prst="rect">
            <a:avLst/>
          </a:prstGeom>
          <a:solidFill>
            <a:srgbClr val="00B0F0"/>
          </a:solidFill>
          <a:ln w="12700">
            <a:solidFill>
              <a:srgbClr val="E7FFE7"/>
            </a:solidFill>
          </a:ln>
        </p:spPr>
      </p:pic>
      <p:pic>
        <p:nvPicPr>
          <p:cNvPr id="3078" name="Picture 6" descr="E:\Отчёты  АН ДОО\Отчеты за месяц мероприятий\2021-2022\декабрь январь февраль\Новый год\Фото с утренников\Праздник\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5064" y="6990852"/>
            <a:ext cx="2752417" cy="1810167"/>
          </a:xfrm>
          <a:prstGeom prst="rect">
            <a:avLst/>
          </a:prstGeom>
          <a:noFill/>
          <a:ln w="12700">
            <a:solidFill>
              <a:srgbClr val="FF00FF"/>
            </a:solidFill>
          </a:ln>
          <a:extLst>
            <a:ext uri="{909E8E84-426E-40DD-AFC4-6F175D3DCCD1}">
              <a14:hiddenFill xmlns:a14="http://schemas.microsoft.com/office/drawing/2010/main">
                <a:solidFill>
                  <a:srgbClr val="FFFFFF"/>
                </a:solidFill>
              </a14:hiddenFill>
            </a:ext>
          </a:extLst>
        </p:spPr>
      </p:pic>
      <p:sp>
        <p:nvSpPr>
          <p:cNvPr id="13" name="Прямоугольник 12">
            <a:extLst>
              <a:ext uri="{FF2B5EF4-FFF2-40B4-BE49-F238E27FC236}">
                <a16:creationId xmlns:a16="http://schemas.microsoft.com/office/drawing/2014/main" xmlns="" id="{05D4B4EC-B257-43FD-B83A-3F4849398F6A}"/>
              </a:ext>
            </a:extLst>
          </p:cNvPr>
          <p:cNvSpPr/>
          <p:nvPr/>
        </p:nvSpPr>
        <p:spPr>
          <a:xfrm>
            <a:off x="44661" y="539552"/>
            <a:ext cx="6813339" cy="461665"/>
          </a:xfrm>
          <a:prstGeom prst="rect">
            <a:avLst/>
          </a:prstGeom>
        </p:spPr>
        <p:txBody>
          <a:bodyPr wrap="square">
            <a:spAutoFit/>
          </a:bodyPr>
          <a:lstStyle/>
          <a:p>
            <a:pPr algn="ctr"/>
            <a:r>
              <a:rPr lang="ru-RU" sz="2400" b="1" i="1" dirty="0">
                <a:solidFill>
                  <a:srgbClr val="FF00FF"/>
                </a:solidFill>
                <a:latin typeface="Times New Roman" panose="02020603050405020304" pitchFamily="18" charset="0"/>
                <a:cs typeface="Times New Roman" panose="02020603050405020304" pitchFamily="18" charset="0"/>
              </a:rPr>
              <a:t>С Новым </a:t>
            </a:r>
            <a:r>
              <a:rPr lang="ru-RU" sz="2400" b="1" i="1" dirty="0" smtClean="0">
                <a:solidFill>
                  <a:srgbClr val="FF00FF"/>
                </a:solidFill>
                <a:latin typeface="Times New Roman" panose="02020603050405020304" pitchFamily="18" charset="0"/>
                <a:cs typeface="Times New Roman" panose="02020603050405020304" pitchFamily="18" charset="0"/>
              </a:rPr>
              <a:t>годом! Или </a:t>
            </a:r>
            <a:r>
              <a:rPr lang="ru-RU" sz="2400" b="1" i="1" dirty="0">
                <a:solidFill>
                  <a:srgbClr val="FF00FF"/>
                </a:solidFill>
                <a:latin typeface="Times New Roman" panose="02020603050405020304" pitchFamily="18" charset="0"/>
                <a:cs typeface="Times New Roman" panose="02020603050405020304" pitchFamily="18" charset="0"/>
              </a:rPr>
              <a:t>Волшебные дни в </a:t>
            </a:r>
            <a:r>
              <a:rPr lang="ru-RU" sz="2400" b="1" i="1" dirty="0" smtClean="0">
                <a:solidFill>
                  <a:srgbClr val="FF00FF"/>
                </a:solidFill>
                <a:latin typeface="Times New Roman" panose="02020603050405020304" pitchFamily="18" charset="0"/>
                <a:cs typeface="Times New Roman" panose="02020603050405020304" pitchFamily="18" charset="0"/>
              </a:rPr>
              <a:t>Сказке!</a:t>
            </a:r>
          </a:p>
        </p:txBody>
      </p:sp>
    </p:spTree>
    <p:extLst>
      <p:ext uri="{BB962C8B-B14F-4D97-AF65-F5344CB8AC3E}">
        <p14:creationId xmlns:p14="http://schemas.microsoft.com/office/powerpoint/2010/main" val="2480984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7386" y="1147385"/>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44662" y="1080254"/>
            <a:ext cx="3603674" cy="8063746"/>
          </a:xfrm>
          <a:prstGeom prst="rect">
            <a:avLst/>
          </a:prstGeom>
        </p:spPr>
        <p:txBody>
          <a:bodyPr wrap="square">
            <a:spAutoFit/>
          </a:bodyPr>
          <a:lstStyle/>
          <a:p>
            <a:pPr indent="355600" algn="just"/>
            <a:r>
              <a:rPr lang="ru-RU" sz="1400" b="1" dirty="0">
                <a:solidFill>
                  <a:schemeClr val="accent5">
                    <a:lumMod val="75000"/>
                  </a:schemeClr>
                </a:solidFill>
                <a:latin typeface="Times New Roman" panose="02020603050405020304" pitchFamily="18" charset="0"/>
                <a:cs typeface="Times New Roman" panose="02020603050405020304" pitchFamily="18" charset="0"/>
              </a:rPr>
              <a:t>Под руководством учителя </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логопеда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Мухаметшиной</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Е.Н. </a:t>
            </a:r>
            <a:r>
              <a:rPr lang="ru-RU" sz="1400" b="1" dirty="0">
                <a:solidFill>
                  <a:schemeClr val="accent5">
                    <a:lumMod val="75000"/>
                  </a:schemeClr>
                </a:solidFill>
                <a:latin typeface="Times New Roman" panose="02020603050405020304" pitchFamily="18" charset="0"/>
                <a:cs typeface="Times New Roman" panose="02020603050405020304" pitchFamily="18" charset="0"/>
              </a:rPr>
              <a:t>прошел городской дистанционный конкурс  –   викторина «Сказочный ларец» по зимним сказкам «Зимние чудеса». Конкурс  является открытым мероприятием для воспитанников старшего дошкольного возраста образовательных  учреждений МО «город Удачный» РС (Я). </a:t>
            </a:r>
            <a:endParaRPr lang="ru-RU" sz="1400" b="1" dirty="0" smtClean="0">
              <a:solidFill>
                <a:schemeClr val="accent5">
                  <a:lumMod val="75000"/>
                </a:schemeClr>
              </a:solidFill>
              <a:latin typeface="Times New Roman" panose="02020603050405020304" pitchFamily="18" charset="0"/>
              <a:cs typeface="Times New Roman" panose="02020603050405020304" pitchFamily="18" charset="0"/>
            </a:endParaRPr>
          </a:p>
          <a:p>
            <a:pPr indent="355600" algn="just"/>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Дистанционный </a:t>
            </a:r>
            <a:r>
              <a:rPr lang="ru-RU" sz="1400" b="1" dirty="0">
                <a:solidFill>
                  <a:schemeClr val="accent5">
                    <a:lumMod val="75000"/>
                  </a:schemeClr>
                </a:solidFill>
                <a:latin typeface="Times New Roman" panose="02020603050405020304" pitchFamily="18" charset="0"/>
                <a:cs typeface="Times New Roman" panose="02020603050405020304" pitchFamily="18" charset="0"/>
              </a:rPr>
              <a:t>Конкурс   способствует формированию интереса дошкольников к книжной культуре, знакомству с различными жанрами литературы и развитию всех компонентов речи. В конкурсе </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участвовало 72 ребенка – это воспитанники </a:t>
            </a:r>
            <a:r>
              <a:rPr lang="ru-RU" sz="1400" b="1" dirty="0" err="1" smtClean="0">
                <a:solidFill>
                  <a:schemeClr val="accent5">
                    <a:lumMod val="75000"/>
                  </a:schemeClr>
                </a:solidFill>
                <a:latin typeface="Times New Roman" panose="02020603050405020304" pitchFamily="18" charset="0"/>
                <a:cs typeface="Times New Roman" panose="02020603050405020304" pitchFamily="18" charset="0"/>
              </a:rPr>
              <a:t>удачнинских</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детских садов и участники от ЦДО.</a:t>
            </a:r>
            <a:endParaRPr lang="ru-RU" sz="1400" b="1" dirty="0">
              <a:solidFill>
                <a:schemeClr val="accent5">
                  <a:lumMod val="75000"/>
                </a:schemeClr>
              </a:solidFill>
              <a:latin typeface="Times New Roman" panose="02020603050405020304" pitchFamily="18" charset="0"/>
              <a:cs typeface="Times New Roman" panose="02020603050405020304" pitchFamily="18" charset="0"/>
            </a:endParaRPr>
          </a:p>
          <a:p>
            <a:pPr indent="355600" algn="just"/>
            <a:r>
              <a:rPr lang="ru-RU" sz="1400" b="1" dirty="0">
                <a:solidFill>
                  <a:schemeClr val="accent5">
                    <a:lumMod val="75000"/>
                  </a:schemeClr>
                </a:solidFill>
                <a:latin typeface="Times New Roman" panose="02020603050405020304" pitchFamily="18" charset="0"/>
                <a:cs typeface="Times New Roman" panose="02020603050405020304" pitchFamily="18" charset="0"/>
              </a:rPr>
              <a:t>В ходе проведения предварительной работы ребятам читали сказки на зимнюю </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тематику “</a:t>
            </a:r>
            <a:r>
              <a:rPr lang="ru-RU" sz="1400" b="1" dirty="0">
                <a:solidFill>
                  <a:schemeClr val="accent5">
                    <a:lumMod val="75000"/>
                  </a:schemeClr>
                </a:solidFill>
                <a:latin typeface="Times New Roman" panose="02020603050405020304" pitchFamily="18" charset="0"/>
                <a:cs typeface="Times New Roman" panose="02020603050405020304" pitchFamily="18" charset="0"/>
              </a:rPr>
              <a:t>Морозко</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1400" b="1" dirty="0">
                <a:solidFill>
                  <a:schemeClr val="accent5">
                    <a:lumMod val="75000"/>
                  </a:schemeClr>
                </a:solidFill>
                <a:latin typeface="Times New Roman" panose="02020603050405020304" pitchFamily="18" charset="0"/>
                <a:cs typeface="Times New Roman" panose="02020603050405020304" pitchFamily="18" charset="0"/>
              </a:rPr>
              <a:t>Двенадцать месяцев”, “Снегурочка”, “Зимовье зверей”, “Лиса и заяц”, “Лисичка-сестричка и серый волк”, “Два Мороза”, “По щучьему велению...”, </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r>
              <a:rPr lang="ru-RU" sz="1400" b="1" dirty="0">
                <a:solidFill>
                  <a:schemeClr val="accent5">
                    <a:lumMod val="75000"/>
                  </a:schemeClr>
                </a:solidFill>
                <a:latin typeface="Times New Roman" panose="02020603050405020304" pitchFamily="18" charset="0"/>
                <a:cs typeface="Times New Roman" panose="02020603050405020304" pitchFamily="18" charset="0"/>
              </a:rPr>
              <a:t>Лиса – лапотница”, “Рукавичка”, </a:t>
            </a:r>
            <a:r>
              <a:rPr lang="ru-RU" sz="1400" b="1" dirty="0" smtClean="0">
                <a:solidFill>
                  <a:schemeClr val="accent5">
                    <a:lumMod val="75000"/>
                  </a:schemeClr>
                </a:solidFill>
                <a:latin typeface="Times New Roman" panose="02020603050405020304" pitchFamily="18" charset="0"/>
                <a:cs typeface="Times New Roman" panose="02020603050405020304" pitchFamily="18" charset="0"/>
              </a:rPr>
              <a:t>«</a:t>
            </a:r>
            <a:r>
              <a:rPr lang="ru-RU" sz="1400" b="1" dirty="0">
                <a:solidFill>
                  <a:schemeClr val="accent5">
                    <a:lumMod val="75000"/>
                  </a:schemeClr>
                </a:solidFill>
                <a:latin typeface="Times New Roman" panose="02020603050405020304" pitchFamily="18" charset="0"/>
                <a:cs typeface="Times New Roman" panose="02020603050405020304" pitchFamily="18" charset="0"/>
              </a:rPr>
              <a:t>Щелкунчик и мышиный король»., рассматривали иллюстрации, вспоминали сказки и сказочных героев, играли в игры. </a:t>
            </a:r>
          </a:p>
          <a:p>
            <a:pPr indent="355600" algn="just"/>
            <a:r>
              <a:rPr lang="ru-RU" sz="1400" b="1" dirty="0">
                <a:solidFill>
                  <a:schemeClr val="accent5">
                    <a:lumMod val="75000"/>
                  </a:schemeClr>
                </a:solidFill>
                <a:latin typeface="Times New Roman" panose="02020603050405020304" pitchFamily="18" charset="0"/>
                <a:cs typeface="Times New Roman" panose="02020603050405020304" pitchFamily="18" charset="0"/>
              </a:rPr>
              <a:t>По итогам Конкурса  можно сделать вывод, что детки отлично знают сказки на зимнюю тематику, победители и призеры награждены Дипломами 1,2,3 степени.  Педагоги, подготовившие победителей, лауреатов и участников, указывались в дипломах как руководители.</a:t>
            </a:r>
          </a:p>
        </p:txBody>
      </p:sp>
      <p:sp>
        <p:nvSpPr>
          <p:cNvPr id="13" name="Прямоугольник 12">
            <a:extLst>
              <a:ext uri="{FF2B5EF4-FFF2-40B4-BE49-F238E27FC236}">
                <a16:creationId xmlns:a16="http://schemas.microsoft.com/office/drawing/2014/main" xmlns="" id="{05D4B4EC-B257-43FD-B83A-3F4849398F6A}"/>
              </a:ext>
            </a:extLst>
          </p:cNvPr>
          <p:cNvSpPr/>
          <p:nvPr/>
        </p:nvSpPr>
        <p:spPr>
          <a:xfrm>
            <a:off x="44661" y="539552"/>
            <a:ext cx="6813339" cy="707886"/>
          </a:xfrm>
          <a:prstGeom prst="rect">
            <a:avLst/>
          </a:prstGeom>
        </p:spPr>
        <p:txBody>
          <a:bodyPr wrap="square">
            <a:spAutoFit/>
          </a:bodyPr>
          <a:lstStyle/>
          <a:p>
            <a:pPr algn="ctr"/>
            <a:r>
              <a:rPr lang="en-US" sz="2000" b="1" i="1" dirty="0" smtClean="0">
                <a:solidFill>
                  <a:srgbClr val="FF00FF"/>
                </a:solidFill>
                <a:latin typeface="Times New Roman" panose="02020603050405020304" pitchFamily="18" charset="0"/>
                <a:cs typeface="Times New Roman" panose="02020603050405020304" pitchFamily="18" charset="0"/>
              </a:rPr>
              <a:t>III </a:t>
            </a:r>
            <a:r>
              <a:rPr lang="ru-RU" sz="2000" b="1" i="1" dirty="0" smtClean="0">
                <a:solidFill>
                  <a:srgbClr val="FF00FF"/>
                </a:solidFill>
                <a:latin typeface="Times New Roman" panose="02020603050405020304" pitchFamily="18" charset="0"/>
                <a:cs typeface="Times New Roman" panose="02020603050405020304" pitchFamily="18" charset="0"/>
              </a:rPr>
              <a:t>Городской </a:t>
            </a:r>
            <a:r>
              <a:rPr lang="ru-RU" sz="2000" b="1" i="1" dirty="0">
                <a:solidFill>
                  <a:srgbClr val="FF00FF"/>
                </a:solidFill>
                <a:latin typeface="Times New Roman" panose="02020603050405020304" pitchFamily="18" charset="0"/>
                <a:cs typeface="Times New Roman" panose="02020603050405020304" pitchFamily="18" charset="0"/>
              </a:rPr>
              <a:t>дистанционный конкурс  –   викторина «Сказочный ларец»</a:t>
            </a:r>
            <a:endParaRPr lang="ru-RU" sz="2000" b="1" i="1" dirty="0" smtClean="0">
              <a:solidFill>
                <a:srgbClr val="FF00FF"/>
              </a:solidFill>
              <a:latin typeface="Times New Roman" panose="02020603050405020304" pitchFamily="18" charset="0"/>
              <a:cs typeface="Times New Roman" panose="02020603050405020304" pitchFamily="18" charset="0"/>
            </a:endParaRPr>
          </a:p>
        </p:txBody>
      </p:sp>
      <p:pic>
        <p:nvPicPr>
          <p:cNvPr id="4098" name="Picture 2" descr="E:\Отчёты  АН ДОО\Отчеты за месяц мероприятий\2021-2022\декабрь январь февраль\Сказочный ларец\IMG-20220117-WA0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9590" y="1225585"/>
            <a:ext cx="3021026" cy="22610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Отчёты  АН ДОО\Отчеты за месяц мероприятий\2021-2022\декабрь январь февраль\Сказочный ларец\IMG-20220117-WA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8154" y="3707904"/>
            <a:ext cx="3071664" cy="22989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Отчёты  АН ДОО\Отчеты за месяц мероприятий\2021-2022\декабрь январь февраль\Сказочный ларец\IMG-20220117-WA0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9590" y="6300192"/>
            <a:ext cx="3071664" cy="2303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319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2780928" y="2647090"/>
            <a:ext cx="3960440" cy="6555641"/>
          </a:xfrm>
          <a:prstGeom prst="rect">
            <a:avLst/>
          </a:prstGeom>
        </p:spPr>
        <p:txBody>
          <a:bodyPr wrap="square">
            <a:spAutoFit/>
          </a:bodyPr>
          <a:lstStyle/>
          <a:p>
            <a:pPr indent="355600" algn="just"/>
            <a:r>
              <a:rPr lang="ru-RU" sz="1400" b="1" dirty="0" smtClean="0">
                <a:solidFill>
                  <a:srgbClr val="C00000"/>
                </a:solidFill>
                <a:latin typeface="Times New Roman" panose="02020603050405020304" pitchFamily="18" charset="0"/>
                <a:cs typeface="Times New Roman" panose="02020603050405020304" pitchFamily="18" charset="0"/>
              </a:rPr>
              <a:t>         Святки </a:t>
            </a:r>
            <a:r>
              <a:rPr lang="ru-RU" sz="1400" b="1" dirty="0">
                <a:solidFill>
                  <a:srgbClr val="C00000"/>
                </a:solidFill>
                <a:latin typeface="Times New Roman" panose="02020603050405020304" pitchFamily="18" charset="0"/>
                <a:cs typeface="Times New Roman" panose="02020603050405020304" pitchFamily="18" charset="0"/>
              </a:rPr>
              <a:t>– это праздничный период от Рождества до Крещенского сочельника. В эти дни ходят, друг к другу в гости поздравляют с Рождеством и поют колядки.</a:t>
            </a:r>
          </a:p>
          <a:p>
            <a:pPr indent="355600" algn="just"/>
            <a:r>
              <a:rPr lang="ru-RU" sz="1400" b="1" dirty="0">
                <a:solidFill>
                  <a:srgbClr val="C00000"/>
                </a:solidFill>
                <a:latin typeface="Times New Roman" panose="02020603050405020304" pitchFamily="18" charset="0"/>
                <a:cs typeface="Times New Roman" panose="02020603050405020304" pitchFamily="18" charset="0"/>
              </a:rPr>
              <a:t>          В детском саду № 46 «Сказка» стало хорошей и доброй традицией проводить рождественские колядки с целью знакомства детей с русскими народными традициями и культурой. Дети и взрослые окунулись в атмосферу народного праздника и веселья.</a:t>
            </a:r>
          </a:p>
          <a:p>
            <a:pPr indent="355600" algn="just"/>
            <a:r>
              <a:rPr lang="ru-RU" sz="1400" b="1" dirty="0">
                <a:solidFill>
                  <a:srgbClr val="C00000"/>
                </a:solidFill>
                <a:latin typeface="Times New Roman" panose="02020603050405020304" pitchFamily="18" charset="0"/>
                <a:cs typeface="Times New Roman" panose="02020603050405020304" pitchFamily="18" charset="0"/>
              </a:rPr>
              <a:t>          Утром 18 января дети младшей группы под весёлую народную музыку зашли в музыкальный зал, ведущая Алена Юрьевна и гостеприимная хозяюшка Наталья Николаевна рассказали о традициях празднования «Святок». В начале мероприятия воспитанникам показали фрагмент фильма, в котором дети наглядно увидели колядующих, распевающих песни-колядки. К детям на праздник пришёл белый медведь, он пригласил детей участвовать в традиционных рождественских играх и танцах: «Собери бусы», «Рукавички», «Жмурки с медведем», «Догонялки», «Елочки – пенечки». Во время мероприятия дети водили хороводы, пели песенки – колядки, устраивали веселые переплясы и даже принимали участие в гаданиях. Все получили положительные эмоции и хорошее настроение</a:t>
            </a:r>
            <a:r>
              <a:rPr lang="ru-RU" sz="1400" b="1" dirty="0" smtClean="0">
                <a:solidFill>
                  <a:srgbClr val="C00000"/>
                </a:solidFill>
                <a:latin typeface="Times New Roman" panose="02020603050405020304" pitchFamily="18" charset="0"/>
                <a:cs typeface="Times New Roman" panose="02020603050405020304" pitchFamily="18" charset="0"/>
              </a:rPr>
              <a:t>.</a:t>
            </a:r>
            <a:endParaRPr lang="ru-RU" sz="1400" b="1" dirty="0">
              <a:solidFill>
                <a:srgbClr val="C00000"/>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xmlns="" id="{05D4B4EC-B257-43FD-B83A-3F4849398F6A}"/>
              </a:ext>
            </a:extLst>
          </p:cNvPr>
          <p:cNvSpPr/>
          <p:nvPr/>
        </p:nvSpPr>
        <p:spPr>
          <a:xfrm>
            <a:off x="44661" y="539552"/>
            <a:ext cx="6813339" cy="1631216"/>
          </a:xfrm>
          <a:prstGeom prst="rect">
            <a:avLst/>
          </a:prstGeom>
        </p:spPr>
        <p:txBody>
          <a:bodyPr wrap="square">
            <a:spAutoFit/>
          </a:bodyPr>
          <a:lstStyle/>
          <a:p>
            <a:pPr algn="ctr"/>
            <a:r>
              <a:rPr lang="ru-RU" sz="2000" b="1" i="1" dirty="0">
                <a:solidFill>
                  <a:srgbClr val="FF00FF"/>
                </a:solidFill>
                <a:latin typeface="Times New Roman" panose="02020603050405020304" pitchFamily="18" charset="0"/>
                <a:cs typeface="Times New Roman" panose="02020603050405020304" pitchFamily="18" charset="0"/>
              </a:rPr>
              <a:t>«Рождественские колядки» в </a:t>
            </a:r>
            <a:r>
              <a:rPr lang="ru-RU" sz="2000" b="1" i="1" dirty="0" smtClean="0">
                <a:solidFill>
                  <a:srgbClr val="FF00FF"/>
                </a:solidFill>
                <a:latin typeface="Times New Roman" panose="02020603050405020304" pitchFamily="18" charset="0"/>
                <a:cs typeface="Times New Roman" panose="02020603050405020304" pitchFamily="18" charset="0"/>
              </a:rPr>
              <a:t>Сказке</a:t>
            </a:r>
          </a:p>
          <a:p>
            <a:pPr algn="ctr"/>
            <a:r>
              <a:rPr lang="ru-RU" sz="2000" b="1" i="1" dirty="0">
                <a:solidFill>
                  <a:srgbClr val="0000FF"/>
                </a:solidFill>
                <a:latin typeface="Times New Roman" panose="02020603050405020304" pitchFamily="18" charset="0"/>
                <a:cs typeface="Times New Roman" panose="02020603050405020304" pitchFamily="18" charset="0"/>
              </a:rPr>
              <a:t>Коляда, коляда</a:t>
            </a:r>
          </a:p>
          <a:p>
            <a:pPr algn="ctr"/>
            <a:r>
              <a:rPr lang="ru-RU" sz="2000" b="1" i="1" dirty="0">
                <a:solidFill>
                  <a:srgbClr val="0000FF"/>
                </a:solidFill>
                <a:latin typeface="Times New Roman" panose="02020603050405020304" pitchFamily="18" charset="0"/>
                <a:cs typeface="Times New Roman" panose="02020603050405020304" pitchFamily="18" charset="0"/>
              </a:rPr>
              <a:t>отворяй ворота</a:t>
            </a:r>
          </a:p>
          <a:p>
            <a:pPr algn="ctr"/>
            <a:r>
              <a:rPr lang="ru-RU" sz="2000" b="1" i="1" dirty="0">
                <a:solidFill>
                  <a:srgbClr val="0000FF"/>
                </a:solidFill>
                <a:latin typeface="Times New Roman" panose="02020603050405020304" pitchFamily="18" charset="0"/>
                <a:cs typeface="Times New Roman" panose="02020603050405020304" pitchFamily="18" charset="0"/>
              </a:rPr>
              <a:t>Доставайте сундучки,</a:t>
            </a:r>
          </a:p>
          <a:p>
            <a:pPr algn="ctr"/>
            <a:r>
              <a:rPr lang="ru-RU" sz="2000" b="1" i="1" dirty="0">
                <a:solidFill>
                  <a:srgbClr val="0000FF"/>
                </a:solidFill>
                <a:latin typeface="Times New Roman" panose="02020603050405020304" pitchFamily="18" charset="0"/>
                <a:cs typeface="Times New Roman" panose="02020603050405020304" pitchFamily="18" charset="0"/>
              </a:rPr>
              <a:t>вынимайте пятачки</a:t>
            </a:r>
            <a:r>
              <a:rPr lang="ru-RU" sz="2000" b="1" i="1" dirty="0" smtClean="0">
                <a:solidFill>
                  <a:srgbClr val="0000FF"/>
                </a:solidFill>
                <a:latin typeface="Times New Roman" panose="02020603050405020304" pitchFamily="18" charset="0"/>
                <a:cs typeface="Times New Roman" panose="02020603050405020304" pitchFamily="18" charset="0"/>
              </a:rPr>
              <a:t>!</a:t>
            </a:r>
            <a:endParaRPr lang="ru-RU" sz="2000" b="1" i="1" dirty="0">
              <a:solidFill>
                <a:srgbClr val="0000FF"/>
              </a:solidFill>
              <a:latin typeface="Times New Roman" panose="02020603050405020304" pitchFamily="18" charset="0"/>
              <a:cs typeface="Times New Roman" panose="02020603050405020304" pitchFamily="18" charset="0"/>
            </a:endParaRPr>
          </a:p>
        </p:txBody>
      </p:sp>
      <p:pic>
        <p:nvPicPr>
          <p:cNvPr id="5122" name="Picture 2" descr="E:\Отчёты  АН ДОО\Отчеты за месяц мероприятий\2021-2022\декабрь январь февраль\Колядки\Новая папка\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90" y="2695894"/>
            <a:ext cx="2693623" cy="1406033"/>
          </a:xfrm>
          <a:prstGeom prst="rect">
            <a:avLst/>
          </a:prstGeom>
          <a:ln w="12700" cap="sq">
            <a:solidFill>
              <a:srgbClr val="FFFF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E:\Отчёты  АН ДОО\Отчеты за месяц мероприятий\2021-2022\декабрь январь февраль\Колядки\Новая папка\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40" y="899592"/>
            <a:ext cx="1787200" cy="1744077"/>
          </a:xfrm>
          <a:prstGeom prst="rect">
            <a:avLst/>
          </a:prstGeom>
          <a:ln w="127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E:\Отчёты  АН ДОО\Отчеты за месяц мероприятий\2021-2022\декабрь январь февраль\Колядки\Новая папка\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8636" y="899592"/>
            <a:ext cx="1992221" cy="1656184"/>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pic>
        <p:nvPicPr>
          <p:cNvPr id="5125" name="Picture 5" descr="E:\Отчёты  АН ДОО\Отчеты за месяц мероприятий\2021-2022\декабрь январь февраль\Колядки\Новая папка\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6" y="4181966"/>
            <a:ext cx="2613737" cy="1588742"/>
          </a:xfrm>
          <a:prstGeom prst="rect">
            <a:avLst/>
          </a:prstGeom>
          <a:noFill/>
          <a:ln w="12700">
            <a:solidFill>
              <a:srgbClr val="0000FF"/>
            </a:solidFill>
          </a:ln>
          <a:extLst>
            <a:ext uri="{909E8E84-426E-40DD-AFC4-6F175D3DCCD1}">
              <a14:hiddenFill xmlns:a14="http://schemas.microsoft.com/office/drawing/2010/main">
                <a:solidFill>
                  <a:srgbClr val="FFFFFF"/>
                </a:solidFill>
              </a14:hiddenFill>
            </a:ext>
          </a:extLst>
        </p:spPr>
      </p:pic>
      <p:pic>
        <p:nvPicPr>
          <p:cNvPr id="5126" name="Picture 6" descr="E:\Отчёты  АН ДОО\Отчеты за месяц мероприятий\2021-2022\декабрь январь февраль\Колядки\Новая папка\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6" y="5868679"/>
            <a:ext cx="2295916" cy="1739616"/>
          </a:xfrm>
          <a:prstGeom prst="rect">
            <a:avLst/>
          </a:prstGeom>
          <a:noFill/>
          <a:ln w="12700">
            <a:solidFill>
              <a:srgbClr val="FF00FF"/>
            </a:solidFill>
          </a:ln>
          <a:extLst>
            <a:ext uri="{909E8E84-426E-40DD-AFC4-6F175D3DCCD1}">
              <a14:hiddenFill xmlns:a14="http://schemas.microsoft.com/office/drawing/2010/main">
                <a:solidFill>
                  <a:srgbClr val="FFFFFF"/>
                </a:solidFill>
              </a14:hiddenFill>
            </a:ext>
          </a:extLst>
        </p:spPr>
      </p:pic>
      <p:pic>
        <p:nvPicPr>
          <p:cNvPr id="5127" name="Picture 7" descr="E:\Отчёты  АН ДОО\Отчеты за месяц мероприятий\2021-2022\декабрь январь февраль\Колядки\Новая папка\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6772" y="7405483"/>
            <a:ext cx="2424156" cy="1656184"/>
          </a:xfrm>
          <a:prstGeom prst="rect">
            <a:avLst/>
          </a:prstGeom>
          <a:noFill/>
          <a:ln w="12700">
            <a:solidFill>
              <a:srgbClr val="D9FFD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517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44662" y="2987824"/>
            <a:ext cx="6696706" cy="2677656"/>
          </a:xfrm>
          <a:prstGeom prst="rect">
            <a:avLst/>
          </a:prstGeom>
        </p:spPr>
        <p:txBody>
          <a:bodyPr wrap="square">
            <a:spAutoFit/>
          </a:bodyPr>
          <a:lstStyle/>
          <a:p>
            <a:pPr indent="355600" algn="just"/>
            <a:r>
              <a:rPr lang="ru-RU" sz="1400" b="1" dirty="0" smtClean="0">
                <a:solidFill>
                  <a:srgbClr val="C00000"/>
                </a:solidFill>
                <a:latin typeface="Times New Roman" panose="02020603050405020304" pitchFamily="18" charset="0"/>
                <a:cs typeface="Times New Roman" panose="02020603050405020304" pitchFamily="18" charset="0"/>
              </a:rPr>
              <a:t>Детей </a:t>
            </a:r>
            <a:r>
              <a:rPr lang="ru-RU" sz="1400" b="1" dirty="0">
                <a:solidFill>
                  <a:srgbClr val="C00000"/>
                </a:solidFill>
                <a:latin typeface="Times New Roman" panose="02020603050405020304" pitchFamily="18" charset="0"/>
                <a:cs typeface="Times New Roman" panose="02020603050405020304" pitchFamily="18" charset="0"/>
              </a:rPr>
              <a:t>старших групп познакомили с традициями, обрядами и народными играми святочных праздников. Дети выступили в роли ряженых </a:t>
            </a:r>
            <a:r>
              <a:rPr lang="ru-RU" sz="1400" b="1" dirty="0" err="1">
                <a:solidFill>
                  <a:srgbClr val="C00000"/>
                </a:solidFill>
                <a:latin typeface="Times New Roman" panose="02020603050405020304" pitchFamily="18" charset="0"/>
                <a:cs typeface="Times New Roman" panose="02020603050405020304" pitchFamily="18" charset="0"/>
              </a:rPr>
              <a:t>колядовщиков</a:t>
            </a:r>
            <a:r>
              <a:rPr lang="ru-RU" sz="1400" b="1" dirty="0">
                <a:solidFill>
                  <a:srgbClr val="C00000"/>
                </a:solidFill>
                <a:latin typeface="Times New Roman" panose="02020603050405020304" pitchFamily="18" charset="0"/>
                <a:cs typeface="Times New Roman" panose="02020603050405020304" pitchFamily="18" charset="0"/>
              </a:rPr>
              <a:t>, детей встречали гостеприимные хозяева. Ребята по русской традиции рассказывали колядки, желая хозяевам здоровья и благополучия, за что получили сладкое угощение. В гости на праздник пришла веселая Баба – яга. Она с детьми играла, танцевала, колядовала и даже гадала. В заключение праздника дети всех групп получили сладкое угощение - испеченные прянички.</a:t>
            </a:r>
          </a:p>
          <a:p>
            <a:pPr indent="355600" algn="just"/>
            <a:r>
              <a:rPr lang="ru-RU" sz="1400" b="1" dirty="0" smtClean="0">
                <a:solidFill>
                  <a:srgbClr val="C00000"/>
                </a:solidFill>
                <a:latin typeface="Times New Roman" panose="02020603050405020304" pitchFamily="18" charset="0"/>
                <a:cs typeface="Times New Roman" panose="02020603050405020304" pitchFamily="18" charset="0"/>
              </a:rPr>
              <a:t>Хороший </a:t>
            </a:r>
            <a:r>
              <a:rPr lang="ru-RU" sz="1400" b="1" dirty="0">
                <a:solidFill>
                  <a:srgbClr val="C00000"/>
                </a:solidFill>
                <a:latin typeface="Times New Roman" panose="02020603050405020304" pitchFamily="18" charset="0"/>
                <a:cs typeface="Times New Roman" panose="02020603050405020304" pitchFamily="18" charset="0"/>
              </a:rPr>
              <a:t>эмоциональный настрой детям подарили гости праздника. На протяжении всего праздника дети были веселы, радостны и активны.</a:t>
            </a:r>
          </a:p>
          <a:p>
            <a:pPr indent="355600" algn="just"/>
            <a:r>
              <a:rPr lang="ru-RU" sz="1400" b="1" dirty="0">
                <a:solidFill>
                  <a:srgbClr val="C00000"/>
                </a:solidFill>
                <a:latin typeface="Times New Roman" panose="02020603050405020304" pitchFamily="18" charset="0"/>
                <a:cs typeface="Times New Roman" panose="02020603050405020304" pitchFamily="18" charset="0"/>
              </a:rPr>
              <a:t> </a:t>
            </a:r>
            <a:r>
              <a:rPr lang="ru-RU" sz="1400" b="1" dirty="0" smtClean="0">
                <a:solidFill>
                  <a:srgbClr val="C00000"/>
                </a:solidFill>
                <a:latin typeface="Times New Roman" panose="02020603050405020304" pitchFamily="18" charset="0"/>
                <a:cs typeface="Times New Roman" panose="02020603050405020304" pitchFamily="18" charset="0"/>
              </a:rPr>
              <a:t>Участие </a:t>
            </a:r>
            <a:r>
              <a:rPr lang="ru-RU" sz="1400" b="1" dirty="0">
                <a:solidFill>
                  <a:srgbClr val="C00000"/>
                </a:solidFill>
                <a:latin typeface="Times New Roman" panose="02020603050405020304" pitchFamily="18" charset="0"/>
                <a:cs typeface="Times New Roman" panose="02020603050405020304" pitchFamily="18" charset="0"/>
              </a:rPr>
              <a:t>в подобных мероприятиях, даёт детям возможность прикоснуться к традициям и обычаям русского народа, самим прочувствовать всю прелесть народных гуляний</a:t>
            </a:r>
            <a:r>
              <a:rPr lang="ru-RU" sz="1400" b="1" dirty="0" smtClean="0">
                <a:solidFill>
                  <a:srgbClr val="C00000"/>
                </a:solidFill>
                <a:latin typeface="Times New Roman" panose="02020603050405020304" pitchFamily="18" charset="0"/>
                <a:cs typeface="Times New Roman" panose="02020603050405020304" pitchFamily="18" charset="0"/>
              </a:rPr>
              <a:t>.</a:t>
            </a:r>
            <a:endParaRPr lang="ru-RU" sz="1400" b="1" dirty="0">
              <a:solidFill>
                <a:srgbClr val="C00000"/>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xmlns="" id="{05D4B4EC-B257-43FD-B83A-3F4849398F6A}"/>
              </a:ext>
            </a:extLst>
          </p:cNvPr>
          <p:cNvSpPr/>
          <p:nvPr/>
        </p:nvSpPr>
        <p:spPr>
          <a:xfrm>
            <a:off x="44661" y="539552"/>
            <a:ext cx="6813339" cy="400110"/>
          </a:xfrm>
          <a:prstGeom prst="rect">
            <a:avLst/>
          </a:prstGeom>
        </p:spPr>
        <p:txBody>
          <a:bodyPr wrap="square">
            <a:spAutoFit/>
          </a:bodyPr>
          <a:lstStyle/>
          <a:p>
            <a:pPr algn="ctr"/>
            <a:r>
              <a:rPr lang="ru-RU" sz="2000" b="1" i="1" dirty="0">
                <a:solidFill>
                  <a:srgbClr val="FF00FF"/>
                </a:solidFill>
                <a:latin typeface="Times New Roman" panose="02020603050405020304" pitchFamily="18" charset="0"/>
                <a:cs typeface="Times New Roman" panose="02020603050405020304" pitchFamily="18" charset="0"/>
              </a:rPr>
              <a:t>«Рождественские колядки» в </a:t>
            </a:r>
            <a:r>
              <a:rPr lang="ru-RU" sz="2000" b="1" i="1" dirty="0" smtClean="0">
                <a:solidFill>
                  <a:srgbClr val="FF00FF"/>
                </a:solidFill>
                <a:latin typeface="Times New Roman" panose="02020603050405020304" pitchFamily="18" charset="0"/>
                <a:cs typeface="Times New Roman" panose="02020603050405020304" pitchFamily="18" charset="0"/>
              </a:rPr>
              <a:t>Сказке</a:t>
            </a:r>
          </a:p>
        </p:txBody>
      </p:sp>
      <p:pic>
        <p:nvPicPr>
          <p:cNvPr id="6146" name="Picture 2" descr="E:\Отчёты  АН ДОО\Отчеты за месяц мероприятий\2021-2022\декабрь январь февраль\Колядки\Новая папка\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09" y="888025"/>
            <a:ext cx="4284439" cy="2099799"/>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7" name="Picture 3" descr="E:\Отчёты  АН ДОО\Отчеты за месяц мероприятий\2021-2022\декабрь январь февраль\Колядки\Новая папка\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071" y="1117490"/>
            <a:ext cx="2207146" cy="1640868"/>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6148" name="Picture 4" descr="E:\Отчёты  АН ДОО\Отчеты за месяц мероприятий\2021-2022\декабрь январь февраль\Колядки\Новая папка\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99" y="5678445"/>
            <a:ext cx="3312666" cy="2350068"/>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9" name="Picture 5" descr="E:\Отчёты  АН ДОО\Отчеты за месяц мероприятий\2021-2022\декабрь январь февраль\Колядки\Новая папка\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952" y="6979643"/>
            <a:ext cx="2880407" cy="2137497"/>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6150" name="Picture 6" descr="E:\Отчёты  АН ДОО\Отчеты за месяц мероприятий\2021-2022\декабрь январь февраль\Колядки\Новая папка\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1048" y="5410712"/>
            <a:ext cx="2706439" cy="148258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05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44661" y="939662"/>
            <a:ext cx="4176427" cy="7848302"/>
          </a:xfrm>
          <a:prstGeom prst="rect">
            <a:avLst/>
          </a:prstGeom>
        </p:spPr>
        <p:txBody>
          <a:bodyPr wrap="square">
            <a:spAutoFit/>
          </a:bodyPr>
          <a:lstStyle/>
          <a:p>
            <a:pPr indent="355600" algn="just"/>
            <a:r>
              <a:rPr lang="ru-RU" sz="1400" b="1" dirty="0">
                <a:solidFill>
                  <a:srgbClr val="0000FF"/>
                </a:solidFill>
                <a:latin typeface="Times New Roman" panose="02020603050405020304" pitchFamily="18" charset="0"/>
                <a:cs typeface="Times New Roman" panose="02020603050405020304" pitchFamily="18" charset="0"/>
              </a:rPr>
              <a:t>Сегодня остро стоит проблема сохранения и бережного отношения к народной культуре. И мы должны стремиться к тому, чтобы подрастающее поколение знало традиции и обычаи русского народа, историю народной культуры, могло проникнуться чувством понимания ее древности и величия, чтобы приобщаться к ее истокам. Источником такого наследия для наших детей может стать традиционная народная кукла, которая была незаслуженно забыта. А ведь народные куклы на Руси издревле занимали особое место, ведь жизнь невозможна без праздников, исполнения обрядов, подготовки национальных костюмов и использования различных предметов прикладного искусства. Кукол делали не только для детей, основная их роль была </a:t>
            </a:r>
            <a:r>
              <a:rPr lang="ru-RU" sz="1400" b="1" dirty="0" smtClean="0">
                <a:solidFill>
                  <a:srgbClr val="0000FF"/>
                </a:solidFill>
                <a:latin typeface="Times New Roman" panose="02020603050405020304" pitchFamily="18" charset="0"/>
                <a:cs typeface="Times New Roman" panose="02020603050405020304" pitchFamily="18" charset="0"/>
              </a:rPr>
              <a:t>обрядовая.</a:t>
            </a:r>
            <a:r>
              <a:rPr lang="en-US" sz="1400" b="1" dirty="0" smtClean="0">
                <a:solidFill>
                  <a:srgbClr val="0000FF"/>
                </a:solidFill>
                <a:latin typeface="Times New Roman" panose="02020603050405020304" pitchFamily="18" charset="0"/>
                <a:cs typeface="Times New Roman" panose="02020603050405020304" pitchFamily="18" charset="0"/>
              </a:rPr>
              <a:t> </a:t>
            </a:r>
            <a:r>
              <a:rPr lang="ru-RU" sz="1400" b="1" dirty="0" smtClean="0">
                <a:solidFill>
                  <a:srgbClr val="0000FF"/>
                </a:solidFill>
                <a:latin typeface="Times New Roman" panose="02020603050405020304" pitchFamily="18" charset="0"/>
                <a:cs typeface="Times New Roman" panose="02020603050405020304" pitchFamily="18" charset="0"/>
              </a:rPr>
              <a:t>Быт </a:t>
            </a:r>
            <a:r>
              <a:rPr lang="ru-RU" sz="1400" b="1" dirty="0">
                <a:solidFill>
                  <a:srgbClr val="0000FF"/>
                </a:solidFill>
                <a:latin typeface="Times New Roman" panose="02020603050405020304" pitchFamily="18" charset="0"/>
                <a:cs typeface="Times New Roman" panose="02020603050405020304" pitchFamily="18" charset="0"/>
              </a:rPr>
              <a:t>русского народа невозможен без обрядов с национальными костюмами, праздников и фольклора. Старинные куклы всегда изготавливались из различных предметов, какие находились под рукой: соломы, веточек деревьев, отрезков ткани, веревки, мха.</a:t>
            </a:r>
          </a:p>
          <a:p>
            <a:pPr indent="355600" algn="just"/>
            <a:r>
              <a:rPr lang="ru-RU" sz="1400" b="1" dirty="0">
                <a:solidFill>
                  <a:srgbClr val="0000FF"/>
                </a:solidFill>
                <a:latin typeface="Times New Roman" panose="02020603050405020304" pitchFamily="18" charset="0"/>
                <a:cs typeface="Times New Roman" panose="02020603050405020304" pitchFamily="18" charset="0"/>
              </a:rPr>
              <a:t>В целях популяризации народного искусства, сохранения культурных традиций, этнокультурного многообразия, культурной самобытности всех народов в нашем детском саду прошел  творческий конкурс поделок «Кукла народов  России своими руками». Родители приняли самое активное участие и подарили своим детям минуты радости от совместного творчества. Все участники получили дипломы и сертификаты, а так же небольшие сладкие подарки.</a:t>
            </a:r>
          </a:p>
          <a:p>
            <a:pPr indent="355600" algn="just"/>
            <a:r>
              <a:rPr lang="ru-RU" sz="1400" b="1" dirty="0">
                <a:solidFill>
                  <a:srgbClr val="0000FF"/>
                </a:solidFill>
                <a:latin typeface="Times New Roman" panose="02020603050405020304" pitchFamily="18" charset="0"/>
                <a:cs typeface="Times New Roman" panose="02020603050405020304" pitchFamily="18" charset="0"/>
              </a:rPr>
              <a:t>Конкурс оказался познавательным и очень увлекательным для детей и их родителей.</a:t>
            </a:r>
          </a:p>
        </p:txBody>
      </p:sp>
      <p:sp>
        <p:nvSpPr>
          <p:cNvPr id="13" name="Прямоугольник 12">
            <a:extLst>
              <a:ext uri="{FF2B5EF4-FFF2-40B4-BE49-F238E27FC236}">
                <a16:creationId xmlns:a16="http://schemas.microsoft.com/office/drawing/2014/main" xmlns="" id="{05D4B4EC-B257-43FD-B83A-3F4849398F6A}"/>
              </a:ext>
            </a:extLst>
          </p:cNvPr>
          <p:cNvSpPr/>
          <p:nvPr/>
        </p:nvSpPr>
        <p:spPr>
          <a:xfrm>
            <a:off x="44661" y="539552"/>
            <a:ext cx="6813339" cy="400110"/>
          </a:xfrm>
          <a:prstGeom prst="rect">
            <a:avLst/>
          </a:prstGeom>
        </p:spPr>
        <p:txBody>
          <a:bodyPr wrap="square">
            <a:spAutoFit/>
          </a:bodyPr>
          <a:lstStyle/>
          <a:p>
            <a:pPr algn="ctr"/>
            <a:r>
              <a:rPr lang="ru-RU" sz="2000" b="1" i="1" dirty="0">
                <a:solidFill>
                  <a:srgbClr val="FF00FF"/>
                </a:solidFill>
                <a:latin typeface="Times New Roman" panose="02020603050405020304" pitchFamily="18" charset="0"/>
                <a:cs typeface="Times New Roman" panose="02020603050405020304" pitchFamily="18" charset="0"/>
              </a:rPr>
              <a:t>«Кукла народов  России своими руками»</a:t>
            </a:r>
            <a:endParaRPr lang="ru-RU" sz="2000" b="1" i="1" dirty="0" smtClean="0">
              <a:solidFill>
                <a:srgbClr val="FF00FF"/>
              </a:solidFill>
              <a:latin typeface="Times New Roman" panose="02020603050405020304" pitchFamily="18" charset="0"/>
              <a:cs typeface="Times New Roman" panose="02020603050405020304" pitchFamily="18" charset="0"/>
            </a:endParaRPr>
          </a:p>
        </p:txBody>
      </p:sp>
      <p:pic>
        <p:nvPicPr>
          <p:cNvPr id="2050" name="Picture 2" descr="E:\Отчёты  АН ДОО\Отчеты за месяц мероприятий\2021-2022\декабрь январь февраль\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088" y="939662"/>
            <a:ext cx="2488776" cy="335272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Отчёты  АН ДОО\Отчеты за месяц мероприятий\2021-2022\декабрь январь февраль\Тряпичная кукла\20220204_09343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7" b="99303" l="363" r="98548"/>
                    </a14:imgEffect>
                  </a14:imgLayer>
                </a14:imgProps>
              </a:ext>
              <a:ext uri="{28A0092B-C50C-407E-A947-70E740481C1C}">
                <a14:useLocalDpi xmlns:a14="http://schemas.microsoft.com/office/drawing/2010/main" val="0"/>
              </a:ext>
            </a:extLst>
          </a:blip>
          <a:srcRect/>
          <a:stretch>
            <a:fillRect/>
          </a:stretch>
        </p:blipFill>
        <p:spPr bwMode="auto">
          <a:xfrm rot="20301405">
            <a:off x="4236107" y="4033729"/>
            <a:ext cx="1832050" cy="2383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Отчёты  АН ДОО\Отчеты за месяц мероприятий\2021-2022\декабрь январь февраль\Тряпичная кукла\20220204_0934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2206">
            <a:off x="4880961" y="6265529"/>
            <a:ext cx="1228684" cy="269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7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44661" y="939662"/>
            <a:ext cx="6802718" cy="8217634"/>
          </a:xfrm>
          <a:prstGeom prst="rect">
            <a:avLst/>
          </a:prstGeom>
        </p:spPr>
        <p:txBody>
          <a:bodyPr wrap="square">
            <a:spAutoFit/>
          </a:bodyPr>
          <a:lstStyle/>
          <a:p>
            <a:pPr indent="355600" algn="just"/>
            <a:r>
              <a:rPr lang="ru-RU" sz="1600" b="1" dirty="0">
                <a:solidFill>
                  <a:srgbClr val="0000FF"/>
                </a:solidFill>
                <a:latin typeface="Times New Roman" panose="02020603050405020304" pitchFamily="18" charset="0"/>
                <a:cs typeface="Times New Roman" panose="02020603050405020304" pitchFamily="18" charset="0"/>
              </a:rPr>
              <a:t>Праздник 23 февраля в детском саду – хороший повод для воспитания у дошкольников чувства патриотизма, сопричастности к лучшим традициям своей Родины, формирования у детей гордости за славных защитников Отечества. Это праздник всех людей, которые стоят на страже нашей Родины. Это праздник настоящих мужчин — смелых и отважных, ловких и надёжных, а также праздник мальчиков, которые вырастут и станут защитниками Отечества, а пока мы знакомим детей и рассказываем, что такое армия, почему 23 февраля — День Защитника Отечества. Воспитываем уважительное отношение к военному человеку, человеку в форме, прививаем любовь к Родине, и развиваем патриотические чувства. Такие мероприятия, проведённые с детьми, закладывают в их душах зёрнышки патриотизма, чувства долга перед Родиной</a:t>
            </a:r>
            <a:r>
              <a:rPr lang="ru-RU" sz="1600" b="1" dirty="0" smtClean="0">
                <a:solidFill>
                  <a:srgbClr val="0000FF"/>
                </a:solidFill>
                <a:latin typeface="Times New Roman" panose="02020603050405020304" pitchFamily="18" charset="0"/>
                <a:cs typeface="Times New Roman" panose="02020603050405020304" pitchFamily="18" charset="0"/>
              </a:rPr>
              <a:t>.</a:t>
            </a:r>
            <a:endParaRPr lang="ru-RU" sz="1600" b="1" dirty="0">
              <a:solidFill>
                <a:srgbClr val="0000FF"/>
              </a:solidFill>
              <a:latin typeface="Times New Roman" panose="02020603050405020304" pitchFamily="18" charset="0"/>
              <a:cs typeface="Times New Roman" panose="02020603050405020304" pitchFamily="18" charset="0"/>
            </a:endParaRPr>
          </a:p>
          <a:p>
            <a:pPr indent="355600" algn="just"/>
            <a:r>
              <a:rPr lang="ru-RU" sz="1600" b="1" dirty="0">
                <a:solidFill>
                  <a:srgbClr val="0000FF"/>
                </a:solidFill>
                <a:latin typeface="Times New Roman" panose="02020603050405020304" pitchFamily="18" charset="0"/>
                <a:cs typeface="Times New Roman" panose="02020603050405020304" pitchFamily="18" charset="0"/>
              </a:rPr>
              <a:t>Дети с задором исполняли </a:t>
            </a:r>
            <a:r>
              <a:rPr lang="ru-RU" sz="1600" b="1" dirty="0" smtClean="0">
                <a:solidFill>
                  <a:srgbClr val="0000FF"/>
                </a:solidFill>
                <a:latin typeface="Times New Roman" panose="02020603050405020304" pitchFamily="18" charset="0"/>
                <a:cs typeface="Times New Roman" panose="02020603050405020304" pitchFamily="18" charset="0"/>
              </a:rPr>
              <a:t>танцы: «Бескозырка белая», «На палубе матрос», «Яблочко», «Чайка». </a:t>
            </a:r>
          </a:p>
          <a:p>
            <a:pPr indent="355600" algn="just"/>
            <a:r>
              <a:rPr lang="ru-RU" sz="1600" b="1" dirty="0" smtClean="0">
                <a:solidFill>
                  <a:srgbClr val="0000FF"/>
                </a:solidFill>
                <a:latin typeface="Times New Roman" panose="02020603050405020304" pitchFamily="18" charset="0"/>
                <a:cs typeface="Times New Roman" panose="02020603050405020304" pitchFamily="18" charset="0"/>
              </a:rPr>
              <a:t>С боевым настроем исполняли песни: «Бравые </a:t>
            </a:r>
            <a:r>
              <a:rPr lang="ru-RU" sz="1600" b="1" dirty="0">
                <a:solidFill>
                  <a:srgbClr val="0000FF"/>
                </a:solidFill>
                <a:latin typeface="Times New Roman" panose="02020603050405020304" pitchFamily="18" charset="0"/>
                <a:cs typeface="Times New Roman" panose="02020603050405020304" pitchFamily="18" charset="0"/>
              </a:rPr>
              <a:t>солдаты» </a:t>
            </a:r>
            <a:r>
              <a:rPr lang="ru-RU" sz="1600" b="1" dirty="0" smtClean="0">
                <a:solidFill>
                  <a:srgbClr val="0000FF"/>
                </a:solidFill>
                <a:latin typeface="Times New Roman" panose="02020603050405020304" pitchFamily="18" charset="0"/>
                <a:cs typeface="Times New Roman" panose="02020603050405020304" pitchFamily="18" charset="0"/>
              </a:rPr>
              <a:t>«Защитники Отечества» «Мальчишка – будущий солдат», «Герои солдаты», «Мы пока что дошколята» и многие другие</a:t>
            </a:r>
            <a:endParaRPr lang="ru-RU" sz="1600" b="1" dirty="0">
              <a:solidFill>
                <a:srgbClr val="0000FF"/>
              </a:solidFill>
              <a:latin typeface="Times New Roman" panose="02020603050405020304" pitchFamily="18" charset="0"/>
              <a:cs typeface="Times New Roman" panose="02020603050405020304" pitchFamily="18" charset="0"/>
            </a:endParaRPr>
          </a:p>
          <a:p>
            <a:pPr indent="355600" algn="just"/>
            <a:r>
              <a:rPr lang="ru-RU" sz="1600" b="1" dirty="0">
                <a:solidFill>
                  <a:srgbClr val="0000FF"/>
                </a:solidFill>
                <a:latin typeface="Times New Roman" panose="02020603050405020304" pitchFamily="18" charset="0"/>
                <a:cs typeface="Times New Roman" panose="02020603050405020304" pitchFamily="18" charset="0"/>
              </a:rPr>
              <a:t>С выражением читали стихотворения, </a:t>
            </a:r>
            <a:r>
              <a:rPr lang="ru-RU" sz="1600" b="1" dirty="0" smtClean="0">
                <a:solidFill>
                  <a:srgbClr val="0000FF"/>
                </a:solidFill>
                <a:latin typeface="Times New Roman" panose="02020603050405020304" pitchFamily="18" charset="0"/>
                <a:cs typeface="Times New Roman" panose="02020603050405020304" pitchFamily="18" charset="0"/>
              </a:rPr>
              <a:t>проявляли свою ловкость, смелость и смекалку в эстафетных </a:t>
            </a:r>
            <a:r>
              <a:rPr lang="ru-RU" sz="1600" b="1" dirty="0">
                <a:solidFill>
                  <a:srgbClr val="0000FF"/>
                </a:solidFill>
                <a:latin typeface="Times New Roman" panose="02020603050405020304" pitchFamily="18" charset="0"/>
                <a:cs typeface="Times New Roman" panose="02020603050405020304" pitchFamily="18" charset="0"/>
              </a:rPr>
              <a:t>играх. Даже самые маленькие будущие защитники показывали, как они умеют маршировать, петь песни, играть на горне. </a:t>
            </a:r>
            <a:endParaRPr lang="ru-RU" sz="1600" b="1" dirty="0" smtClean="0">
              <a:solidFill>
                <a:srgbClr val="0000FF"/>
              </a:solidFill>
              <a:latin typeface="Times New Roman" panose="02020603050405020304" pitchFamily="18" charset="0"/>
              <a:cs typeface="Times New Roman" panose="02020603050405020304" pitchFamily="18" charset="0"/>
            </a:endParaRPr>
          </a:p>
          <a:p>
            <a:pPr indent="355600" algn="just"/>
            <a:r>
              <a:rPr lang="ru-RU" sz="1600" b="1" dirty="0">
                <a:solidFill>
                  <a:srgbClr val="0000FF"/>
                </a:solidFill>
                <a:latin typeface="Times New Roman" panose="02020603050405020304" pitchFamily="18" charset="0"/>
                <a:cs typeface="Times New Roman" panose="02020603050405020304" pitchFamily="18" charset="0"/>
              </a:rPr>
              <a:t>Приходили к ребятам на праздник и гости</a:t>
            </a:r>
            <a:r>
              <a:rPr lang="ru-RU" sz="1600" b="1" dirty="0" smtClean="0">
                <a:solidFill>
                  <a:srgbClr val="0000FF"/>
                </a:solidFill>
                <a:latin typeface="Times New Roman" panose="02020603050405020304" pitchFamily="18" charset="0"/>
                <a:cs typeface="Times New Roman" panose="02020603050405020304" pitchFamily="18" charset="0"/>
              </a:rPr>
              <a:t>: к ребятам средней группы пришел в гости боевой медведь для прохождения военной подготовки,  а к старшим дошколятам пришел капитан Орлов, проводил с ребятами самые настоящие  боевые учения.</a:t>
            </a:r>
            <a:r>
              <a:rPr lang="ru-RU" sz="1600" b="1" dirty="0" smtClean="0">
                <a:solidFill>
                  <a:srgbClr val="FF0000"/>
                </a:solidFill>
                <a:latin typeface="Times New Roman" panose="02020603050405020304" pitchFamily="18" charset="0"/>
                <a:cs typeface="Times New Roman" panose="02020603050405020304" pitchFamily="18" charset="0"/>
              </a:rPr>
              <a:t> </a:t>
            </a:r>
          </a:p>
          <a:p>
            <a:pPr indent="355600" algn="just"/>
            <a:r>
              <a:rPr lang="ru-RU" sz="1600" b="1" dirty="0" smtClean="0">
                <a:solidFill>
                  <a:srgbClr val="0000FF"/>
                </a:solidFill>
                <a:latin typeface="Times New Roman" panose="02020603050405020304" pitchFamily="18" charset="0"/>
                <a:cs typeface="Times New Roman" panose="02020603050405020304" pitchFamily="18" charset="0"/>
              </a:rPr>
              <a:t>Девочки подготовили для мальчишек музыкальный подарок «Озорные частушки». А так же будущим солдатам в конце праздника были вручены памятные подарки и самые настоящие медали за отвагу и силу.</a:t>
            </a:r>
            <a:endParaRPr lang="ru-RU" sz="1600" b="1" dirty="0">
              <a:solidFill>
                <a:srgbClr val="0000FF"/>
              </a:solidFill>
              <a:latin typeface="Times New Roman" panose="02020603050405020304" pitchFamily="18" charset="0"/>
              <a:cs typeface="Times New Roman" panose="02020603050405020304" pitchFamily="18" charset="0"/>
            </a:endParaRPr>
          </a:p>
          <a:p>
            <a:pPr indent="355600" algn="just"/>
            <a:r>
              <a:rPr lang="ru-RU" sz="1600" b="1" dirty="0" smtClean="0">
                <a:solidFill>
                  <a:srgbClr val="0000FF"/>
                </a:solidFill>
                <a:latin typeface="Times New Roman" panose="02020603050405020304" pitchFamily="18" charset="0"/>
                <a:cs typeface="Times New Roman" panose="02020603050405020304" pitchFamily="18" charset="0"/>
              </a:rPr>
              <a:t>А </a:t>
            </a:r>
            <a:r>
              <a:rPr lang="ru-RU" sz="1600" b="1" dirty="0">
                <a:solidFill>
                  <a:srgbClr val="0000FF"/>
                </a:solidFill>
                <a:latin typeface="Times New Roman" panose="02020603050405020304" pitchFamily="18" charset="0"/>
                <a:cs typeface="Times New Roman" panose="02020603050405020304" pitchFamily="18" charset="0"/>
              </a:rPr>
              <a:t>в подарок дорогим и родным своим дедушкам и папам дети </a:t>
            </a:r>
            <a:r>
              <a:rPr lang="ru-RU" sz="1600" b="1" dirty="0" smtClean="0">
                <a:solidFill>
                  <a:srgbClr val="0000FF"/>
                </a:solidFill>
                <a:latin typeface="Times New Roman" panose="02020603050405020304" pitchFamily="18" charset="0"/>
                <a:cs typeface="Times New Roman" panose="02020603050405020304" pitchFamily="18" charset="0"/>
              </a:rPr>
              <a:t>вручили </a:t>
            </a:r>
            <a:r>
              <a:rPr lang="ru-RU" sz="1600" b="1" dirty="0">
                <a:solidFill>
                  <a:srgbClr val="0000FF"/>
                </a:solidFill>
                <a:latin typeface="Times New Roman" panose="02020603050405020304" pitchFamily="18" charset="0"/>
                <a:cs typeface="Times New Roman" panose="02020603050405020304" pitchFamily="18" charset="0"/>
              </a:rPr>
              <a:t>поздравительные открытки, изготовленные своими руками. Счастье и радость переполняли всех!</a:t>
            </a:r>
          </a:p>
        </p:txBody>
      </p:sp>
      <p:sp>
        <p:nvSpPr>
          <p:cNvPr id="13" name="Прямоугольник 12">
            <a:extLst>
              <a:ext uri="{FF2B5EF4-FFF2-40B4-BE49-F238E27FC236}">
                <a16:creationId xmlns:a16="http://schemas.microsoft.com/office/drawing/2014/main" xmlns="" id="{05D4B4EC-B257-43FD-B83A-3F4849398F6A}"/>
              </a:ext>
            </a:extLst>
          </p:cNvPr>
          <p:cNvSpPr/>
          <p:nvPr/>
        </p:nvSpPr>
        <p:spPr>
          <a:xfrm>
            <a:off x="44661" y="539552"/>
            <a:ext cx="6813339" cy="400110"/>
          </a:xfrm>
          <a:prstGeom prst="rect">
            <a:avLst/>
          </a:prstGeom>
        </p:spPr>
        <p:txBody>
          <a:bodyPr wrap="square">
            <a:spAutoFit/>
          </a:bodyPr>
          <a:lstStyle/>
          <a:p>
            <a:pPr algn="ctr"/>
            <a:r>
              <a:rPr lang="ru-RU" sz="2000" b="1" i="1" dirty="0">
                <a:solidFill>
                  <a:srgbClr val="FF00FF"/>
                </a:solidFill>
                <a:latin typeface="Times New Roman" panose="02020603050405020304" pitchFamily="18" charset="0"/>
                <a:cs typeface="Times New Roman" panose="02020603050405020304" pitchFamily="18" charset="0"/>
              </a:rPr>
              <a:t>«День защитника Отечества»</a:t>
            </a:r>
            <a:endParaRPr lang="ru-RU" sz="2000" b="1" i="1" dirty="0" smtClean="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0961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3" name="Прямоугольник 12">
            <a:extLst>
              <a:ext uri="{FF2B5EF4-FFF2-40B4-BE49-F238E27FC236}">
                <a16:creationId xmlns:a16="http://schemas.microsoft.com/office/drawing/2014/main" xmlns="" id="{05D4B4EC-B257-43FD-B83A-3F4849398F6A}"/>
              </a:ext>
            </a:extLst>
          </p:cNvPr>
          <p:cNvSpPr/>
          <p:nvPr/>
        </p:nvSpPr>
        <p:spPr>
          <a:xfrm>
            <a:off x="44661" y="539552"/>
            <a:ext cx="6813339" cy="400110"/>
          </a:xfrm>
          <a:prstGeom prst="rect">
            <a:avLst/>
          </a:prstGeom>
        </p:spPr>
        <p:txBody>
          <a:bodyPr wrap="square">
            <a:spAutoFit/>
          </a:bodyPr>
          <a:lstStyle/>
          <a:p>
            <a:pPr algn="ctr"/>
            <a:r>
              <a:rPr lang="ru-RU" sz="2000" b="1" i="1" dirty="0">
                <a:solidFill>
                  <a:srgbClr val="FF00FF"/>
                </a:solidFill>
                <a:latin typeface="Times New Roman" panose="02020603050405020304" pitchFamily="18" charset="0"/>
                <a:cs typeface="Times New Roman" panose="02020603050405020304" pitchFamily="18" charset="0"/>
              </a:rPr>
              <a:t>«День защитника Отечества»</a:t>
            </a:r>
            <a:endParaRPr lang="ru-RU" sz="2000" b="1" i="1" dirty="0" smtClean="0">
              <a:solidFill>
                <a:srgbClr val="FF00FF"/>
              </a:solidFill>
              <a:latin typeface="Times New Roman" panose="02020603050405020304" pitchFamily="18" charset="0"/>
              <a:cs typeface="Times New Roman" panose="02020603050405020304" pitchFamily="18" charset="0"/>
            </a:endParaRPr>
          </a:p>
        </p:txBody>
      </p:sp>
      <p:pic>
        <p:nvPicPr>
          <p:cNvPr id="2051" name="Picture 3" descr="E:\Отчёты  АН ДОО\Отчеты за месяц мероприятий\2021-2022\декабрь январь февраль\23 февраля\20220221_0938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62"/>
          <a:stretch/>
        </p:blipFill>
        <p:spPr bwMode="auto">
          <a:xfrm>
            <a:off x="4410081" y="1170406"/>
            <a:ext cx="2294427" cy="1957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E:\Отчёты  АН ДОО\Отчеты за месяц мероприятий\2021-2022\декабрь январь февраль\23 февраля\20220221_100221.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08720" y="6300192"/>
            <a:ext cx="5328592" cy="25656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3" name="Picture 5" descr="E:\Отчёты  АН ДОО\Отчеты за месяц мероприятий\2021-2022\декабрь январь февраль\23 февраля\20220218_1027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52" y="939662"/>
            <a:ext cx="4166765" cy="24189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E:\Отчёты  АН ДОО\Отчеты за месяц мероприятий\2021-2022\декабрь январь февраль\23 февраля\20220218_09471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3972" y="3635896"/>
            <a:ext cx="4240536" cy="2420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5" name="Picture 7" descr="E:\Отчёты  АН ДОО\Отчеты за месяц мероприятий\2021-2022\декабрь январь февраль\23 февраля\20220218_10112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40" y="4079648"/>
            <a:ext cx="2184229" cy="1533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885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3" name="Прямоугольник 12">
            <a:extLst>
              <a:ext uri="{FF2B5EF4-FFF2-40B4-BE49-F238E27FC236}">
                <a16:creationId xmlns:a16="http://schemas.microsoft.com/office/drawing/2014/main" xmlns="" id="{05D4B4EC-B257-43FD-B83A-3F4849398F6A}"/>
              </a:ext>
            </a:extLst>
          </p:cNvPr>
          <p:cNvSpPr/>
          <p:nvPr/>
        </p:nvSpPr>
        <p:spPr>
          <a:xfrm>
            <a:off x="44661" y="539552"/>
            <a:ext cx="6813339" cy="400110"/>
          </a:xfrm>
          <a:prstGeom prst="rect">
            <a:avLst/>
          </a:prstGeom>
        </p:spPr>
        <p:txBody>
          <a:bodyPr wrap="square">
            <a:spAutoFit/>
          </a:bodyPr>
          <a:lstStyle/>
          <a:p>
            <a:pPr algn="ctr"/>
            <a:r>
              <a:rPr lang="ru-RU" sz="2000" b="1" i="1" dirty="0">
                <a:solidFill>
                  <a:srgbClr val="FF00FF"/>
                </a:solidFill>
                <a:latin typeface="Times New Roman" panose="02020603050405020304" pitchFamily="18" charset="0"/>
                <a:cs typeface="Times New Roman" panose="02020603050405020304" pitchFamily="18" charset="0"/>
              </a:rPr>
              <a:t>«День защитника Отечества»</a:t>
            </a:r>
            <a:endParaRPr lang="ru-RU" sz="2000" b="1" i="1" dirty="0" smtClean="0">
              <a:solidFill>
                <a:srgbClr val="FF00FF"/>
              </a:solidFill>
              <a:latin typeface="Times New Roman" panose="02020603050405020304" pitchFamily="18" charset="0"/>
              <a:cs typeface="Times New Roman" panose="02020603050405020304" pitchFamily="18" charset="0"/>
            </a:endParaRPr>
          </a:p>
        </p:txBody>
      </p:sp>
      <p:pic>
        <p:nvPicPr>
          <p:cNvPr id="3074" name="Picture 2" descr="E:\Отчёты  АН ДОО\Отчеты за месяц мероприятий\2021-2022\декабрь январь февраль\23 февраля\20220221_112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143" y="7020272"/>
            <a:ext cx="4160218" cy="19550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E:\Отчёты  АН ДОО\Отчеты за месяц мероприятий\2021-2022\декабрь январь февраль\23 февраля\20220218_0908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139" y="882875"/>
            <a:ext cx="3109739" cy="25151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E:\Отчёты  АН ДОО\Отчеты за месяц мероприятий\2021-2022\декабрь январь февраль\23 февраля\20220221_101441.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4684" y="6084168"/>
            <a:ext cx="2376296" cy="2221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E:\Отчёты  АН ДОО\Отчеты за месяц мероприятий\2021-2022\декабрь январь февраль\23 февраля\20220221_1147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5192" y="1035907"/>
            <a:ext cx="3324659" cy="22090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E:\Отчёты  АН ДОО\Отчеты за месяц мероприятий\2021-2022\декабрь январь февраль\23 февраля\20220222_09481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1329" y="5201666"/>
            <a:ext cx="3975846" cy="17650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E:\Отчёты  АН ДОО\Отчеты за месяц мероприятий\2021-2022\декабрь январь февраль\23 февраля\20220222_09170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640" y="3550654"/>
            <a:ext cx="2698118" cy="20697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E:\Отчёты  АН ДОО\Отчеты за месяц мероприятий\2021-2022\Детский журнал детского сада\2 2022 зима\20220221_09442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2471" y="3398005"/>
            <a:ext cx="3531703" cy="18036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691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1"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0" y="0"/>
            <a:ext cx="6480721" cy="646331"/>
          </a:xfrm>
          <a:prstGeom prst="rect">
            <a:avLst/>
          </a:prstGeom>
          <a:noFill/>
        </p:spPr>
        <p:txBody>
          <a:bodyPr wrap="square" lIns="91440" tIns="45720" rIns="91440" bIns="45720">
            <a:spAutoFit/>
          </a:bodyPr>
          <a:lstStyle/>
          <a:p>
            <a:pPr algn="ctr"/>
            <a:r>
              <a:rPr lang="ru-RU" sz="3600" b="1" cap="none" spc="0" dirty="0" smtClean="0">
                <a:ln w="22225">
                  <a:solidFill>
                    <a:srgbClr val="0000FF"/>
                  </a:solidFill>
                  <a:prstDash val="solid"/>
                </a:ln>
                <a:solidFill>
                  <a:srgbClr val="00B0F0"/>
                </a:solidFill>
                <a:effectLst/>
                <a:latin typeface="Comic Sans MS" panose="030F0702030302020204" pitchFamily="66" charset="0"/>
              </a:rPr>
              <a:t>Мой любимый питомец</a:t>
            </a:r>
            <a:endParaRPr lang="ru-RU" sz="3600" b="1" cap="none" spc="0" dirty="0">
              <a:ln w="22225">
                <a:solidFill>
                  <a:srgbClr val="0000FF"/>
                </a:solidFill>
                <a:prstDash val="solid"/>
              </a:ln>
              <a:solidFill>
                <a:srgbClr val="00B0F0"/>
              </a:solidFill>
              <a:effectLst/>
              <a:latin typeface="Comic Sans MS" panose="030F0702030302020204" pitchFamily="66" charset="0"/>
            </a:endParaRPr>
          </a:p>
        </p:txBody>
      </p:sp>
      <p:pic>
        <p:nvPicPr>
          <p:cNvPr id="2" name="Picture 2" descr="E:\Отчёты  АН ДОО\Отчеты за месяц мероприятий\2021-2022\декабрь январь февраль\Мой любимый питомец\Буратино\Шамсимухаметова Амилия Ай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34" y="702449"/>
            <a:ext cx="2088232" cy="2266495"/>
          </a:xfrm>
          <a:prstGeom prst="ellipse">
            <a:avLst/>
          </a:prstGeom>
          <a:ln w="19050" cap="rnd">
            <a:solidFill>
              <a:srgbClr val="FF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E:\Отчёты  АН ДОО\Отчеты за месяц мероприятий\2021-2022\декабрь январь февраль\Мой любимый питомец\Буратино\Шмелева Даша Пончик.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782" y="568489"/>
            <a:ext cx="2116832" cy="2822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4" descr="E:\Отчёты  АН ДОО\Отчеты за месяц мероприятий\2021-2022\декабрь январь февраль\Мой любимый питомец\Чиполлино\IMG-20220125-WA00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5938" y="1976608"/>
            <a:ext cx="1736812" cy="2828648"/>
          </a:xfrm>
          <a:prstGeom prst="rect">
            <a:avLst/>
          </a:prstGeom>
          <a:ln w="38100" cap="sq">
            <a:solidFill>
              <a:srgbClr val="0066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Блок-схема: альтернативный процесс 10"/>
          <p:cNvSpPr/>
          <p:nvPr/>
        </p:nvSpPr>
        <p:spPr>
          <a:xfrm>
            <a:off x="2322216" y="4727310"/>
            <a:ext cx="2304256" cy="792088"/>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a:solidFill>
                  <a:srgbClr val="FF3300"/>
                </a:solidFill>
                <a:latin typeface="Comic Sans MS" panose="030F0702030302020204" pitchFamily="66" charset="0"/>
              </a:rPr>
              <a:t>Степан и Марсель</a:t>
            </a:r>
          </a:p>
          <a:p>
            <a:pPr lvl="0" algn="ctr"/>
            <a:r>
              <a:rPr lang="ru-RU" sz="1600" b="1" dirty="0">
                <a:solidFill>
                  <a:srgbClr val="0000FF"/>
                </a:solidFill>
                <a:latin typeface="Comic Sans MS" panose="030F0702030302020204" pitchFamily="66" charset="0"/>
              </a:rPr>
              <a:t>«Пошли гулять скорее»</a:t>
            </a:r>
          </a:p>
        </p:txBody>
      </p:sp>
      <p:sp>
        <p:nvSpPr>
          <p:cNvPr id="21" name="Блок-схема: альтернативный процесс 20"/>
          <p:cNvSpPr/>
          <p:nvPr/>
        </p:nvSpPr>
        <p:spPr>
          <a:xfrm>
            <a:off x="2271802" y="827584"/>
            <a:ext cx="2304256" cy="792088"/>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err="1" smtClean="0">
                <a:solidFill>
                  <a:srgbClr val="FF3300"/>
                </a:solidFill>
                <a:latin typeface="Comic Sans MS" panose="030F0702030302020204" pitchFamily="66" charset="0"/>
              </a:rPr>
              <a:t>Амилия</a:t>
            </a:r>
            <a:r>
              <a:rPr lang="ru-RU" sz="1600" b="1" dirty="0" smtClean="0">
                <a:solidFill>
                  <a:srgbClr val="FF3300"/>
                </a:solidFill>
                <a:latin typeface="Comic Sans MS" panose="030F0702030302020204" pitchFamily="66" charset="0"/>
              </a:rPr>
              <a:t> </a:t>
            </a:r>
            <a:r>
              <a:rPr lang="ru-RU" sz="1600" b="1" dirty="0">
                <a:solidFill>
                  <a:srgbClr val="FF3300"/>
                </a:solidFill>
                <a:latin typeface="Comic Sans MS" panose="030F0702030302020204" pitchFamily="66" charset="0"/>
              </a:rPr>
              <a:t>и АЙЯ</a:t>
            </a:r>
          </a:p>
          <a:p>
            <a:pPr lvl="0" algn="ctr"/>
            <a:r>
              <a:rPr lang="ru-RU" sz="1600" b="1" dirty="0">
                <a:solidFill>
                  <a:srgbClr val="0000FF"/>
                </a:solidFill>
                <a:latin typeface="Comic Sans MS" panose="030F0702030302020204" pitchFamily="66" charset="0"/>
              </a:rPr>
              <a:t>«Мы делаем все вместе»</a:t>
            </a:r>
          </a:p>
        </p:txBody>
      </p:sp>
      <p:sp>
        <p:nvSpPr>
          <p:cNvPr id="22" name="Блок-схема: альтернативный процесс 21"/>
          <p:cNvSpPr/>
          <p:nvPr/>
        </p:nvSpPr>
        <p:spPr>
          <a:xfrm>
            <a:off x="4559424" y="3390932"/>
            <a:ext cx="2304256" cy="677012"/>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err="1">
                <a:solidFill>
                  <a:srgbClr val="FF3300"/>
                </a:solidFill>
                <a:latin typeface="Comic Sans MS" panose="030F0702030302020204" pitchFamily="66" charset="0"/>
              </a:rPr>
              <a:t>Дашутка</a:t>
            </a:r>
            <a:r>
              <a:rPr lang="ru-RU" sz="1600" b="1" dirty="0">
                <a:solidFill>
                  <a:srgbClr val="FF3300"/>
                </a:solidFill>
                <a:latin typeface="Comic Sans MS" panose="030F0702030302020204" pitchFamily="66" charset="0"/>
              </a:rPr>
              <a:t> и </a:t>
            </a:r>
            <a:r>
              <a:rPr lang="ru-RU" sz="1600" b="1" dirty="0" smtClean="0">
                <a:solidFill>
                  <a:srgbClr val="FF3300"/>
                </a:solidFill>
                <a:latin typeface="Comic Sans MS" panose="030F0702030302020204" pitchFamily="66" charset="0"/>
              </a:rPr>
              <a:t>Пончик</a:t>
            </a:r>
            <a:endParaRPr lang="ru-RU" sz="1600" b="1" dirty="0">
              <a:solidFill>
                <a:srgbClr val="FF3300"/>
              </a:solidFill>
              <a:latin typeface="Comic Sans MS" panose="030F0702030302020204" pitchFamily="66" charset="0"/>
            </a:endParaRPr>
          </a:p>
          <a:p>
            <a:pPr lvl="0" algn="ctr"/>
            <a:r>
              <a:rPr lang="ru-RU" b="1" dirty="0">
                <a:solidFill>
                  <a:srgbClr val="0000FF"/>
                </a:solidFill>
                <a:latin typeface="Comic Sans MS" panose="030F0702030302020204" pitchFamily="66" charset="0"/>
              </a:rPr>
              <a:t>«Мы похожи?»</a:t>
            </a:r>
          </a:p>
        </p:txBody>
      </p:sp>
      <p:pic>
        <p:nvPicPr>
          <p:cNvPr id="1030" name="Picture 6" descr="E:\Отчёты  АН ДОО\Отчеты за месяц мероприятий\2021-2022\декабрь январь февраль\Мой любимый питомец\Чиполлино\Боканча Степа Марсель.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62" y="3203848"/>
            <a:ext cx="1584176" cy="2112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4" name="Блок-схема: альтернативный процесс 23"/>
          <p:cNvSpPr/>
          <p:nvPr/>
        </p:nvSpPr>
        <p:spPr>
          <a:xfrm>
            <a:off x="119385" y="5316083"/>
            <a:ext cx="2148013" cy="624070"/>
          </a:xfrm>
          <a:prstGeom prst="flowChartAlternateProcess">
            <a:avLst/>
          </a:prstGeom>
          <a:solidFill>
            <a:srgbClr val="2ED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a:solidFill>
                  <a:srgbClr val="FF3300"/>
                </a:solidFill>
                <a:latin typeface="Comic Sans MS" panose="030F0702030302020204" pitchFamily="66" charset="0"/>
              </a:rPr>
              <a:t>Степан и Марсель</a:t>
            </a:r>
          </a:p>
          <a:p>
            <a:pPr lvl="0" algn="ctr"/>
            <a:r>
              <a:rPr lang="ru-RU" sz="1600" b="1" dirty="0" smtClean="0">
                <a:solidFill>
                  <a:srgbClr val="0000FF"/>
                </a:solidFill>
                <a:latin typeface="Comic Sans MS" panose="030F0702030302020204" pitchFamily="66" charset="0"/>
              </a:rPr>
              <a:t>«Быстро спать!»</a:t>
            </a:r>
            <a:endParaRPr lang="ru-RU" sz="1600" b="1" dirty="0">
              <a:solidFill>
                <a:srgbClr val="0000FF"/>
              </a:solidFill>
              <a:latin typeface="Comic Sans MS" panose="030F0702030302020204" pitchFamily="66" charset="0"/>
            </a:endParaRPr>
          </a:p>
        </p:txBody>
      </p:sp>
      <p:pic>
        <p:nvPicPr>
          <p:cNvPr id="1032" name="Picture 8" descr="E:\Отчёты  АН ДОО\Отчеты за месяц мероприятий\2021-2022\декабрь январь февраль\Мой любимый питомец\Чиполлино\Куваева Настя Моня.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8868" y="4306680"/>
            <a:ext cx="2116832" cy="2184480"/>
          </a:xfrm>
          <a:prstGeom prst="ellipse">
            <a:avLst/>
          </a:prstGeom>
          <a:ln w="28575" cap="rnd">
            <a:solidFill>
              <a:srgbClr val="2EDFF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7" name="Блок-схема: альтернативный процесс 26"/>
          <p:cNvSpPr/>
          <p:nvPr/>
        </p:nvSpPr>
        <p:spPr>
          <a:xfrm>
            <a:off x="4557704" y="6480041"/>
            <a:ext cx="2304256" cy="792088"/>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Настена и Моня</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«Баю, </a:t>
            </a:r>
            <a:r>
              <a:rPr lang="ru-RU" sz="1600" b="1" dirty="0" err="1" smtClean="0">
                <a:solidFill>
                  <a:srgbClr val="0000FF"/>
                </a:solidFill>
                <a:latin typeface="Comic Sans MS" panose="030F0702030302020204" pitchFamily="66" charset="0"/>
              </a:rPr>
              <a:t>баюшки</a:t>
            </a:r>
            <a:r>
              <a:rPr lang="ru-RU" sz="1600" b="1" dirty="0" smtClean="0">
                <a:solidFill>
                  <a:srgbClr val="0000FF"/>
                </a:solidFill>
                <a:latin typeface="Comic Sans MS" panose="030F0702030302020204" pitchFamily="66" charset="0"/>
              </a:rPr>
              <a:t> баю…»</a:t>
            </a:r>
            <a:endParaRPr lang="ru-RU" sz="1600" b="1" dirty="0">
              <a:solidFill>
                <a:srgbClr val="0000FF"/>
              </a:solidFill>
              <a:latin typeface="Comic Sans MS" panose="030F0702030302020204" pitchFamily="66" charset="0"/>
            </a:endParaRPr>
          </a:p>
        </p:txBody>
      </p:sp>
      <p:pic>
        <p:nvPicPr>
          <p:cNvPr id="1033" name="Picture 9" descr="E:\Отчёты  АН ДОО\Отчеты за месяц мероприятий\2021-2022\декабрь январь февраль\Мой любимый питомец\Чиполлино\Куваева Настя.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401" y="6156176"/>
            <a:ext cx="3456384" cy="2592288"/>
          </a:xfrm>
          <a:prstGeom prst="rect">
            <a:avLst/>
          </a:prstGeom>
          <a:solidFill>
            <a:srgbClr val="FFFFFF">
              <a:shade val="85000"/>
            </a:srgbClr>
          </a:solidFill>
          <a:ln w="19050" cap="sq">
            <a:solidFill>
              <a:srgbClr val="FF3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 name="Блок-схема: альтернативный процесс 29"/>
          <p:cNvSpPr/>
          <p:nvPr/>
        </p:nvSpPr>
        <p:spPr>
          <a:xfrm>
            <a:off x="3887376" y="7740352"/>
            <a:ext cx="2849567" cy="792088"/>
          </a:xfrm>
          <a:prstGeom prst="flowChartAlternateProcess">
            <a:avLst/>
          </a:prstGeom>
          <a:solidFill>
            <a:srgbClr val="FE86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Настена и Усач</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«Ой, кто это? Что это?»</a:t>
            </a:r>
            <a:endParaRPr lang="ru-RU" sz="16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168573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зимний горный лес снег снежный фон, зимний фон, снег, идет снег Фоновое  изображение для бесплатной загруз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72575"/>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a:extLst>
              <a:ext uri="{FF2B5EF4-FFF2-40B4-BE49-F238E27FC236}">
                <a16:creationId xmlns:a16="http://schemas.microsoft.com/office/drawing/2014/main" xmlns="" id="{EE25A830-7AC2-43A2-9DE9-F7FC7E373365}"/>
              </a:ext>
            </a:extLst>
          </p:cNvPr>
          <p:cNvSpPr/>
          <p:nvPr/>
        </p:nvSpPr>
        <p:spPr>
          <a:xfrm>
            <a:off x="692696" y="148117"/>
            <a:ext cx="5688632" cy="923330"/>
          </a:xfrm>
          <a:prstGeom prst="rect">
            <a:avLst/>
          </a:prstGeom>
          <a:noFill/>
        </p:spPr>
        <p:txBody>
          <a:bodyPr wrap="square" lIns="91440" tIns="45720" rIns="91440" bIns="45720">
            <a:spAutoFit/>
          </a:bodyPr>
          <a:lstStyle/>
          <a:p>
            <a:pPr algn="ctr"/>
            <a:r>
              <a:rPr lang="ru-RU" sz="5400" b="1" cap="none" spc="0" dirty="0">
                <a:ln w="6600">
                  <a:solidFill>
                    <a:srgbClr val="0000FF"/>
                  </a:solidFill>
                  <a:prstDash val="solid"/>
                </a:ln>
                <a:solidFill>
                  <a:srgbClr val="FFFFFF"/>
                </a:solidFill>
                <a:effectLst>
                  <a:outerShdw dist="38100" dir="2700000" algn="tl" rotWithShape="0">
                    <a:schemeClr val="accent2"/>
                  </a:outerShdw>
                </a:effectLst>
                <a:latin typeface="Comic Sans MS" panose="030F0702030302020204" pitchFamily="66" charset="0"/>
              </a:rPr>
              <a:t>СОДЕРЖАНИЕ</a:t>
            </a:r>
          </a:p>
        </p:txBody>
      </p:sp>
      <p:sp>
        <p:nvSpPr>
          <p:cNvPr id="14" name="Стрелка: вправо 13">
            <a:extLst>
              <a:ext uri="{FF2B5EF4-FFF2-40B4-BE49-F238E27FC236}">
                <a16:creationId xmlns:a16="http://schemas.microsoft.com/office/drawing/2014/main" xmlns="" id="{C2B064B2-0D98-4185-B750-8D889D039E80}"/>
              </a:ext>
            </a:extLst>
          </p:cNvPr>
          <p:cNvSpPr/>
          <p:nvPr/>
        </p:nvSpPr>
        <p:spPr>
          <a:xfrm>
            <a:off x="137197" y="1242230"/>
            <a:ext cx="812617" cy="419066"/>
          </a:xfrm>
          <a:prstGeom prst="rightArrow">
            <a:avLst/>
          </a:prstGeom>
          <a:solidFill>
            <a:srgbClr val="C00000"/>
          </a:solidFill>
          <a:ln>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rgbClr val="F22E00"/>
              </a:solidFill>
            </a:endParaRPr>
          </a:p>
        </p:txBody>
      </p:sp>
      <p:sp>
        <p:nvSpPr>
          <p:cNvPr id="15" name="Стрелка: вправо 14">
            <a:extLst>
              <a:ext uri="{FF2B5EF4-FFF2-40B4-BE49-F238E27FC236}">
                <a16:creationId xmlns:a16="http://schemas.microsoft.com/office/drawing/2014/main" xmlns="" id="{56DB5068-490B-4590-838D-B71DE02F5C5D}"/>
              </a:ext>
            </a:extLst>
          </p:cNvPr>
          <p:cNvSpPr/>
          <p:nvPr/>
        </p:nvSpPr>
        <p:spPr>
          <a:xfrm>
            <a:off x="137197" y="2038369"/>
            <a:ext cx="829161" cy="382386"/>
          </a:xfrm>
          <a:prstGeom prst="rightArrow">
            <a:avLst/>
          </a:prstGeom>
          <a:solidFill>
            <a:srgbClr val="0066FF"/>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6" name="Стрелка: вправо 15">
            <a:extLst>
              <a:ext uri="{FF2B5EF4-FFF2-40B4-BE49-F238E27FC236}">
                <a16:creationId xmlns:a16="http://schemas.microsoft.com/office/drawing/2014/main" xmlns="" id="{9B9A0F33-28D1-4365-9686-85742592F342}"/>
              </a:ext>
            </a:extLst>
          </p:cNvPr>
          <p:cNvSpPr/>
          <p:nvPr/>
        </p:nvSpPr>
        <p:spPr>
          <a:xfrm>
            <a:off x="137197" y="2878968"/>
            <a:ext cx="812617" cy="323165"/>
          </a:xfrm>
          <a:prstGeom prst="rightArrow">
            <a:avLst/>
          </a:prstGeom>
          <a:solidFill>
            <a:srgbClr val="00B050"/>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7" name="Стрелка: вправо 16">
            <a:extLst>
              <a:ext uri="{FF2B5EF4-FFF2-40B4-BE49-F238E27FC236}">
                <a16:creationId xmlns:a16="http://schemas.microsoft.com/office/drawing/2014/main" xmlns="" id="{06494EC0-3028-49BC-8069-3D4BDA7511AB}"/>
              </a:ext>
            </a:extLst>
          </p:cNvPr>
          <p:cNvSpPr/>
          <p:nvPr/>
        </p:nvSpPr>
        <p:spPr>
          <a:xfrm>
            <a:off x="137197" y="3574610"/>
            <a:ext cx="812617" cy="349318"/>
          </a:xfrm>
          <a:prstGeom prst="rightArrow">
            <a:avLst/>
          </a:prstGeom>
          <a:solidFill>
            <a:srgbClr val="FFFF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dirty="0"/>
          </a:p>
        </p:txBody>
      </p:sp>
      <p:sp>
        <p:nvSpPr>
          <p:cNvPr id="18" name="Стрелка: вправо 17">
            <a:extLst>
              <a:ext uri="{FF2B5EF4-FFF2-40B4-BE49-F238E27FC236}">
                <a16:creationId xmlns:a16="http://schemas.microsoft.com/office/drawing/2014/main" xmlns="" id="{25E51612-9960-4085-A182-03291CDB4DF4}"/>
              </a:ext>
            </a:extLst>
          </p:cNvPr>
          <p:cNvSpPr/>
          <p:nvPr/>
        </p:nvSpPr>
        <p:spPr>
          <a:xfrm>
            <a:off x="137197" y="4245912"/>
            <a:ext cx="829161" cy="398096"/>
          </a:xfrm>
          <a:prstGeom prst="rightArrow">
            <a:avLst/>
          </a:prstGeom>
          <a:solidFill>
            <a:srgbClr val="FF00FF"/>
          </a:solidFill>
          <a:ln>
            <a:solidFill>
              <a:srgbClr val="3333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9" name="Прямоугольник 18">
            <a:extLst>
              <a:ext uri="{FF2B5EF4-FFF2-40B4-BE49-F238E27FC236}">
                <a16:creationId xmlns:a16="http://schemas.microsoft.com/office/drawing/2014/main" xmlns="" id="{57867DC7-C9F5-4748-A777-742CEB36C83B}"/>
              </a:ext>
            </a:extLst>
          </p:cNvPr>
          <p:cNvSpPr/>
          <p:nvPr/>
        </p:nvSpPr>
        <p:spPr>
          <a:xfrm>
            <a:off x="1052737" y="1128597"/>
            <a:ext cx="5040560" cy="646331"/>
          </a:xfrm>
          <a:prstGeom prst="rect">
            <a:avLst/>
          </a:prstGeom>
          <a:noFill/>
        </p:spPr>
        <p:txBody>
          <a:bodyPr wrap="square" lIns="91440" tIns="45720" rIns="91440" bIns="45720">
            <a:spAutoFit/>
          </a:bodyPr>
          <a:lstStyle/>
          <a:p>
            <a:pPr algn="ctr"/>
            <a:r>
              <a:rPr lang="ru-RU" sz="3600" b="1" cap="none" spc="0" dirty="0">
                <a:ln w="22225">
                  <a:solidFill>
                    <a:srgbClr val="0066FF"/>
                  </a:solidFill>
                  <a:prstDash val="solid"/>
                </a:ln>
                <a:solidFill>
                  <a:srgbClr val="FF3300"/>
                </a:solidFill>
                <a:effectLst/>
                <a:latin typeface="Comic Sans MS" panose="030F0702030302020204" pitchFamily="66" charset="0"/>
              </a:rPr>
              <a:t>Калейдоскоп эмоций</a:t>
            </a:r>
          </a:p>
        </p:txBody>
      </p:sp>
      <p:sp>
        <p:nvSpPr>
          <p:cNvPr id="21" name="Прямоугольник 20">
            <a:extLst>
              <a:ext uri="{FF2B5EF4-FFF2-40B4-BE49-F238E27FC236}">
                <a16:creationId xmlns:a16="http://schemas.microsoft.com/office/drawing/2014/main" xmlns="" id="{FCB8010F-7011-455B-BA15-B20B9AD2D1EB}"/>
              </a:ext>
            </a:extLst>
          </p:cNvPr>
          <p:cNvSpPr/>
          <p:nvPr/>
        </p:nvSpPr>
        <p:spPr>
          <a:xfrm>
            <a:off x="1046461" y="1906396"/>
            <a:ext cx="5835576" cy="646331"/>
          </a:xfrm>
          <a:prstGeom prst="rect">
            <a:avLst/>
          </a:prstGeom>
          <a:noFill/>
        </p:spPr>
        <p:txBody>
          <a:bodyPr wrap="square" lIns="91440" tIns="45720" rIns="91440" bIns="45720">
            <a:spAutoFit/>
          </a:bodyPr>
          <a:lstStyle/>
          <a:p>
            <a:pPr algn="ctr"/>
            <a:r>
              <a:rPr lang="ru-RU" sz="3600" b="1" cap="none" spc="0" dirty="0" smtClean="0">
                <a:ln w="22225">
                  <a:solidFill>
                    <a:srgbClr val="0066FF"/>
                  </a:solidFill>
                  <a:prstDash val="solid"/>
                </a:ln>
                <a:solidFill>
                  <a:srgbClr val="FF3300"/>
                </a:solidFill>
                <a:effectLst/>
                <a:latin typeface="Comic Sans MS" panose="030F0702030302020204" pitchFamily="66" charset="0"/>
              </a:rPr>
              <a:t>Мой любимый питомец</a:t>
            </a:r>
            <a:endParaRPr lang="ru-RU" sz="3600" b="1" cap="none" spc="0" dirty="0">
              <a:ln w="22225">
                <a:solidFill>
                  <a:srgbClr val="0066FF"/>
                </a:solidFill>
                <a:prstDash val="solid"/>
              </a:ln>
              <a:solidFill>
                <a:srgbClr val="FF3300"/>
              </a:solidFill>
              <a:effectLst/>
              <a:latin typeface="Comic Sans MS" panose="030F0702030302020204" pitchFamily="66" charset="0"/>
            </a:endParaRPr>
          </a:p>
        </p:txBody>
      </p:sp>
      <p:sp>
        <p:nvSpPr>
          <p:cNvPr id="22" name="Прямоугольник 21">
            <a:extLst>
              <a:ext uri="{FF2B5EF4-FFF2-40B4-BE49-F238E27FC236}">
                <a16:creationId xmlns:a16="http://schemas.microsoft.com/office/drawing/2014/main" xmlns="" id="{B226E943-A0CE-43CD-9EF0-ADF3D5AC3510}"/>
              </a:ext>
            </a:extLst>
          </p:cNvPr>
          <p:cNvSpPr/>
          <p:nvPr/>
        </p:nvSpPr>
        <p:spPr>
          <a:xfrm>
            <a:off x="1046461" y="2717384"/>
            <a:ext cx="5118843" cy="646331"/>
          </a:xfrm>
          <a:prstGeom prst="rect">
            <a:avLst/>
          </a:prstGeom>
          <a:noFill/>
        </p:spPr>
        <p:txBody>
          <a:bodyPr wrap="square" lIns="91440" tIns="45720" rIns="91440" bIns="45720">
            <a:spAutoFit/>
          </a:bodyPr>
          <a:lstStyle/>
          <a:p>
            <a:r>
              <a:rPr lang="ru-RU" sz="3600" b="1" cap="none" spc="0" dirty="0" smtClean="0">
                <a:ln w="22225">
                  <a:solidFill>
                    <a:srgbClr val="0066FF"/>
                  </a:solidFill>
                  <a:prstDash val="solid"/>
                </a:ln>
                <a:solidFill>
                  <a:srgbClr val="FF3300"/>
                </a:solidFill>
                <a:effectLst/>
                <a:latin typeface="Comic Sans MS" panose="030F0702030302020204" pitchFamily="66" charset="0"/>
              </a:rPr>
              <a:t>Наши достижения</a:t>
            </a:r>
            <a:endParaRPr lang="ru-RU" sz="3600" b="1" cap="none" spc="0" dirty="0">
              <a:ln w="22225">
                <a:solidFill>
                  <a:srgbClr val="0066FF"/>
                </a:solidFill>
                <a:prstDash val="solid"/>
              </a:ln>
              <a:solidFill>
                <a:srgbClr val="FF3300"/>
              </a:solidFill>
              <a:effectLst/>
              <a:latin typeface="Comic Sans MS" panose="030F0702030302020204" pitchFamily="66" charset="0"/>
            </a:endParaRPr>
          </a:p>
        </p:txBody>
      </p:sp>
      <p:sp>
        <p:nvSpPr>
          <p:cNvPr id="23" name="Прямоугольник 22">
            <a:extLst>
              <a:ext uri="{FF2B5EF4-FFF2-40B4-BE49-F238E27FC236}">
                <a16:creationId xmlns:a16="http://schemas.microsoft.com/office/drawing/2014/main" xmlns="" id="{D545A65D-1399-4893-9D2B-172C5774C8DD}"/>
              </a:ext>
            </a:extLst>
          </p:cNvPr>
          <p:cNvSpPr/>
          <p:nvPr/>
        </p:nvSpPr>
        <p:spPr>
          <a:xfrm>
            <a:off x="1052737" y="3443426"/>
            <a:ext cx="4372641" cy="646331"/>
          </a:xfrm>
          <a:prstGeom prst="rect">
            <a:avLst/>
          </a:prstGeom>
          <a:noFill/>
        </p:spPr>
        <p:txBody>
          <a:bodyPr wrap="square" lIns="91440" tIns="45720" rIns="91440" bIns="45720">
            <a:spAutoFit/>
          </a:bodyPr>
          <a:lstStyle/>
          <a:p>
            <a:pPr algn="ctr"/>
            <a:r>
              <a:rPr lang="ru-RU" sz="3600" b="1" cap="none" spc="0" dirty="0">
                <a:ln w="22225">
                  <a:solidFill>
                    <a:srgbClr val="0066FF"/>
                  </a:solidFill>
                  <a:prstDash val="solid"/>
                </a:ln>
                <a:solidFill>
                  <a:srgbClr val="FF3300"/>
                </a:solidFill>
                <a:effectLst/>
                <a:latin typeface="Comic Sans MS" panose="030F0702030302020204" pitchFamily="66" charset="0"/>
              </a:rPr>
              <a:t>Сказочные советы</a:t>
            </a:r>
          </a:p>
        </p:txBody>
      </p:sp>
      <p:sp>
        <p:nvSpPr>
          <p:cNvPr id="24" name="Прямоугольник 23">
            <a:extLst>
              <a:ext uri="{FF2B5EF4-FFF2-40B4-BE49-F238E27FC236}">
                <a16:creationId xmlns:a16="http://schemas.microsoft.com/office/drawing/2014/main" xmlns="" id="{A68AD7D5-F7AA-4CBE-83EF-82C712C3B9B8}"/>
              </a:ext>
            </a:extLst>
          </p:cNvPr>
          <p:cNvSpPr/>
          <p:nvPr/>
        </p:nvSpPr>
        <p:spPr>
          <a:xfrm>
            <a:off x="1181163" y="5263126"/>
            <a:ext cx="4395416" cy="1191065"/>
          </a:xfrm>
          <a:prstGeom prst="rect">
            <a:avLst/>
          </a:prstGeom>
          <a:noFill/>
        </p:spPr>
        <p:txBody>
          <a:bodyPr wrap="square" lIns="91440" tIns="45720" rIns="91440" bIns="45720">
            <a:spAutoFit/>
          </a:bodyPr>
          <a:lstStyle/>
          <a:p>
            <a:pPr algn="ctr"/>
            <a:r>
              <a:rPr lang="ru-RU" sz="3600" b="1" cap="none" spc="0" dirty="0">
                <a:ln w="22225">
                  <a:solidFill>
                    <a:srgbClr val="0066FF"/>
                  </a:solidFill>
                  <a:prstDash val="solid"/>
                </a:ln>
                <a:solidFill>
                  <a:srgbClr val="FF3300"/>
                </a:solidFill>
                <a:effectLst/>
                <a:latin typeface="Comic Sans MS" panose="030F0702030302020204" pitchFamily="66" charset="0"/>
              </a:rPr>
              <a:t>Интеллектуальная страничка</a:t>
            </a:r>
          </a:p>
        </p:txBody>
      </p:sp>
      <p:sp>
        <p:nvSpPr>
          <p:cNvPr id="20" name="Стрелка: вправо 17">
            <a:extLst>
              <a:ext uri="{FF2B5EF4-FFF2-40B4-BE49-F238E27FC236}">
                <a16:creationId xmlns:a16="http://schemas.microsoft.com/office/drawing/2014/main" xmlns="" id="{25E51612-9960-4085-A182-03291CDB4DF4}"/>
              </a:ext>
            </a:extLst>
          </p:cNvPr>
          <p:cNvSpPr/>
          <p:nvPr/>
        </p:nvSpPr>
        <p:spPr>
          <a:xfrm>
            <a:off x="137197" y="5436096"/>
            <a:ext cx="812617" cy="422564"/>
          </a:xfrm>
          <a:prstGeom prst="rightArrow">
            <a:avLst/>
          </a:prstGeom>
          <a:solidFill>
            <a:srgbClr val="00B0F0"/>
          </a:solidFill>
          <a:ln>
            <a:solidFill>
              <a:srgbClr val="F22E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xmlns="" id="{D545A65D-1399-4893-9D2B-172C5774C8DD}"/>
              </a:ext>
            </a:extLst>
          </p:cNvPr>
          <p:cNvSpPr/>
          <p:nvPr/>
        </p:nvSpPr>
        <p:spPr>
          <a:xfrm>
            <a:off x="1052737" y="4062798"/>
            <a:ext cx="3891360" cy="1200329"/>
          </a:xfrm>
          <a:prstGeom prst="rect">
            <a:avLst/>
          </a:prstGeom>
          <a:noFill/>
        </p:spPr>
        <p:txBody>
          <a:bodyPr wrap="square" lIns="91440" tIns="45720" rIns="91440" bIns="45720">
            <a:spAutoFit/>
          </a:bodyPr>
          <a:lstStyle/>
          <a:p>
            <a:pPr algn="ctr"/>
            <a:r>
              <a:rPr lang="ru-RU" sz="3600" b="1" cap="none" spc="0" dirty="0" smtClean="0">
                <a:ln w="22225">
                  <a:solidFill>
                    <a:srgbClr val="0066FF"/>
                  </a:solidFill>
                  <a:prstDash val="solid"/>
                </a:ln>
                <a:solidFill>
                  <a:srgbClr val="FF3300"/>
                </a:solidFill>
                <a:effectLst/>
                <a:latin typeface="Comic Sans MS" panose="030F0702030302020204" pitchFamily="66" charset="0"/>
              </a:rPr>
              <a:t>Познавательная   </a:t>
            </a:r>
            <a:r>
              <a:rPr lang="ru-RU" sz="3600" b="1" cap="none" spc="0" dirty="0">
                <a:ln w="22225">
                  <a:solidFill>
                    <a:srgbClr val="0066FF"/>
                  </a:solidFill>
                  <a:prstDash val="solid"/>
                </a:ln>
                <a:solidFill>
                  <a:srgbClr val="FF3300"/>
                </a:solidFill>
                <a:effectLst/>
                <a:latin typeface="Comic Sans MS" panose="030F0702030302020204" pitchFamily="66" charset="0"/>
              </a:rPr>
              <a:t>картотека</a:t>
            </a:r>
          </a:p>
        </p:txBody>
      </p:sp>
      <p:pic>
        <p:nvPicPr>
          <p:cNvPr id="1026" name="Picture 2" descr="Дети рожденные зимой ⋆ Совет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4457" y="6454191"/>
            <a:ext cx="1702850" cy="255272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158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0" y="0"/>
            <a:ext cx="6480721" cy="646331"/>
          </a:xfrm>
          <a:prstGeom prst="rect">
            <a:avLst/>
          </a:prstGeom>
          <a:noFill/>
        </p:spPr>
        <p:txBody>
          <a:bodyPr wrap="square" lIns="91440" tIns="45720" rIns="91440" bIns="45720">
            <a:spAutoFit/>
          </a:bodyPr>
          <a:lstStyle/>
          <a:p>
            <a:pPr algn="ctr"/>
            <a:r>
              <a:rPr lang="ru-RU" sz="3600" b="1" cap="none" spc="0" dirty="0" smtClean="0">
                <a:ln w="22225">
                  <a:solidFill>
                    <a:srgbClr val="0000FF"/>
                  </a:solidFill>
                  <a:prstDash val="solid"/>
                </a:ln>
                <a:solidFill>
                  <a:srgbClr val="00B0F0"/>
                </a:solidFill>
                <a:effectLst/>
                <a:latin typeface="Comic Sans MS" panose="030F0702030302020204" pitchFamily="66" charset="0"/>
              </a:rPr>
              <a:t>Мой любимый питомец</a:t>
            </a:r>
            <a:endParaRPr lang="ru-RU" sz="3600" b="1" cap="none" spc="0" dirty="0">
              <a:ln w="22225">
                <a:solidFill>
                  <a:srgbClr val="0000FF"/>
                </a:solidFill>
                <a:prstDash val="solid"/>
              </a:ln>
              <a:solidFill>
                <a:srgbClr val="00B0F0"/>
              </a:solidFill>
              <a:effectLst/>
              <a:latin typeface="Comic Sans MS" panose="030F0702030302020204" pitchFamily="66" charset="0"/>
            </a:endParaRPr>
          </a:p>
        </p:txBody>
      </p:sp>
      <p:sp>
        <p:nvSpPr>
          <p:cNvPr id="21" name="Блок-схема: альтернативный процесс 20"/>
          <p:cNvSpPr/>
          <p:nvPr/>
        </p:nvSpPr>
        <p:spPr>
          <a:xfrm>
            <a:off x="3345409" y="646331"/>
            <a:ext cx="3415876" cy="723112"/>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a:solidFill>
                  <a:srgbClr val="FF3300"/>
                </a:solidFill>
                <a:latin typeface="Comic Sans MS" panose="030F0702030302020204" pitchFamily="66" charset="0"/>
              </a:rPr>
              <a:t>Амалия и </a:t>
            </a:r>
            <a:r>
              <a:rPr lang="ru-RU" sz="1600" b="1" dirty="0" smtClean="0">
                <a:solidFill>
                  <a:srgbClr val="FF3300"/>
                </a:solidFill>
                <a:latin typeface="Comic Sans MS" panose="030F0702030302020204" pitchFamily="66" charset="0"/>
              </a:rPr>
              <a:t>пернатые друзья</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«Всегда поймут и выслушают»</a:t>
            </a:r>
            <a:endParaRPr lang="ru-RU" sz="1600" b="1" dirty="0">
              <a:solidFill>
                <a:srgbClr val="0000FF"/>
              </a:solidFill>
              <a:latin typeface="Comic Sans MS" panose="030F0702030302020204" pitchFamily="66" charset="0"/>
            </a:endParaRPr>
          </a:p>
        </p:txBody>
      </p:sp>
      <p:sp>
        <p:nvSpPr>
          <p:cNvPr id="30" name="Блок-схема: альтернативный процесс 29"/>
          <p:cNvSpPr/>
          <p:nvPr/>
        </p:nvSpPr>
        <p:spPr>
          <a:xfrm>
            <a:off x="3262178" y="8018145"/>
            <a:ext cx="2849567" cy="792088"/>
          </a:xfrm>
          <a:prstGeom prst="flowChartAlternateProcess">
            <a:avLst/>
          </a:prstGeom>
          <a:solidFill>
            <a:srgbClr val="FE86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err="1" smtClean="0">
                <a:solidFill>
                  <a:srgbClr val="FF3300"/>
                </a:solidFill>
                <a:latin typeface="Comic Sans MS" panose="030F0702030302020204" pitchFamily="66" charset="0"/>
              </a:rPr>
              <a:t>Сайаана</a:t>
            </a:r>
            <a:r>
              <a:rPr lang="ru-RU" sz="1600" b="1" dirty="0" smtClean="0">
                <a:solidFill>
                  <a:srgbClr val="FF3300"/>
                </a:solidFill>
                <a:latin typeface="Comic Sans MS" panose="030F0702030302020204" pitchFamily="66" charset="0"/>
              </a:rPr>
              <a:t> и Молли</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«Всем привет!»</a:t>
            </a:r>
            <a:endParaRPr lang="ru-RU" sz="1600" b="1" dirty="0">
              <a:solidFill>
                <a:srgbClr val="0000FF"/>
              </a:solidFill>
              <a:latin typeface="Comic Sans MS" panose="030F0702030302020204" pitchFamily="66" charset="0"/>
            </a:endParaRPr>
          </a:p>
        </p:txBody>
      </p:sp>
      <p:pic>
        <p:nvPicPr>
          <p:cNvPr id="2050" name="Picture 2" descr="E:\Отчёты  АН ДОО\Отчеты за месяц мероприятий\2021-2022\декабрь январь февраль\Мой любимый питомец\Теремок\IMG-20220126-WA0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24" y="646331"/>
            <a:ext cx="2914254" cy="2185691"/>
          </a:xfrm>
          <a:prstGeom prst="rect">
            <a:avLst/>
          </a:prstGeom>
          <a:ln w="38100" cap="sq">
            <a:solidFill>
              <a:srgbClr val="FF33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descr="E:\Отчёты  АН ДОО\Отчеты за месяц мероприятий\2021-2022\декабрь январь февраль\Мой любимый питомец\Теремок\Шевченко Элина Бася.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189" y="2926673"/>
            <a:ext cx="1731553" cy="35633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Блок-схема: альтернативный процесс 16"/>
          <p:cNvSpPr/>
          <p:nvPr/>
        </p:nvSpPr>
        <p:spPr>
          <a:xfrm>
            <a:off x="44819" y="5967350"/>
            <a:ext cx="2036295" cy="709381"/>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Элина и Бася</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«Мой </a:t>
            </a:r>
            <a:r>
              <a:rPr lang="ru-RU" sz="1600" b="1" dirty="0" err="1" smtClean="0">
                <a:solidFill>
                  <a:srgbClr val="0000FF"/>
                </a:solidFill>
                <a:latin typeface="Comic Sans MS" panose="030F0702030302020204" pitchFamily="66" charset="0"/>
              </a:rPr>
              <a:t>пушистик</a:t>
            </a:r>
            <a:r>
              <a:rPr lang="ru-RU" sz="1600" b="1" dirty="0" smtClean="0">
                <a:solidFill>
                  <a:srgbClr val="0000FF"/>
                </a:solidFill>
                <a:latin typeface="Comic Sans MS" panose="030F0702030302020204" pitchFamily="66" charset="0"/>
              </a:rPr>
              <a:t>»</a:t>
            </a:r>
            <a:endParaRPr lang="ru-RU" sz="1600" b="1" dirty="0">
              <a:solidFill>
                <a:srgbClr val="0000FF"/>
              </a:solidFill>
              <a:latin typeface="Comic Sans MS" panose="030F0702030302020204" pitchFamily="66" charset="0"/>
            </a:endParaRPr>
          </a:p>
        </p:txBody>
      </p:sp>
      <p:pic>
        <p:nvPicPr>
          <p:cNvPr id="2052" name="Picture 4" descr="E:\Отчёты  АН ДОО\Отчеты за месяц мероприятий\2021-2022\декабрь январь февраль\Мой любимый питомец\Колосок\Волков Даниил Моника.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9021" y="1547662"/>
            <a:ext cx="2481082" cy="2160823"/>
          </a:xfrm>
          <a:prstGeom prst="rect">
            <a:avLst/>
          </a:prstGeom>
          <a:solidFill>
            <a:srgbClr val="FFFFFF">
              <a:shade val="85000"/>
            </a:srgbClr>
          </a:solidFill>
          <a:ln w="28575" cap="sq">
            <a:solidFill>
              <a:srgbClr val="00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3" name="Picture 5" descr="E:\Отчёты  АН ДОО\Отчеты за месяц мероприятий\2021-2022\декабрь январь февраль\Мой любимый питомец\Колосок\Зубков Андрей Бусинк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3009" y="3077222"/>
            <a:ext cx="1583829" cy="2819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3" name="Блок-схема: альтернативный процесс 22"/>
          <p:cNvSpPr/>
          <p:nvPr/>
        </p:nvSpPr>
        <p:spPr>
          <a:xfrm>
            <a:off x="2155602" y="5483696"/>
            <a:ext cx="2148013" cy="767631"/>
          </a:xfrm>
          <a:prstGeom prst="flowChartAlternateProcess">
            <a:avLst/>
          </a:prstGeom>
          <a:solidFill>
            <a:srgbClr val="2ED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Андрей и Бусинка</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«Отдыхать нужно вместе»</a:t>
            </a:r>
            <a:endParaRPr lang="ru-RU" sz="1600" b="1" dirty="0">
              <a:solidFill>
                <a:srgbClr val="0000FF"/>
              </a:solidFill>
              <a:latin typeface="Comic Sans MS" panose="030F0702030302020204" pitchFamily="66" charset="0"/>
            </a:endParaRPr>
          </a:p>
        </p:txBody>
      </p:sp>
      <p:pic>
        <p:nvPicPr>
          <p:cNvPr id="2054" name="Picture 6" descr="E:\Отчёты  АН ДОО\Отчеты за месяц мероприятий\2021-2022\декабрь январь февраль\Мой любимый питомец\Колосок\Свешникова Сайаана Молли.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866" y="6902139"/>
            <a:ext cx="2617743" cy="1963308"/>
          </a:xfrm>
          <a:prstGeom prst="round2DiagRect">
            <a:avLst>
              <a:gd name="adj1" fmla="val 16667"/>
              <a:gd name="adj2" fmla="val 0"/>
            </a:avLst>
          </a:prstGeom>
          <a:ln w="38100" cap="sq">
            <a:solidFill>
              <a:srgbClr val="92D05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5" name="Picture 7" descr="E:\Отчёты  АН ДОО\Отчеты за месяц мероприятий\2021-2022\декабрь январь февраль\Мой любимый питомец\Золотая рыбка\Александров Артем Малыш.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7478" y="4649504"/>
            <a:ext cx="1976768" cy="2635691"/>
          </a:xfrm>
          <a:prstGeom prst="ellipse">
            <a:avLst/>
          </a:prstGeom>
          <a:ln w="28575"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5" name="Блок-схема: альтернативный процесс 24"/>
          <p:cNvSpPr/>
          <p:nvPr/>
        </p:nvSpPr>
        <p:spPr>
          <a:xfrm>
            <a:off x="4323734" y="7027671"/>
            <a:ext cx="2304256" cy="792088"/>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Артем и Малыш</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«Мой не совсем маленький друг»</a:t>
            </a:r>
            <a:endParaRPr lang="ru-RU" sz="1600" b="1" dirty="0">
              <a:solidFill>
                <a:srgbClr val="0000FF"/>
              </a:solidFill>
              <a:latin typeface="Comic Sans MS" panose="030F0702030302020204" pitchFamily="66" charset="0"/>
            </a:endParaRPr>
          </a:p>
        </p:txBody>
      </p:sp>
      <p:sp>
        <p:nvSpPr>
          <p:cNvPr id="26" name="Блок-схема: альтернативный процесс 25"/>
          <p:cNvSpPr/>
          <p:nvPr/>
        </p:nvSpPr>
        <p:spPr>
          <a:xfrm>
            <a:off x="4187434" y="3720805"/>
            <a:ext cx="2304256" cy="766148"/>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Даниил и Моника</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«Все слышит и все видит»</a:t>
            </a:r>
            <a:endParaRPr lang="ru-RU" sz="16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097571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0" y="0"/>
            <a:ext cx="6480721" cy="646331"/>
          </a:xfrm>
          <a:prstGeom prst="rect">
            <a:avLst/>
          </a:prstGeom>
          <a:noFill/>
        </p:spPr>
        <p:txBody>
          <a:bodyPr wrap="square" lIns="91440" tIns="45720" rIns="91440" bIns="45720">
            <a:spAutoFit/>
          </a:bodyPr>
          <a:lstStyle/>
          <a:p>
            <a:pPr algn="ctr"/>
            <a:r>
              <a:rPr lang="ru-RU" sz="3600" b="1" cap="none" spc="0" dirty="0" smtClean="0">
                <a:ln w="22225">
                  <a:solidFill>
                    <a:srgbClr val="0000FF"/>
                  </a:solidFill>
                  <a:prstDash val="solid"/>
                </a:ln>
                <a:solidFill>
                  <a:srgbClr val="00B0F0"/>
                </a:solidFill>
                <a:effectLst/>
                <a:latin typeface="Comic Sans MS" panose="030F0702030302020204" pitchFamily="66" charset="0"/>
              </a:rPr>
              <a:t>Мой любимый питомец</a:t>
            </a:r>
            <a:endParaRPr lang="ru-RU" sz="3600" b="1" cap="none" spc="0" dirty="0">
              <a:ln w="22225">
                <a:solidFill>
                  <a:srgbClr val="0000FF"/>
                </a:solidFill>
                <a:prstDash val="solid"/>
              </a:ln>
              <a:solidFill>
                <a:srgbClr val="00B0F0"/>
              </a:solidFill>
              <a:effectLst/>
              <a:latin typeface="Comic Sans MS" panose="030F0702030302020204" pitchFamily="66" charset="0"/>
            </a:endParaRPr>
          </a:p>
        </p:txBody>
      </p:sp>
      <p:sp>
        <p:nvSpPr>
          <p:cNvPr id="21" name="Блок-схема: альтернативный процесс 20"/>
          <p:cNvSpPr/>
          <p:nvPr/>
        </p:nvSpPr>
        <p:spPr>
          <a:xfrm>
            <a:off x="4511679" y="971600"/>
            <a:ext cx="2295186" cy="802311"/>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Александра и Дик</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«Смотри, я покажу как надо»</a:t>
            </a:r>
            <a:endParaRPr lang="ru-RU" sz="1600" b="1" dirty="0">
              <a:solidFill>
                <a:srgbClr val="0000FF"/>
              </a:solidFill>
              <a:latin typeface="Comic Sans MS" panose="030F0702030302020204" pitchFamily="66" charset="0"/>
            </a:endParaRPr>
          </a:p>
        </p:txBody>
      </p:sp>
      <p:sp>
        <p:nvSpPr>
          <p:cNvPr id="23" name="Блок-схема: альтернативный процесс 22"/>
          <p:cNvSpPr/>
          <p:nvPr/>
        </p:nvSpPr>
        <p:spPr>
          <a:xfrm>
            <a:off x="3853629" y="8244408"/>
            <a:ext cx="2691681" cy="771280"/>
          </a:xfrm>
          <a:prstGeom prst="flowChartAlternateProcess">
            <a:avLst/>
          </a:prstGeom>
          <a:solidFill>
            <a:srgbClr val="2ED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Артем и </a:t>
            </a:r>
            <a:r>
              <a:rPr lang="ru-RU" sz="1600" b="1" dirty="0" err="1" smtClean="0">
                <a:solidFill>
                  <a:srgbClr val="FF3300"/>
                </a:solidFill>
                <a:latin typeface="Comic Sans MS" panose="030F0702030302020204" pitchFamily="66" charset="0"/>
              </a:rPr>
              <a:t>Максик</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«Какие мы хорошенькие»</a:t>
            </a:r>
            <a:endParaRPr lang="ru-RU" sz="1600" b="1" dirty="0">
              <a:solidFill>
                <a:srgbClr val="0000FF"/>
              </a:solidFill>
              <a:latin typeface="Comic Sans MS" panose="030F0702030302020204" pitchFamily="66" charset="0"/>
            </a:endParaRPr>
          </a:p>
        </p:txBody>
      </p:sp>
      <p:sp>
        <p:nvSpPr>
          <p:cNvPr id="26" name="Блок-схема: альтернативный процесс 25"/>
          <p:cNvSpPr/>
          <p:nvPr/>
        </p:nvSpPr>
        <p:spPr>
          <a:xfrm>
            <a:off x="524386" y="8170279"/>
            <a:ext cx="2304256" cy="766148"/>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Ириша и Крендель</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«Ой, ой, ой,  кому то весело!»</a:t>
            </a:r>
            <a:endParaRPr lang="ru-RU" sz="1600" b="1" dirty="0">
              <a:solidFill>
                <a:srgbClr val="0000FF"/>
              </a:solidFill>
              <a:latin typeface="Comic Sans MS" panose="030F0702030302020204" pitchFamily="66" charset="0"/>
            </a:endParaRPr>
          </a:p>
        </p:txBody>
      </p:sp>
      <p:pic>
        <p:nvPicPr>
          <p:cNvPr id="3076" name="Picture 4" descr="E:\Отчёты  АН ДОО\Отчеты за месяц мероприятий\2021-2022\декабрь январь февраль\Мой любимый питомец\Золотая рыбка\Долгов Рома Шелд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308" y="805114"/>
            <a:ext cx="2232248" cy="3350466"/>
          </a:xfrm>
          <a:prstGeom prst="ellipse">
            <a:avLst/>
          </a:prstGeom>
          <a:ln w="19050" cap="rnd">
            <a:solidFill>
              <a:schemeClr val="accent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7" name="Picture 5" descr="E:\Отчёты  АН ДОО\Отчеты за месяц мероприятий\2021-2022\декабрь январь февраль\Мой любимый питомец\Золотая рыбка\Яхина Лиля Марсик.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0333" y="637793"/>
            <a:ext cx="1705248" cy="3035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E:\Отчёты  АН ДОО\Отчеты за месяц мероприятий\2021-2022\декабрь январь февраль\Мой любимый питомец\Колобок\Харвонен Александра Дик.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0242" y="1835696"/>
            <a:ext cx="2218662" cy="2958216"/>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9" name="Picture 7" descr="E:\Отчёты  АН ДОО\Отчеты за месяц мероприятий\2021-2022\декабрь январь февраль\Мой любимый питомец\Колобок\Медведев Артем Макс.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2653" y="5004049"/>
            <a:ext cx="2333631" cy="3107924"/>
          </a:xfrm>
          <a:prstGeom prst="round2DiagRect">
            <a:avLst>
              <a:gd name="adj1" fmla="val 16667"/>
              <a:gd name="adj2" fmla="val 0"/>
            </a:avLst>
          </a:prstGeom>
          <a:ln w="38100" cap="sq">
            <a:solidFill>
              <a:srgbClr val="00660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E:\Отчёты  АН ДОО\Отчеты за месяц мероприятий\2021-2022\декабрь январь февраль\Мой любимый питомец\Дюймовочка\Алисова Ириша Крендель.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077" y="4585548"/>
            <a:ext cx="2640875" cy="3521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Блок-схема: альтернативный процесс 23"/>
          <p:cNvSpPr/>
          <p:nvPr/>
        </p:nvSpPr>
        <p:spPr>
          <a:xfrm>
            <a:off x="226863" y="724765"/>
            <a:ext cx="2278288" cy="787577"/>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Роман и </a:t>
            </a:r>
            <a:r>
              <a:rPr lang="ru-RU" sz="1600" b="1" dirty="0" err="1" smtClean="0">
                <a:solidFill>
                  <a:srgbClr val="FF3300"/>
                </a:solidFill>
                <a:latin typeface="Comic Sans MS" panose="030F0702030302020204" pitchFamily="66" charset="0"/>
              </a:rPr>
              <a:t>Шелда</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a:t>
            </a:r>
            <a:r>
              <a:rPr lang="ru-RU" sz="1600" b="1" dirty="0">
                <a:solidFill>
                  <a:srgbClr val="0000FF"/>
                </a:solidFill>
                <a:latin typeface="Comic Sans MS" panose="030F0702030302020204" pitchFamily="66" charset="0"/>
              </a:rPr>
              <a:t>В</a:t>
            </a:r>
            <a:r>
              <a:rPr lang="ru-RU" sz="1600" b="1" dirty="0" smtClean="0">
                <a:solidFill>
                  <a:srgbClr val="0000FF"/>
                </a:solidFill>
                <a:latin typeface="Comic Sans MS" panose="030F0702030302020204" pitchFamily="66" charset="0"/>
              </a:rPr>
              <a:t>месте </a:t>
            </a:r>
            <a:r>
              <a:rPr lang="ru-RU" sz="1600" b="1" dirty="0">
                <a:solidFill>
                  <a:srgbClr val="0000FF"/>
                </a:solidFill>
                <a:latin typeface="Comic Sans MS" panose="030F0702030302020204" pitchFamily="66" charset="0"/>
              </a:rPr>
              <a:t>с</a:t>
            </a:r>
            <a:r>
              <a:rPr lang="ru-RU" sz="1600" b="1" dirty="0" smtClean="0">
                <a:solidFill>
                  <a:srgbClr val="0000FF"/>
                </a:solidFill>
                <a:latin typeface="Comic Sans MS" panose="030F0702030302020204" pitchFamily="66" charset="0"/>
              </a:rPr>
              <a:t>нежная прогулка»</a:t>
            </a:r>
            <a:endParaRPr lang="ru-RU" sz="1600" b="1" dirty="0">
              <a:solidFill>
                <a:srgbClr val="0000FF"/>
              </a:solidFill>
              <a:latin typeface="Comic Sans MS" panose="030F0702030302020204" pitchFamily="66" charset="0"/>
            </a:endParaRPr>
          </a:p>
        </p:txBody>
      </p:sp>
      <p:sp>
        <p:nvSpPr>
          <p:cNvPr id="27" name="Блок-схема: альтернативный процесс 26"/>
          <p:cNvSpPr/>
          <p:nvPr/>
        </p:nvSpPr>
        <p:spPr>
          <a:xfrm>
            <a:off x="2549642" y="3477038"/>
            <a:ext cx="1926630" cy="993520"/>
          </a:xfrm>
          <a:prstGeom prst="flowChartAlternateProcess">
            <a:avLst/>
          </a:prstGeom>
          <a:solidFill>
            <a:srgbClr val="FE86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Лилия и </a:t>
            </a:r>
            <a:r>
              <a:rPr lang="ru-RU" sz="1600" b="1" dirty="0" err="1" smtClean="0">
                <a:solidFill>
                  <a:srgbClr val="FF3300"/>
                </a:solidFill>
                <a:latin typeface="Comic Sans MS" panose="030F0702030302020204" pitchFamily="66" charset="0"/>
              </a:rPr>
              <a:t>Марсик</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«Вместе не скучно!»</a:t>
            </a:r>
            <a:endParaRPr lang="ru-RU" sz="16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294555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8"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8007" y="1156548"/>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0" y="0"/>
            <a:ext cx="6480721" cy="646331"/>
          </a:xfrm>
          <a:prstGeom prst="rect">
            <a:avLst/>
          </a:prstGeom>
          <a:noFill/>
        </p:spPr>
        <p:txBody>
          <a:bodyPr wrap="square" lIns="91440" tIns="45720" rIns="91440" bIns="45720">
            <a:spAutoFit/>
          </a:bodyPr>
          <a:lstStyle/>
          <a:p>
            <a:pPr algn="ctr"/>
            <a:r>
              <a:rPr lang="ru-RU" sz="3600" b="1" cap="none" spc="0" dirty="0" smtClean="0">
                <a:ln w="22225">
                  <a:solidFill>
                    <a:srgbClr val="0000FF"/>
                  </a:solidFill>
                  <a:prstDash val="solid"/>
                </a:ln>
                <a:solidFill>
                  <a:srgbClr val="00B0F0"/>
                </a:solidFill>
                <a:effectLst/>
                <a:latin typeface="Comic Sans MS" panose="030F0702030302020204" pitchFamily="66" charset="0"/>
              </a:rPr>
              <a:t>Мой любимый питомец</a:t>
            </a:r>
            <a:endParaRPr lang="ru-RU" sz="3600" b="1" cap="none" spc="0" dirty="0">
              <a:ln w="22225">
                <a:solidFill>
                  <a:srgbClr val="0000FF"/>
                </a:solidFill>
                <a:prstDash val="solid"/>
              </a:ln>
              <a:solidFill>
                <a:srgbClr val="00B0F0"/>
              </a:solidFill>
              <a:effectLst/>
              <a:latin typeface="Comic Sans MS" panose="030F0702030302020204" pitchFamily="66" charset="0"/>
            </a:endParaRPr>
          </a:p>
        </p:txBody>
      </p:sp>
      <p:sp>
        <p:nvSpPr>
          <p:cNvPr id="21" name="Блок-схема: альтернативный процесс 20"/>
          <p:cNvSpPr/>
          <p:nvPr/>
        </p:nvSpPr>
        <p:spPr>
          <a:xfrm>
            <a:off x="254504" y="4284846"/>
            <a:ext cx="2382407" cy="1151250"/>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Михаил и Линда</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«Буду большим и красивым как Линда»</a:t>
            </a:r>
            <a:endParaRPr lang="ru-RU" sz="1600" b="1" dirty="0">
              <a:solidFill>
                <a:srgbClr val="0000FF"/>
              </a:solidFill>
              <a:latin typeface="Comic Sans MS" panose="030F0702030302020204" pitchFamily="66" charset="0"/>
            </a:endParaRPr>
          </a:p>
        </p:txBody>
      </p:sp>
      <p:sp>
        <p:nvSpPr>
          <p:cNvPr id="23" name="Блок-схема: альтернативный процесс 22"/>
          <p:cNvSpPr/>
          <p:nvPr/>
        </p:nvSpPr>
        <p:spPr>
          <a:xfrm>
            <a:off x="4911371" y="7729272"/>
            <a:ext cx="1812584" cy="1307224"/>
          </a:xfrm>
          <a:prstGeom prst="flowChartAlternateProcess">
            <a:avLst/>
          </a:prstGeom>
          <a:solidFill>
            <a:srgbClr val="2ED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Данил и Зевс с Муркой</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«Вместе весело живется»</a:t>
            </a:r>
            <a:endParaRPr lang="ru-RU" sz="1600" b="1" dirty="0">
              <a:solidFill>
                <a:srgbClr val="0000FF"/>
              </a:solidFill>
              <a:latin typeface="Comic Sans MS" panose="030F0702030302020204" pitchFamily="66" charset="0"/>
            </a:endParaRPr>
          </a:p>
        </p:txBody>
      </p:sp>
      <p:sp>
        <p:nvSpPr>
          <p:cNvPr id="26" name="Блок-схема: альтернативный процесс 25"/>
          <p:cNvSpPr/>
          <p:nvPr/>
        </p:nvSpPr>
        <p:spPr>
          <a:xfrm>
            <a:off x="116632" y="8170279"/>
            <a:ext cx="2736304" cy="766148"/>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smtClean="0">
                <a:solidFill>
                  <a:srgbClr val="FF3300"/>
                </a:solidFill>
                <a:latin typeface="Comic Sans MS" panose="030F0702030302020204" pitchFamily="66" charset="0"/>
              </a:rPr>
              <a:t>Александра и Байкал</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«Ой, ой, ой,  кому то весело!»</a:t>
            </a:r>
            <a:endParaRPr lang="ru-RU" sz="1600" b="1" dirty="0">
              <a:solidFill>
                <a:srgbClr val="0000FF"/>
              </a:solidFill>
              <a:latin typeface="Comic Sans MS" panose="030F0702030302020204" pitchFamily="66" charset="0"/>
            </a:endParaRPr>
          </a:p>
        </p:txBody>
      </p:sp>
      <p:sp>
        <p:nvSpPr>
          <p:cNvPr id="24" name="Блок-схема: альтернативный процесс 23"/>
          <p:cNvSpPr/>
          <p:nvPr/>
        </p:nvSpPr>
        <p:spPr>
          <a:xfrm>
            <a:off x="4526531" y="3797972"/>
            <a:ext cx="2278288" cy="787577"/>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dirty="0" err="1" smtClean="0">
                <a:solidFill>
                  <a:srgbClr val="FF3300"/>
                </a:solidFill>
                <a:latin typeface="Comic Sans MS" panose="030F0702030302020204" pitchFamily="66" charset="0"/>
              </a:rPr>
              <a:t>Алима</a:t>
            </a:r>
            <a:r>
              <a:rPr lang="ru-RU" sz="1600" b="1" dirty="0" smtClean="0">
                <a:solidFill>
                  <a:srgbClr val="FF3300"/>
                </a:solidFill>
                <a:latin typeface="Comic Sans MS" panose="030F0702030302020204" pitchFamily="66" charset="0"/>
              </a:rPr>
              <a:t> и Дымка</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«Какие мы красотки»</a:t>
            </a:r>
            <a:endParaRPr lang="ru-RU" sz="1600" b="1" dirty="0">
              <a:solidFill>
                <a:srgbClr val="0000FF"/>
              </a:solidFill>
              <a:latin typeface="Comic Sans MS" panose="030F0702030302020204" pitchFamily="66" charset="0"/>
            </a:endParaRPr>
          </a:p>
        </p:txBody>
      </p:sp>
      <p:pic>
        <p:nvPicPr>
          <p:cNvPr id="4098" name="Picture 2" descr="E:\Отчёты  АН ДОО\Отчеты за месяц мероприятий\2021-2022\декабрь январь февраль\Мой любимый питомец\Дюймовочка\Кривошеев Миша Линд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05" y="762153"/>
            <a:ext cx="2295137" cy="35107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Отчёты  АН ДОО\Отчеты за месяц мероприятий\2021-2022\декабрь январь февраль\Мой любимый питомец\Аленький цветочек\Баранова Александра Байкал.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356" y="5607435"/>
            <a:ext cx="2301547" cy="25361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Отчёты  АН ДОО\Отчеты за месяц мероприятий\2021-2022\декабрь январь февраль\Мой любимый питомец\Аленький цветочек\Волку София Моня.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6679" y="1369000"/>
            <a:ext cx="1740568" cy="403244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Отчёты  АН ДОО\Отчеты за месяц мероприятий\2021-2022\декабрь январь февраль\Мой любимый питомец\Дюймовочка\Алисова Алима Дымк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7395" y="646331"/>
            <a:ext cx="2116560" cy="3094643"/>
          </a:xfrm>
          <a:prstGeom prst="rect">
            <a:avLst/>
          </a:prstGeom>
          <a:noFill/>
          <a:extLst>
            <a:ext uri="{909E8E84-426E-40DD-AFC4-6F175D3DCCD1}">
              <a14:hiddenFill xmlns:a14="http://schemas.microsoft.com/office/drawing/2010/main">
                <a:solidFill>
                  <a:srgbClr val="FFFFFF"/>
                </a:solidFill>
              </a14:hiddenFill>
            </a:ext>
          </a:extLst>
        </p:spPr>
      </p:pic>
      <p:sp>
        <p:nvSpPr>
          <p:cNvPr id="18" name="Блок-схема: альтернативный процесс 17"/>
          <p:cNvSpPr/>
          <p:nvPr/>
        </p:nvSpPr>
        <p:spPr>
          <a:xfrm>
            <a:off x="2599901" y="5400563"/>
            <a:ext cx="1926630" cy="993520"/>
          </a:xfrm>
          <a:prstGeom prst="flowChartAlternateProcess">
            <a:avLst/>
          </a:prstGeom>
          <a:solidFill>
            <a:srgbClr val="FE86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b="1" smtClean="0">
                <a:solidFill>
                  <a:srgbClr val="FF3300"/>
                </a:solidFill>
                <a:latin typeface="Comic Sans MS" panose="030F0702030302020204" pitchFamily="66" charset="0"/>
              </a:rPr>
              <a:t>София и Моня</a:t>
            </a:r>
            <a:endParaRPr lang="ru-RU" sz="1600" b="1" dirty="0">
              <a:solidFill>
                <a:srgbClr val="FF3300"/>
              </a:solidFill>
              <a:latin typeface="Comic Sans MS" panose="030F0702030302020204" pitchFamily="66" charset="0"/>
            </a:endParaRPr>
          </a:p>
          <a:p>
            <a:pPr lvl="0" algn="ctr"/>
            <a:r>
              <a:rPr lang="ru-RU" sz="1600" b="1" dirty="0" smtClean="0">
                <a:solidFill>
                  <a:srgbClr val="0000FF"/>
                </a:solidFill>
                <a:latin typeface="Comic Sans MS" panose="030F0702030302020204" pitchFamily="66" charset="0"/>
              </a:rPr>
              <a:t>«Вместе не скучно!»</a:t>
            </a:r>
            <a:endParaRPr lang="ru-RU" sz="1600" b="1" dirty="0">
              <a:solidFill>
                <a:srgbClr val="0000FF"/>
              </a:solidFill>
              <a:latin typeface="Comic Sans MS" panose="030F0702030302020204" pitchFamily="66" charset="0"/>
            </a:endParaRPr>
          </a:p>
        </p:txBody>
      </p:sp>
      <p:pic>
        <p:nvPicPr>
          <p:cNvPr id="4102" name="Picture 6" descr="E:\Отчёты  АН ДОО\Отчеты за месяц мероприятий\2021-2022\декабрь январь февраль\Мой любимый питомец\Дюймовочка\IMG-20220201-WA00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1890" y="6606424"/>
            <a:ext cx="1723477" cy="225798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E:\Отчёты  АН ДОО\Отчеты за месяц мероприятий\2021-2022\декабрь январь февраль\Мой любимый питомец\Дюймовочка\IMG-20220201-WA00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8222" y="4710755"/>
            <a:ext cx="1551144" cy="295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700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7384" y="1138613"/>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smtClean="0">
                <a:ln w="22225">
                  <a:solidFill>
                    <a:srgbClr val="0000FF"/>
                  </a:solidFill>
                  <a:prstDash val="solid"/>
                </a:ln>
                <a:solidFill>
                  <a:srgbClr val="00B0F0"/>
                </a:solidFill>
                <a:effectLst/>
                <a:latin typeface="Comic Sans MS" panose="030F0702030302020204" pitchFamily="66" charset="0"/>
              </a:rPr>
              <a:t>Наши достижения</a:t>
            </a:r>
            <a:endParaRPr lang="ru-RU" sz="3600" b="1" cap="none" spc="0" dirty="0">
              <a:ln w="22225">
                <a:solidFill>
                  <a:srgbClr val="0000FF"/>
                </a:solidFill>
                <a:prstDash val="solid"/>
              </a:ln>
              <a:solidFill>
                <a:srgbClr val="00B0F0"/>
              </a:solidFill>
              <a:effectLst/>
              <a:latin typeface="Comic Sans MS" panose="030F0702030302020204" pitchFamily="66" charset="0"/>
            </a:endParaRPr>
          </a:p>
        </p:txBody>
      </p:sp>
      <p:pic>
        <p:nvPicPr>
          <p:cNvPr id="8195" name="Picture 3" descr="E:\Отчёты  АН ДОО\Отчеты за месяц мероприятий\2021-2022\декабрь январь февраль\1\Искорка\Фото искорка\IMG_5673.jpg"/>
          <p:cNvPicPr>
            <a:picLocks noChangeAspect="1" noChangeArrowheads="1"/>
          </p:cNvPicPr>
          <p:nvPr/>
        </p:nvPicPr>
        <p:blipFill rotWithShape="1">
          <a:blip r:embed="rId3">
            <a:extLst>
              <a:ext uri="{28A0092B-C50C-407E-A947-70E740481C1C}">
                <a14:useLocalDpi xmlns:a14="http://schemas.microsoft.com/office/drawing/2010/main" val="0"/>
              </a:ext>
            </a:extLst>
          </a:blip>
          <a:srcRect t="9269"/>
          <a:stretch/>
        </p:blipFill>
        <p:spPr bwMode="auto">
          <a:xfrm>
            <a:off x="222429" y="646331"/>
            <a:ext cx="3710628" cy="3049925"/>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xmlns="" id="{EB6D4844-98D0-4E8B-9B3E-48211E04FA55}"/>
              </a:ext>
            </a:extLst>
          </p:cNvPr>
          <p:cNvSpPr/>
          <p:nvPr/>
        </p:nvSpPr>
        <p:spPr>
          <a:xfrm>
            <a:off x="4080995" y="899592"/>
            <a:ext cx="2588365" cy="2339102"/>
          </a:xfrm>
          <a:prstGeom prst="rect">
            <a:avLst/>
          </a:prstGeom>
        </p:spPr>
        <p:txBody>
          <a:bodyPr wrap="square">
            <a:spAutoFit/>
          </a:bodyPr>
          <a:lstStyle/>
          <a:p>
            <a:pPr algn="ctr"/>
            <a:r>
              <a:rPr lang="en-US" sz="2000" b="1" dirty="0" smtClean="0">
                <a:solidFill>
                  <a:srgbClr val="C00000"/>
                </a:solidFill>
                <a:latin typeface="Times New Roman" panose="02020603050405020304" pitchFamily="18" charset="0"/>
                <a:cs typeface="Times New Roman" panose="02020603050405020304" pitchFamily="18" charset="0"/>
              </a:rPr>
              <a:t>III </a:t>
            </a:r>
            <a:r>
              <a:rPr lang="ru-RU" sz="2000" b="1" dirty="0" smtClean="0">
                <a:solidFill>
                  <a:srgbClr val="C00000"/>
                </a:solidFill>
                <a:latin typeface="Times New Roman" panose="02020603050405020304" pitchFamily="18" charset="0"/>
                <a:cs typeface="Times New Roman" panose="02020603050405020304" pitchFamily="18" charset="0"/>
              </a:rPr>
              <a:t>МЕСТО</a:t>
            </a:r>
          </a:p>
          <a:p>
            <a:pPr algn="ctr"/>
            <a:r>
              <a:rPr lang="ru-RU" sz="2000" b="1" dirty="0">
                <a:solidFill>
                  <a:srgbClr val="0000FF"/>
                </a:solidFill>
                <a:latin typeface="Times New Roman" panose="02020603050405020304" pitchFamily="18" charset="0"/>
                <a:cs typeface="Times New Roman" panose="02020603050405020304" pitchFamily="18" charset="0"/>
              </a:rPr>
              <a:t>VIII </a:t>
            </a:r>
            <a:r>
              <a:rPr lang="ru-RU" sz="2000" b="1" dirty="0" smtClean="0">
                <a:solidFill>
                  <a:srgbClr val="0000FF"/>
                </a:solidFill>
                <a:latin typeface="Times New Roman" panose="02020603050405020304" pitchFamily="18" charset="0"/>
                <a:cs typeface="Times New Roman" panose="02020603050405020304" pitchFamily="18" charset="0"/>
              </a:rPr>
              <a:t>Районный Фестиваль </a:t>
            </a:r>
            <a:r>
              <a:rPr lang="ru-RU" sz="2000" b="1" dirty="0">
                <a:solidFill>
                  <a:srgbClr val="0000FF"/>
                </a:solidFill>
                <a:latin typeface="Times New Roman" panose="02020603050405020304" pitchFamily="18" charset="0"/>
                <a:cs typeface="Times New Roman" panose="02020603050405020304" pitchFamily="18" charset="0"/>
              </a:rPr>
              <a:t>детского музыкального </a:t>
            </a:r>
            <a:r>
              <a:rPr lang="ru-RU" sz="2000" b="1" dirty="0" smtClean="0">
                <a:solidFill>
                  <a:srgbClr val="0000FF"/>
                </a:solidFill>
                <a:latin typeface="Times New Roman" panose="02020603050405020304" pitchFamily="18" charset="0"/>
                <a:cs typeface="Times New Roman" panose="02020603050405020304" pitchFamily="18" charset="0"/>
              </a:rPr>
              <a:t>творчества </a:t>
            </a:r>
            <a:r>
              <a:rPr lang="ru-RU" sz="2800" b="1" dirty="0" smtClean="0">
                <a:solidFill>
                  <a:srgbClr val="C00000"/>
                </a:solidFill>
                <a:latin typeface="Times New Roman" panose="02020603050405020304" pitchFamily="18" charset="0"/>
                <a:cs typeface="Times New Roman" panose="02020603050405020304" pitchFamily="18" charset="0"/>
              </a:rPr>
              <a:t>«Искорка</a:t>
            </a:r>
            <a:r>
              <a:rPr lang="ru-RU" sz="2800" b="1" dirty="0">
                <a:solidFill>
                  <a:srgbClr val="C00000"/>
                </a:solidFill>
                <a:latin typeface="Times New Roman" panose="02020603050405020304" pitchFamily="18" charset="0"/>
                <a:cs typeface="Times New Roman" panose="02020603050405020304" pitchFamily="18" charset="0"/>
              </a:rPr>
              <a:t>» </a:t>
            </a:r>
          </a:p>
          <a:p>
            <a:pPr lvl="0" algn="ctr"/>
            <a:endParaRPr lang="ru-RU" dirty="0">
              <a:solidFill>
                <a:srgbClr val="0000FF"/>
              </a:solidFill>
              <a:latin typeface="Times New Roman" panose="02020603050405020304" pitchFamily="18" charset="0"/>
              <a:cs typeface="Times New Roman" panose="02020603050405020304" pitchFamily="18" charset="0"/>
            </a:endParaRPr>
          </a:p>
        </p:txBody>
      </p:sp>
      <p:pic>
        <p:nvPicPr>
          <p:cNvPr id="8197" name="Picture 5" descr="E:\Отчёты  АН ДОО\Отчеты за месяц мероприятий\2021-202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314" y="3817853"/>
            <a:ext cx="3540523" cy="262635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Отчёты  АН ДОО\Отчеты за месяц мероприятий\2021-202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6952" y="6282575"/>
            <a:ext cx="3780483" cy="2732349"/>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a:extLst>
              <a:ext uri="{FF2B5EF4-FFF2-40B4-BE49-F238E27FC236}">
                <a16:creationId xmlns:a16="http://schemas.microsoft.com/office/drawing/2014/main" xmlns="" id="{EB6D4844-98D0-4E8B-9B3E-48211E04FA55}"/>
              </a:ext>
            </a:extLst>
          </p:cNvPr>
          <p:cNvSpPr/>
          <p:nvPr/>
        </p:nvSpPr>
        <p:spPr>
          <a:xfrm>
            <a:off x="3573016" y="2915816"/>
            <a:ext cx="3248745" cy="3724096"/>
          </a:xfrm>
          <a:prstGeom prst="rect">
            <a:avLst/>
          </a:prstGeom>
        </p:spPr>
        <p:txBody>
          <a:bodyPr wrap="square">
            <a:spAutoFit/>
          </a:bodyPr>
          <a:lstStyle/>
          <a:p>
            <a:pPr algn="ctr"/>
            <a:r>
              <a:rPr lang="ru-RU" b="1" dirty="0">
                <a:solidFill>
                  <a:schemeClr val="accent5">
                    <a:lumMod val="50000"/>
                  </a:schemeClr>
                </a:solidFill>
                <a:latin typeface="Times New Roman" panose="02020603050405020304" pitchFamily="18" charset="0"/>
                <a:cs typeface="Times New Roman" panose="02020603050405020304" pitchFamily="18" charset="0"/>
              </a:rPr>
              <a:t>Районный семинар – практикум «Пути повышения профессиональной компетентности педагогических работников в области патриотического воспитания дошкольников</a:t>
            </a:r>
            <a:r>
              <a:rPr lang="ru-RU" b="1" dirty="0" smtClean="0">
                <a:solidFill>
                  <a:schemeClr val="accent5">
                    <a:lumMod val="50000"/>
                  </a:schemeClr>
                </a:solidFill>
                <a:latin typeface="Times New Roman" panose="02020603050405020304" pitchFamily="18" charset="0"/>
                <a:cs typeface="Times New Roman" panose="02020603050405020304" pitchFamily="18" charset="0"/>
              </a:rPr>
              <a:t>»</a:t>
            </a:r>
          </a:p>
          <a:p>
            <a:pPr algn="ctr"/>
            <a:r>
              <a:rPr lang="ru-RU" sz="2000" b="1" dirty="0" smtClean="0">
                <a:solidFill>
                  <a:srgbClr val="C00000"/>
                </a:solidFill>
                <a:latin typeface="Times New Roman" panose="02020603050405020304" pitchFamily="18" charset="0"/>
                <a:cs typeface="Times New Roman" panose="02020603050405020304" pitchFamily="18" charset="0"/>
              </a:rPr>
              <a:t>2 сертификата за обобщение и распространения опыта работы </a:t>
            </a:r>
            <a:endParaRPr lang="ru-RU" sz="2000" b="1" dirty="0">
              <a:solidFill>
                <a:srgbClr val="C00000"/>
              </a:solidFill>
              <a:latin typeface="Times New Roman" panose="02020603050405020304" pitchFamily="18" charset="0"/>
              <a:cs typeface="Times New Roman" panose="02020603050405020304" pitchFamily="18" charset="0"/>
            </a:endParaRPr>
          </a:p>
          <a:p>
            <a:pPr lvl="0" algn="ctr"/>
            <a:endParaRPr lang="ru-RU" sz="1200" dirty="0">
              <a:solidFill>
                <a:srgbClr val="0000FF"/>
              </a:solidFill>
              <a:latin typeface="Times New Roman" panose="02020603050405020304" pitchFamily="18" charset="0"/>
              <a:cs typeface="Times New Roman" panose="02020603050405020304" pitchFamily="18" charset="0"/>
            </a:endParaRPr>
          </a:p>
        </p:txBody>
      </p:sp>
      <p:pic>
        <p:nvPicPr>
          <p:cNvPr id="8200" name="Picture 8" descr="E:\Отчёты  АН ДОО\Отчеты за месяц мероприятий\2021-2022\Воспитатель Васильева Оксана Витальевн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984" y="6469736"/>
            <a:ext cx="1183736" cy="1774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1" name="Picture 9" descr="E:\Отчёты  АН ДОО\Отчеты за месяц мероприятий\2021-2022\Логопед Мухаметшина Елена Николаевна.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8800" y="7057998"/>
            <a:ext cx="1225492" cy="18460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38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61110" y="1147383"/>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Сказочные советы</a:t>
            </a:r>
          </a:p>
        </p:txBody>
      </p:sp>
      <p:sp>
        <p:nvSpPr>
          <p:cNvPr id="8" name="Прямоугольник 7">
            <a:extLst>
              <a:ext uri="{FF2B5EF4-FFF2-40B4-BE49-F238E27FC236}">
                <a16:creationId xmlns:a16="http://schemas.microsoft.com/office/drawing/2014/main" xmlns="" id="{EB6D4844-98D0-4E8B-9B3E-48211E04FA55}"/>
              </a:ext>
            </a:extLst>
          </p:cNvPr>
          <p:cNvSpPr/>
          <p:nvPr/>
        </p:nvSpPr>
        <p:spPr>
          <a:xfrm>
            <a:off x="188640" y="646331"/>
            <a:ext cx="4536504" cy="4401205"/>
          </a:xfrm>
          <a:prstGeom prst="rect">
            <a:avLst/>
          </a:prstGeom>
          <a:noFill/>
        </p:spPr>
        <p:txBody>
          <a:bodyPr wrap="square">
            <a:spAutoFit/>
          </a:bodyPr>
          <a:lstStyle/>
          <a:p>
            <a:pPr algn="ctr"/>
            <a:r>
              <a:rPr lang="ru-RU" sz="2000" b="1" dirty="0">
                <a:solidFill>
                  <a:srgbClr val="C00000"/>
                </a:solidFill>
                <a:latin typeface="Times New Roman" panose="02020603050405020304" pitchFamily="18" charset="0"/>
                <a:cs typeface="Times New Roman" panose="02020603050405020304" pitchFamily="18" charset="0"/>
              </a:rPr>
              <a:t>Играем и развиваем</a:t>
            </a:r>
          </a:p>
          <a:p>
            <a:pPr algn="ctr"/>
            <a:r>
              <a:rPr lang="ru-RU" sz="2000" b="1" dirty="0">
                <a:solidFill>
                  <a:srgbClr val="C00000"/>
                </a:solidFill>
                <a:latin typeface="Times New Roman" panose="02020603050405020304" pitchFamily="18" charset="0"/>
                <a:cs typeface="Times New Roman" panose="02020603050405020304" pitchFamily="18" charset="0"/>
              </a:rPr>
              <a:t>грамматический строй речи</a:t>
            </a:r>
          </a:p>
          <a:p>
            <a:pPr indent="355600" algn="just"/>
            <a:endParaRPr lang="ru-RU" sz="1600" b="1" dirty="0" smtClean="0">
              <a:solidFill>
                <a:srgbClr val="002060"/>
              </a:solidFill>
              <a:latin typeface="Times New Roman" panose="02020603050405020304" pitchFamily="18" charset="0"/>
              <a:cs typeface="Times New Roman" panose="02020603050405020304" pitchFamily="18" charset="0"/>
            </a:endParaRPr>
          </a:p>
          <a:p>
            <a:pPr indent="355600" algn="just"/>
            <a:r>
              <a:rPr lang="ru-RU" sz="1600" b="1" dirty="0" smtClean="0">
                <a:solidFill>
                  <a:srgbClr val="002060"/>
                </a:solidFill>
                <a:latin typeface="Times New Roman" panose="02020603050405020304" pitchFamily="18" charset="0"/>
                <a:cs typeface="Times New Roman" panose="02020603050405020304" pitchFamily="18" charset="0"/>
              </a:rPr>
              <a:t>ГРАММАТИЧЕСКИЙ </a:t>
            </a:r>
            <a:r>
              <a:rPr lang="ru-RU" sz="1600" b="1" dirty="0">
                <a:solidFill>
                  <a:srgbClr val="002060"/>
                </a:solidFill>
                <a:latin typeface="Times New Roman" panose="02020603050405020304" pitchFamily="18" charset="0"/>
                <a:cs typeface="Times New Roman" panose="02020603050405020304" pitchFamily="18" charset="0"/>
              </a:rPr>
              <a:t>СТРОЙ РЕЧИ </a:t>
            </a:r>
            <a:r>
              <a:rPr lang="ru-RU" sz="1600" b="1" dirty="0">
                <a:solidFill>
                  <a:srgbClr val="3333FF"/>
                </a:solidFill>
                <a:latin typeface="Times New Roman" panose="02020603050405020304" pitchFamily="18" charset="0"/>
                <a:cs typeface="Times New Roman" panose="02020603050405020304" pitchFamily="18" charset="0"/>
              </a:rPr>
              <a:t>- это система взаимодействия слов между собой в словосочетаниях и предложениях. Включает в себя: морфологический и синтаксический уровень.</a:t>
            </a:r>
          </a:p>
          <a:p>
            <a:pPr algn="ctr"/>
            <a:endParaRPr lang="ru-RU" sz="1600" b="1" dirty="0" smtClean="0">
              <a:solidFill>
                <a:srgbClr val="3333FF"/>
              </a:solidFill>
              <a:latin typeface="Times New Roman" panose="02020603050405020304" pitchFamily="18" charset="0"/>
              <a:cs typeface="Times New Roman" panose="02020603050405020304" pitchFamily="18" charset="0"/>
            </a:endParaRPr>
          </a:p>
          <a:p>
            <a:pPr algn="ctr"/>
            <a:r>
              <a:rPr lang="ru-RU" sz="1600" b="1" dirty="0" smtClean="0">
                <a:solidFill>
                  <a:srgbClr val="3333FF"/>
                </a:solidFill>
                <a:latin typeface="Times New Roman" panose="02020603050405020304" pitchFamily="18" charset="0"/>
                <a:cs typeface="Times New Roman" panose="02020603050405020304" pitchFamily="18" charset="0"/>
              </a:rPr>
              <a:t> </a:t>
            </a:r>
            <a:r>
              <a:rPr lang="ru-RU" sz="1600" b="1" dirty="0">
                <a:solidFill>
                  <a:srgbClr val="C00000"/>
                </a:solidFill>
                <a:latin typeface="Times New Roman" panose="02020603050405020304" pitchFamily="18" charset="0"/>
                <a:cs typeface="Times New Roman" panose="02020603050405020304" pitchFamily="18" charset="0"/>
              </a:rPr>
              <a:t>Чем обусловлены грамматические ошибки дошкольников?</a:t>
            </a:r>
          </a:p>
          <a:p>
            <a:pPr algn="just"/>
            <a:r>
              <a:rPr lang="ru-RU" sz="1600" b="1" dirty="0">
                <a:solidFill>
                  <a:srgbClr val="3333FF"/>
                </a:solidFill>
                <a:latin typeface="Times New Roman" panose="02020603050405020304" pitchFamily="18" charset="0"/>
                <a:cs typeface="Times New Roman" panose="02020603050405020304" pitchFamily="18" charset="0"/>
              </a:rPr>
              <a:t>•	общими психофизиологическими закономерностями развития ребенка (развитием внимания, памяти, мышления, состоянием нервных процессов);</a:t>
            </a:r>
          </a:p>
          <a:p>
            <a:pPr algn="just"/>
            <a:r>
              <a:rPr lang="ru-RU" sz="1600" b="1" dirty="0">
                <a:solidFill>
                  <a:srgbClr val="3333FF"/>
                </a:solidFill>
                <a:latin typeface="Times New Roman" panose="02020603050405020304" pitchFamily="18" charset="0"/>
                <a:cs typeface="Times New Roman" panose="02020603050405020304" pitchFamily="18" charset="0"/>
              </a:rPr>
              <a:t>•	трудностями овладения грамматическим строем </a:t>
            </a:r>
            <a:r>
              <a:rPr lang="ru-RU" sz="1600" b="1" dirty="0" smtClean="0">
                <a:solidFill>
                  <a:srgbClr val="3333FF"/>
                </a:solidFill>
                <a:latin typeface="Times New Roman" panose="02020603050405020304" pitchFamily="18" charset="0"/>
                <a:cs typeface="Times New Roman" panose="02020603050405020304" pitchFamily="18" charset="0"/>
              </a:rPr>
              <a:t>языка</a:t>
            </a:r>
            <a:endParaRPr lang="ru-RU" sz="1600" b="1" dirty="0">
              <a:solidFill>
                <a:srgbClr val="3333FF"/>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DAE74437-3206-4FF4-9938-74C599B37FC6}"/>
              </a:ext>
            </a:extLst>
          </p:cNvPr>
          <p:cNvSpPr/>
          <p:nvPr/>
        </p:nvSpPr>
        <p:spPr>
          <a:xfrm>
            <a:off x="4838328" y="3851920"/>
            <a:ext cx="2019672"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1600" b="1" cap="none" spc="0" dirty="0" smtClean="0">
                <a:ln/>
                <a:solidFill>
                  <a:srgbClr val="FF0000"/>
                </a:solidFill>
                <a:effectLst/>
                <a:latin typeface="Times New Roman" panose="02020603050405020304" pitchFamily="18" charset="0"/>
                <a:cs typeface="Times New Roman" panose="02020603050405020304" pitchFamily="18" charset="0"/>
              </a:rPr>
              <a:t>Учитель – логопед</a:t>
            </a:r>
          </a:p>
          <a:p>
            <a:pPr algn="ctr"/>
            <a:r>
              <a:rPr lang="ru-RU" sz="1600" b="1" dirty="0" smtClean="0">
                <a:ln/>
                <a:solidFill>
                  <a:srgbClr val="FF0000"/>
                </a:solidFill>
                <a:latin typeface="Times New Roman" panose="02020603050405020304" pitchFamily="18" charset="0"/>
                <a:cs typeface="Times New Roman" panose="02020603050405020304" pitchFamily="18" charset="0"/>
              </a:rPr>
              <a:t>Елена Николаевна</a:t>
            </a:r>
          </a:p>
          <a:p>
            <a:pPr algn="ctr"/>
            <a:r>
              <a:rPr lang="ru-RU" sz="1600" b="1" dirty="0" err="1" smtClean="0">
                <a:ln/>
                <a:solidFill>
                  <a:srgbClr val="FF0000"/>
                </a:solidFill>
                <a:latin typeface="Times New Roman" panose="02020603050405020304" pitchFamily="18" charset="0"/>
                <a:cs typeface="Times New Roman" panose="02020603050405020304" pitchFamily="18" charset="0"/>
              </a:rPr>
              <a:t>Мухаметшина</a:t>
            </a:r>
            <a:endParaRPr lang="ru-RU" sz="1600" b="1" cap="none" spc="0" dirty="0">
              <a:ln/>
              <a:solidFill>
                <a:srgbClr val="FF0000"/>
              </a:solidFill>
              <a:effectLst/>
              <a:latin typeface="Times New Roman" panose="02020603050405020304" pitchFamily="18" charset="0"/>
              <a:cs typeface="Times New Roman" panose="02020603050405020304" pitchFamily="18" charset="0"/>
            </a:endParaRPr>
          </a:p>
        </p:txBody>
      </p:sp>
      <p:pic>
        <p:nvPicPr>
          <p:cNvPr id="7170" name="Picture 2" descr="E:\Фото\Персонал\Персонал_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328" y="1052468"/>
            <a:ext cx="1920210" cy="2799452"/>
          </a:xfrm>
          <a:prstGeom prst="rect">
            <a:avLst/>
          </a:prstGeom>
          <a:solidFill>
            <a:srgbClr val="00B0F0"/>
          </a:solidFill>
          <a:ln>
            <a:solidFill>
              <a:srgbClr val="0000FF"/>
            </a:solidFill>
          </a:ln>
        </p:spPr>
      </p:pic>
      <p:sp>
        <p:nvSpPr>
          <p:cNvPr id="2" name="Прямоугольник 1"/>
          <p:cNvSpPr/>
          <p:nvPr/>
        </p:nvSpPr>
        <p:spPr>
          <a:xfrm>
            <a:off x="188640" y="5047536"/>
            <a:ext cx="6507271" cy="3785652"/>
          </a:xfrm>
          <a:prstGeom prst="rect">
            <a:avLst/>
          </a:prstGeom>
        </p:spPr>
        <p:txBody>
          <a:bodyPr wrap="square">
            <a:spAutoFit/>
          </a:bodyPr>
          <a:lstStyle/>
          <a:p>
            <a:pPr lvl="0" algn="just"/>
            <a:r>
              <a:rPr lang="ru-RU" sz="1600" b="1" dirty="0">
                <a:solidFill>
                  <a:srgbClr val="3333FF"/>
                </a:solidFill>
                <a:latin typeface="Times New Roman" panose="02020603050405020304" pitchFamily="18" charset="0"/>
                <a:cs typeface="Times New Roman" panose="02020603050405020304" pitchFamily="18" charset="0"/>
              </a:rPr>
              <a:t>(морфологией, синтаксисом, словообразованием) и уровнем его усвоения;</a:t>
            </a:r>
          </a:p>
          <a:p>
            <a:pPr lvl="0" algn="just"/>
            <a:r>
              <a:rPr lang="ru-RU" sz="1600" b="1" dirty="0">
                <a:solidFill>
                  <a:srgbClr val="3333FF"/>
                </a:solidFill>
                <a:latin typeface="Times New Roman" panose="02020603050405020304" pitchFamily="18" charset="0"/>
                <a:cs typeface="Times New Roman" panose="02020603050405020304" pitchFamily="18" charset="0"/>
              </a:rPr>
              <a:t>•	запасом знания об окружающем мире и объемом словаря, а также состоянием речевого аппарата и уровнем развития фонематического восприятия речи;</a:t>
            </a:r>
          </a:p>
          <a:p>
            <a:pPr lvl="0" algn="just"/>
            <a:r>
              <a:rPr lang="ru-RU" sz="1600" b="1" dirty="0" smtClean="0">
                <a:solidFill>
                  <a:srgbClr val="3333FF"/>
                </a:solidFill>
                <a:latin typeface="Times New Roman" panose="02020603050405020304" pitchFamily="18" charset="0"/>
                <a:cs typeface="Times New Roman" panose="02020603050405020304" pitchFamily="18" charset="0"/>
              </a:rPr>
              <a:t>неблагоприятным </a:t>
            </a:r>
            <a:r>
              <a:rPr lang="ru-RU" sz="1600" b="1" dirty="0">
                <a:solidFill>
                  <a:srgbClr val="3333FF"/>
                </a:solidFill>
                <a:latin typeface="Times New Roman" panose="02020603050405020304" pitchFamily="18" charset="0"/>
                <a:cs typeface="Times New Roman" panose="02020603050405020304" pitchFamily="18" charset="0"/>
              </a:rPr>
              <a:t>влиянием окружающей речевой среды (прежде всего неправильностью речи родителей и воспитателей)</a:t>
            </a:r>
          </a:p>
          <a:p>
            <a:pPr lvl="0" algn="just"/>
            <a:r>
              <a:rPr lang="ru-RU" sz="1600" b="1" dirty="0">
                <a:solidFill>
                  <a:srgbClr val="3333FF"/>
                </a:solidFill>
                <a:latin typeface="Times New Roman" panose="02020603050405020304" pitchFamily="18" charset="0"/>
                <a:cs typeface="Times New Roman" panose="02020603050405020304" pitchFamily="18" charset="0"/>
              </a:rPr>
              <a:t>•	педагогической запущенностью, недостаточным вниманием к детской речи.</a:t>
            </a:r>
          </a:p>
          <a:p>
            <a:pPr lvl="0" indent="355600" algn="just"/>
            <a:endParaRPr lang="ru-RU" sz="1600" b="1" dirty="0" smtClean="0">
              <a:solidFill>
                <a:srgbClr val="3333FF"/>
              </a:solidFill>
              <a:latin typeface="Times New Roman" panose="02020603050405020304" pitchFamily="18" charset="0"/>
              <a:cs typeface="Times New Roman" panose="02020603050405020304" pitchFamily="18" charset="0"/>
            </a:endParaRPr>
          </a:p>
          <a:p>
            <a:pPr lvl="0" indent="355600" algn="just"/>
            <a:r>
              <a:rPr lang="ru-RU" sz="1600" b="1" dirty="0" smtClean="0">
                <a:solidFill>
                  <a:srgbClr val="3333FF"/>
                </a:solidFill>
                <a:latin typeface="Times New Roman" panose="02020603050405020304" pitchFamily="18" charset="0"/>
                <a:cs typeface="Times New Roman" panose="02020603050405020304" pitchFamily="18" charset="0"/>
              </a:rPr>
              <a:t>Выполняя </a:t>
            </a:r>
            <a:r>
              <a:rPr lang="ru-RU" sz="1600" b="1" dirty="0">
                <a:solidFill>
                  <a:srgbClr val="3333FF"/>
                </a:solidFill>
                <a:latin typeface="Times New Roman" panose="02020603050405020304" pitchFamily="18" charset="0"/>
                <a:cs typeface="Times New Roman" panose="02020603050405020304" pitchFamily="18" charset="0"/>
              </a:rPr>
              <a:t>интересные и увлекательные задания в форме игры, ваш ребенок в игровой форме научится правильно находить нужный по смыслу приставочный глагол, образовывать относительные и притяжательные прилагательные, подбирать глаголы – антонимы и строить с ними </a:t>
            </a:r>
            <a:r>
              <a:rPr lang="ru-RU" sz="1600" b="1" dirty="0" smtClean="0">
                <a:solidFill>
                  <a:srgbClr val="3333FF"/>
                </a:solidFill>
                <a:latin typeface="Times New Roman" panose="02020603050405020304" pitchFamily="18" charset="0"/>
                <a:cs typeface="Times New Roman" panose="02020603050405020304" pitchFamily="18" charset="0"/>
              </a:rPr>
              <a:t>предложения.</a:t>
            </a:r>
            <a:endParaRPr lang="ru-RU" sz="16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944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7382" y="1138614"/>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Сказочные советы</a:t>
            </a:r>
          </a:p>
        </p:txBody>
      </p:sp>
      <p:sp>
        <p:nvSpPr>
          <p:cNvPr id="8" name="Прямоугольник 7">
            <a:extLst>
              <a:ext uri="{FF2B5EF4-FFF2-40B4-BE49-F238E27FC236}">
                <a16:creationId xmlns:a16="http://schemas.microsoft.com/office/drawing/2014/main" xmlns="" id="{EB6D4844-98D0-4E8B-9B3E-48211E04FA55}"/>
              </a:ext>
            </a:extLst>
          </p:cNvPr>
          <p:cNvSpPr/>
          <p:nvPr/>
        </p:nvSpPr>
        <p:spPr>
          <a:xfrm>
            <a:off x="1" y="646331"/>
            <a:ext cx="4653135" cy="3477875"/>
          </a:xfrm>
          <a:prstGeom prst="rect">
            <a:avLst/>
          </a:prstGeom>
          <a:noFill/>
        </p:spPr>
        <p:txBody>
          <a:bodyPr wrap="square">
            <a:spAutoFit/>
          </a:bodyPr>
          <a:lstStyle/>
          <a:p>
            <a:pPr algn="ctr"/>
            <a:r>
              <a:rPr lang="ru-RU" sz="2000" b="1" dirty="0">
                <a:solidFill>
                  <a:srgbClr val="C00000"/>
                </a:solidFill>
                <a:latin typeface="Times New Roman" panose="02020603050405020304" pitchFamily="18" charset="0"/>
                <a:cs typeface="Times New Roman" panose="02020603050405020304" pitchFamily="18" charset="0"/>
              </a:rPr>
              <a:t>Играем и развиваем</a:t>
            </a:r>
          </a:p>
          <a:p>
            <a:pPr algn="ctr"/>
            <a:r>
              <a:rPr lang="ru-RU" sz="2000" b="1" dirty="0">
                <a:solidFill>
                  <a:srgbClr val="C00000"/>
                </a:solidFill>
                <a:latin typeface="Times New Roman" panose="02020603050405020304" pitchFamily="18" charset="0"/>
                <a:cs typeface="Times New Roman" panose="02020603050405020304" pitchFamily="18" charset="0"/>
              </a:rPr>
              <a:t>грамматический строй </a:t>
            </a:r>
            <a:r>
              <a:rPr lang="ru-RU" sz="2000" b="1" dirty="0" smtClean="0">
                <a:solidFill>
                  <a:srgbClr val="C00000"/>
                </a:solidFill>
                <a:latin typeface="Times New Roman" panose="02020603050405020304" pitchFamily="18" charset="0"/>
                <a:cs typeface="Times New Roman" panose="02020603050405020304" pitchFamily="18" charset="0"/>
              </a:rPr>
              <a:t>речи</a:t>
            </a:r>
          </a:p>
          <a:p>
            <a:pPr algn="ctr"/>
            <a:endParaRPr lang="ru-RU" sz="2000" b="1" dirty="0" smtClean="0">
              <a:solidFill>
                <a:srgbClr val="C00000"/>
              </a:solidFill>
              <a:latin typeface="Times New Roman" panose="02020603050405020304" pitchFamily="18" charset="0"/>
              <a:cs typeface="Times New Roman" panose="02020603050405020304" pitchFamily="18" charset="0"/>
            </a:endParaRPr>
          </a:p>
          <a:p>
            <a:pPr algn="ctr"/>
            <a:r>
              <a:rPr lang="ru-RU" sz="1600" b="1" dirty="0" smtClean="0">
                <a:solidFill>
                  <a:srgbClr val="002060"/>
                </a:solidFill>
                <a:latin typeface="Times New Roman" panose="02020603050405020304" pitchFamily="18" charset="0"/>
                <a:cs typeface="Times New Roman" panose="02020603050405020304" pitchFamily="18" charset="0"/>
              </a:rPr>
              <a:t>ИЗ </a:t>
            </a:r>
            <a:r>
              <a:rPr lang="ru-RU" sz="1600" b="1" dirty="0">
                <a:solidFill>
                  <a:srgbClr val="002060"/>
                </a:solidFill>
                <a:latin typeface="Times New Roman" panose="02020603050405020304" pitchFamily="18" charset="0"/>
                <a:cs typeface="Times New Roman" panose="02020603050405020304" pitchFamily="18" charset="0"/>
              </a:rPr>
              <a:t>ЧЕГО СДЕЛАНО? (игра с мячом)</a:t>
            </a:r>
          </a:p>
          <a:p>
            <a:pPr algn="just"/>
            <a:r>
              <a:rPr lang="ru-RU" sz="1600" b="1" dirty="0">
                <a:solidFill>
                  <a:srgbClr val="002060"/>
                </a:solidFill>
                <a:latin typeface="Times New Roman" panose="02020603050405020304" pitchFamily="18" charset="0"/>
                <a:cs typeface="Times New Roman" panose="02020603050405020304" pitchFamily="18" charset="0"/>
              </a:rPr>
              <a:t>Взрослый, бросает мяч, говорит: «Сапоги из кожи», а ребенок, возвращает мяч, отвечает: «Кожаные»</a:t>
            </a:r>
          </a:p>
          <a:p>
            <a:pPr algn="ctr"/>
            <a:endParaRPr lang="ru-RU" sz="1600" b="1" dirty="0" smtClean="0">
              <a:solidFill>
                <a:srgbClr val="002060"/>
              </a:solidFill>
              <a:latin typeface="Times New Roman" panose="02020603050405020304" pitchFamily="18" charset="0"/>
              <a:cs typeface="Times New Roman" panose="02020603050405020304" pitchFamily="18" charset="0"/>
            </a:endParaRPr>
          </a:p>
          <a:p>
            <a:pPr algn="ctr"/>
            <a:r>
              <a:rPr lang="ru-RU" sz="1600" b="1" dirty="0" smtClean="0">
                <a:solidFill>
                  <a:srgbClr val="002060"/>
                </a:solidFill>
                <a:latin typeface="Times New Roman" panose="02020603050405020304" pitchFamily="18" charset="0"/>
                <a:cs typeface="Times New Roman" panose="02020603050405020304" pitchFamily="18" charset="0"/>
              </a:rPr>
              <a:t>ЧЕЙ </a:t>
            </a:r>
            <a:r>
              <a:rPr lang="ru-RU" sz="1600" b="1" dirty="0">
                <a:solidFill>
                  <a:srgbClr val="002060"/>
                </a:solidFill>
                <a:latin typeface="Times New Roman" panose="02020603050405020304" pitchFamily="18" charset="0"/>
                <a:cs typeface="Times New Roman" panose="02020603050405020304" pitchFamily="18" charset="0"/>
              </a:rPr>
              <a:t>ХВОСТ? </a:t>
            </a:r>
          </a:p>
          <a:p>
            <a:r>
              <a:rPr lang="ru-RU" sz="1600" b="1" dirty="0">
                <a:solidFill>
                  <a:srgbClr val="002060"/>
                </a:solidFill>
                <a:latin typeface="Times New Roman" panose="02020603050405020304" pitchFamily="18" charset="0"/>
                <a:cs typeface="Times New Roman" panose="02020603050405020304" pitchFamily="18" charset="0"/>
              </a:rPr>
              <a:t>Ребенку предлагается угадать, чьи хвосты изображены на картинке. </a:t>
            </a:r>
          </a:p>
          <a:p>
            <a:r>
              <a:rPr lang="ru-RU" sz="1600" b="1" dirty="0">
                <a:solidFill>
                  <a:srgbClr val="002060"/>
                </a:solidFill>
                <a:latin typeface="Times New Roman" panose="02020603050405020304" pitchFamily="18" charset="0"/>
                <a:cs typeface="Times New Roman" panose="02020603050405020304" pitchFamily="18" charset="0"/>
              </a:rPr>
              <a:t>Например: «У зайца какой хвост? Заячий</a:t>
            </a:r>
            <a:r>
              <a:rPr lang="ru-RU" sz="1600" b="1" dirty="0" smtClean="0">
                <a:solidFill>
                  <a:srgbClr val="002060"/>
                </a:solidFill>
                <a:latin typeface="Times New Roman" panose="02020603050405020304" pitchFamily="18" charset="0"/>
                <a:cs typeface="Times New Roman" panose="02020603050405020304" pitchFamily="18" charset="0"/>
              </a:rPr>
              <a:t>».</a:t>
            </a:r>
            <a:endParaRPr lang="ru-RU" sz="2000" b="1" dirty="0">
              <a:solidFill>
                <a:srgbClr val="C00000"/>
              </a:solidFill>
              <a:latin typeface="Times New Roman" panose="02020603050405020304" pitchFamily="18" charset="0"/>
              <a:cs typeface="Times New Roman" panose="02020603050405020304" pitchFamily="18" charset="0"/>
            </a:endParaRPr>
          </a:p>
          <a:p>
            <a:pPr indent="355600" algn="just"/>
            <a:endParaRPr lang="ru-RU" sz="1600" b="1" dirty="0" smtClean="0">
              <a:solidFill>
                <a:srgbClr val="002060"/>
              </a:solidFill>
              <a:latin typeface="Times New Roman" panose="02020603050405020304" pitchFamily="18" charset="0"/>
              <a:cs typeface="Times New Roman" panose="02020603050405020304" pitchFamily="18" charset="0"/>
            </a:endParaRPr>
          </a:p>
        </p:txBody>
      </p:sp>
      <p:pic>
        <p:nvPicPr>
          <p:cNvPr id="9" name="Рисунок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9080" y="2627784"/>
            <a:ext cx="1133475" cy="1400448"/>
          </a:xfrm>
          <a:prstGeom prst="rect">
            <a:avLst/>
          </a:prstGeom>
          <a:noFill/>
        </p:spPr>
      </p:pic>
      <p:pic>
        <p:nvPicPr>
          <p:cNvPr id="10"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250942" y="2760774"/>
            <a:ext cx="1593334" cy="10458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026" name="Picture 2" descr="Детский резиновый мячик Открой сезон 13253539 купить в интернет-магазине  Wildberries"/>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4917" b="74750" l="16333" r="85222"/>
                    </a14:imgEffect>
                  </a14:imgLayer>
                </a14:imgProps>
              </a:ext>
              <a:ext uri="{28A0092B-C50C-407E-A947-70E740481C1C}">
                <a14:useLocalDpi xmlns:a14="http://schemas.microsoft.com/office/drawing/2010/main" val="0"/>
              </a:ext>
            </a:extLst>
          </a:blip>
          <a:srcRect l="17631" t="23741" r="12991" b="27145"/>
          <a:stretch/>
        </p:blipFill>
        <p:spPr bwMode="auto">
          <a:xfrm>
            <a:off x="5121189" y="1115616"/>
            <a:ext cx="1224136" cy="115544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a:extLst>
              <a:ext uri="{FF2B5EF4-FFF2-40B4-BE49-F238E27FC236}">
                <a16:creationId xmlns:a16="http://schemas.microsoft.com/office/drawing/2014/main" xmlns="" id="{EB6D4844-98D0-4E8B-9B3E-48211E04FA55}"/>
              </a:ext>
            </a:extLst>
          </p:cNvPr>
          <p:cNvSpPr/>
          <p:nvPr/>
        </p:nvSpPr>
        <p:spPr>
          <a:xfrm>
            <a:off x="1" y="646331"/>
            <a:ext cx="4653135" cy="3785652"/>
          </a:xfrm>
          <a:prstGeom prst="rect">
            <a:avLst/>
          </a:prstGeom>
          <a:noFill/>
        </p:spPr>
        <p:txBody>
          <a:bodyPr wrap="square">
            <a:spAutoFit/>
          </a:bodyPr>
          <a:lstStyle/>
          <a:p>
            <a:pPr algn="ctr"/>
            <a:r>
              <a:rPr lang="ru-RU" sz="2000" b="1" dirty="0">
                <a:solidFill>
                  <a:srgbClr val="C00000"/>
                </a:solidFill>
                <a:latin typeface="Times New Roman" panose="02020603050405020304" pitchFamily="18" charset="0"/>
                <a:cs typeface="Times New Roman" panose="02020603050405020304" pitchFamily="18" charset="0"/>
              </a:rPr>
              <a:t>Играем и развиваем</a:t>
            </a:r>
          </a:p>
          <a:p>
            <a:pPr algn="ctr"/>
            <a:r>
              <a:rPr lang="ru-RU" sz="2000" b="1" dirty="0">
                <a:solidFill>
                  <a:srgbClr val="C00000"/>
                </a:solidFill>
                <a:latin typeface="Times New Roman" panose="02020603050405020304" pitchFamily="18" charset="0"/>
                <a:cs typeface="Times New Roman" panose="02020603050405020304" pitchFamily="18" charset="0"/>
              </a:rPr>
              <a:t>грамматический строй </a:t>
            </a:r>
            <a:r>
              <a:rPr lang="ru-RU" sz="2000" b="1" dirty="0" smtClean="0">
                <a:solidFill>
                  <a:srgbClr val="C00000"/>
                </a:solidFill>
                <a:latin typeface="Times New Roman" panose="02020603050405020304" pitchFamily="18" charset="0"/>
                <a:cs typeface="Times New Roman" panose="02020603050405020304" pitchFamily="18" charset="0"/>
              </a:rPr>
              <a:t>речи</a:t>
            </a:r>
          </a:p>
          <a:p>
            <a:pPr algn="ctr"/>
            <a:endParaRPr lang="ru-RU" sz="2000" b="1" dirty="0" smtClean="0">
              <a:solidFill>
                <a:srgbClr val="C00000"/>
              </a:solidFill>
              <a:latin typeface="Times New Roman" panose="02020603050405020304" pitchFamily="18" charset="0"/>
              <a:cs typeface="Times New Roman" panose="02020603050405020304" pitchFamily="18" charset="0"/>
            </a:endParaRPr>
          </a:p>
          <a:p>
            <a:pPr algn="ctr"/>
            <a:r>
              <a:rPr lang="ru-RU" sz="1600" b="1" dirty="0" smtClean="0">
                <a:solidFill>
                  <a:srgbClr val="2A8642"/>
                </a:solidFill>
                <a:latin typeface="Times New Roman" panose="02020603050405020304" pitchFamily="18" charset="0"/>
                <a:cs typeface="Times New Roman" panose="02020603050405020304" pitchFamily="18" charset="0"/>
              </a:rPr>
              <a:t>ИЗ </a:t>
            </a:r>
            <a:r>
              <a:rPr lang="ru-RU" sz="1600" b="1" dirty="0">
                <a:solidFill>
                  <a:srgbClr val="2A8642"/>
                </a:solidFill>
                <a:latin typeface="Times New Roman" panose="02020603050405020304" pitchFamily="18" charset="0"/>
                <a:cs typeface="Times New Roman" panose="02020603050405020304" pitchFamily="18" charset="0"/>
              </a:rPr>
              <a:t>ЧЕГО СДЕЛАНО? (игра с мячом)</a:t>
            </a:r>
          </a:p>
          <a:p>
            <a:pPr algn="just"/>
            <a:r>
              <a:rPr lang="ru-RU" sz="1600" b="1" dirty="0">
                <a:solidFill>
                  <a:srgbClr val="002060"/>
                </a:solidFill>
                <a:latin typeface="Times New Roman" panose="02020603050405020304" pitchFamily="18" charset="0"/>
                <a:cs typeface="Times New Roman" panose="02020603050405020304" pitchFamily="18" charset="0"/>
              </a:rPr>
              <a:t>Взрослый, бросает мяч, говорит: «Сапоги из кожи», а ребенок, возвращает мяч, отвечает: «Кожаные»</a:t>
            </a:r>
          </a:p>
          <a:p>
            <a:pPr algn="ctr"/>
            <a:endParaRPr lang="ru-RU" sz="1600" b="1" dirty="0" smtClean="0">
              <a:solidFill>
                <a:srgbClr val="002060"/>
              </a:solidFill>
              <a:latin typeface="Times New Roman" panose="02020603050405020304" pitchFamily="18" charset="0"/>
              <a:cs typeface="Times New Roman" panose="02020603050405020304" pitchFamily="18" charset="0"/>
            </a:endParaRPr>
          </a:p>
          <a:p>
            <a:pPr algn="ctr"/>
            <a:r>
              <a:rPr lang="ru-RU" sz="1600" b="1" dirty="0" smtClean="0">
                <a:solidFill>
                  <a:srgbClr val="2F8137"/>
                </a:solidFill>
                <a:latin typeface="Times New Roman" panose="02020603050405020304" pitchFamily="18" charset="0"/>
                <a:cs typeface="Times New Roman" panose="02020603050405020304" pitchFamily="18" charset="0"/>
              </a:rPr>
              <a:t>ЧЕЙ </a:t>
            </a:r>
            <a:r>
              <a:rPr lang="ru-RU" sz="1600" b="1" dirty="0">
                <a:solidFill>
                  <a:srgbClr val="2F8137"/>
                </a:solidFill>
                <a:latin typeface="Times New Roman" panose="02020603050405020304" pitchFamily="18" charset="0"/>
                <a:cs typeface="Times New Roman" panose="02020603050405020304" pitchFamily="18" charset="0"/>
              </a:rPr>
              <a:t>ХВОСТ? </a:t>
            </a:r>
          </a:p>
          <a:p>
            <a:r>
              <a:rPr lang="ru-RU" sz="1600" b="1" dirty="0">
                <a:solidFill>
                  <a:srgbClr val="002060"/>
                </a:solidFill>
                <a:latin typeface="Times New Roman" panose="02020603050405020304" pitchFamily="18" charset="0"/>
                <a:cs typeface="Times New Roman" panose="02020603050405020304" pitchFamily="18" charset="0"/>
              </a:rPr>
              <a:t>Ребенку предлагается угадать, чьи хвосты изображены на картинке. </a:t>
            </a:r>
          </a:p>
          <a:p>
            <a:r>
              <a:rPr lang="ru-RU" sz="1600" b="1" dirty="0">
                <a:solidFill>
                  <a:srgbClr val="002060"/>
                </a:solidFill>
                <a:latin typeface="Times New Roman" panose="02020603050405020304" pitchFamily="18" charset="0"/>
                <a:cs typeface="Times New Roman" panose="02020603050405020304" pitchFamily="18" charset="0"/>
              </a:rPr>
              <a:t>Например: «У зайца какой хвост? Заячий».</a:t>
            </a:r>
          </a:p>
          <a:p>
            <a:pPr algn="ctr"/>
            <a:endParaRPr lang="ru-RU" sz="2000" b="1" dirty="0">
              <a:solidFill>
                <a:srgbClr val="C00000"/>
              </a:solidFill>
              <a:latin typeface="Times New Roman" panose="02020603050405020304" pitchFamily="18" charset="0"/>
              <a:cs typeface="Times New Roman" panose="02020603050405020304" pitchFamily="18" charset="0"/>
            </a:endParaRPr>
          </a:p>
          <a:p>
            <a:pPr indent="355600" algn="just"/>
            <a:endParaRPr lang="ru-RU" sz="1600" b="1" dirty="0" smtClean="0">
              <a:solidFill>
                <a:srgbClr val="002060"/>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xmlns="" id="{EB6D4844-98D0-4E8B-9B3E-48211E04FA55}"/>
              </a:ext>
            </a:extLst>
          </p:cNvPr>
          <p:cNvSpPr/>
          <p:nvPr/>
        </p:nvSpPr>
        <p:spPr>
          <a:xfrm>
            <a:off x="3212976" y="4121590"/>
            <a:ext cx="3456385" cy="4524315"/>
          </a:xfrm>
          <a:prstGeom prst="rect">
            <a:avLst/>
          </a:prstGeom>
          <a:noFill/>
        </p:spPr>
        <p:txBody>
          <a:bodyPr wrap="square">
            <a:spAutoFit/>
          </a:bodyPr>
          <a:lstStyle/>
          <a:p>
            <a:pPr algn="ctr"/>
            <a:r>
              <a:rPr lang="ru-RU" sz="1600" b="1" dirty="0">
                <a:solidFill>
                  <a:srgbClr val="2A8642"/>
                </a:solidFill>
                <a:latin typeface="Times New Roman" panose="02020603050405020304" pitchFamily="18" charset="0"/>
                <a:cs typeface="Times New Roman" panose="02020603050405020304" pitchFamily="18" charset="0"/>
              </a:rPr>
              <a:t>БЫВАЕТ – НЕ БЫВАЕТ</a:t>
            </a:r>
            <a:r>
              <a:rPr lang="ru-RU" sz="1600" b="1" dirty="0">
                <a:solidFill>
                  <a:srgbClr val="1A4624"/>
                </a:solidFill>
                <a:latin typeface="Times New Roman" panose="02020603050405020304" pitchFamily="18" charset="0"/>
                <a:cs typeface="Times New Roman" panose="02020603050405020304" pitchFamily="18" charset="0"/>
              </a:rPr>
              <a:t>.</a:t>
            </a:r>
          </a:p>
          <a:p>
            <a:pPr algn="just"/>
            <a:r>
              <a:rPr lang="ru-RU" sz="1600" b="1" dirty="0">
                <a:solidFill>
                  <a:srgbClr val="002060"/>
                </a:solidFill>
                <a:latin typeface="Times New Roman" panose="02020603050405020304" pitchFamily="18" charset="0"/>
                <a:cs typeface="Times New Roman" panose="02020603050405020304" pitchFamily="18" charset="0"/>
              </a:rPr>
              <a:t>Взрослый предлагает просит ребенка внимательно слушать то, что он скажет. Если то, о чем он скажет, бывает, надо хлопнуть в ладоши и повторить сказанное; если не бывает – покачать головой и помолчать. Затем взрослый  медленно, отчетливо произносить сочетания слов: кошка летает, рыбка летает, воробей летает, стол прыгает, гусеница прыгает, зайчик прыгает, собачка прыгает, дом прыгает, дорога прыгает, лодка плавает, корабль плавает, топор плавает, утюг плывет, молоток плавает, стол ходит, дом ходит, лампа ходит, рыба ходит и т.д. </a:t>
            </a:r>
          </a:p>
        </p:txBody>
      </p:sp>
      <p:pic>
        <p:nvPicPr>
          <p:cNvPr id="1028" name="Picture 4" descr="Хлопать в ладоши нужно правильно - Полезная информация от Няня.ру"/>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704" b="97090" l="12346" r="64903"/>
                    </a14:imgEffect>
                  </a14:imgLayer>
                </a14:imgProps>
              </a:ext>
              <a:ext uri="{28A0092B-C50C-407E-A947-70E740481C1C}">
                <a14:useLocalDpi xmlns:a14="http://schemas.microsoft.com/office/drawing/2010/main" val="0"/>
              </a:ext>
            </a:extLst>
          </a:blip>
          <a:srcRect l="15274" r="33587"/>
          <a:stretch/>
        </p:blipFill>
        <p:spPr bwMode="auto">
          <a:xfrm>
            <a:off x="188640" y="4559977"/>
            <a:ext cx="2952328" cy="384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509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7384" y="1138613"/>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Познавательная картотека</a:t>
            </a:r>
          </a:p>
        </p:txBody>
      </p:sp>
      <p:sp>
        <p:nvSpPr>
          <p:cNvPr id="8" name="Прямоугольник 7">
            <a:extLst>
              <a:ext uri="{FF2B5EF4-FFF2-40B4-BE49-F238E27FC236}">
                <a16:creationId xmlns:a16="http://schemas.microsoft.com/office/drawing/2014/main" xmlns="" id="{EB6D4844-98D0-4E8B-9B3E-48211E04FA55}"/>
              </a:ext>
            </a:extLst>
          </p:cNvPr>
          <p:cNvSpPr/>
          <p:nvPr/>
        </p:nvSpPr>
        <p:spPr>
          <a:xfrm>
            <a:off x="0" y="646331"/>
            <a:ext cx="6858001" cy="7509748"/>
          </a:xfrm>
          <a:prstGeom prst="rect">
            <a:avLst/>
          </a:prstGeom>
        </p:spPr>
        <p:txBody>
          <a:bodyPr wrap="square">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ЛЭПБУК </a:t>
            </a:r>
          </a:p>
          <a:p>
            <a:pPr algn="ctr"/>
            <a:r>
              <a:rPr lang="ru-RU" sz="2000" b="1" dirty="0" smtClean="0">
                <a:solidFill>
                  <a:srgbClr val="FF00FF"/>
                </a:solidFill>
                <a:latin typeface="Times New Roman" panose="02020603050405020304" pitchFamily="18" charset="0"/>
                <a:cs typeface="Times New Roman" panose="02020603050405020304" pitchFamily="18" charset="0"/>
              </a:rPr>
              <a:t>«Бабушкин </a:t>
            </a:r>
            <a:r>
              <a:rPr lang="ru-RU" sz="2000" b="1" dirty="0">
                <a:solidFill>
                  <a:srgbClr val="FF00FF"/>
                </a:solidFill>
                <a:latin typeface="Times New Roman" panose="02020603050405020304" pitchFamily="18" charset="0"/>
                <a:cs typeface="Times New Roman" panose="02020603050405020304" pitchFamily="18" charset="0"/>
              </a:rPr>
              <a:t>сундучок. Наследие русского </a:t>
            </a:r>
            <a:r>
              <a:rPr lang="ru-RU" sz="2000" b="1" dirty="0" smtClean="0">
                <a:solidFill>
                  <a:srgbClr val="FF00FF"/>
                </a:solidFill>
                <a:latin typeface="Times New Roman" panose="02020603050405020304" pitchFamily="18" charset="0"/>
                <a:cs typeface="Times New Roman" panose="02020603050405020304" pitchFamily="18" charset="0"/>
              </a:rPr>
              <a:t>народа»</a:t>
            </a:r>
            <a:endParaRPr lang="ru-RU" sz="2000" b="1" dirty="0">
              <a:solidFill>
                <a:srgbClr val="FF00FF"/>
              </a:solidFill>
              <a:latin typeface="Times New Roman" panose="02020603050405020304" pitchFamily="18" charset="0"/>
              <a:cs typeface="Times New Roman" panose="02020603050405020304" pitchFamily="18" charset="0"/>
            </a:endParaRPr>
          </a:p>
          <a:p>
            <a:pPr algn="just"/>
            <a:r>
              <a:rPr lang="ru-RU" sz="1600" b="1" dirty="0">
                <a:solidFill>
                  <a:srgbClr val="002060"/>
                </a:solidFill>
                <a:latin typeface="Times New Roman" panose="02020603050405020304" pitchFamily="18" charset="0"/>
                <a:cs typeface="Times New Roman" panose="02020603050405020304" pitchFamily="18" charset="0"/>
              </a:rPr>
              <a:t>Цель </a:t>
            </a:r>
            <a:r>
              <a:rPr lang="ru-RU" sz="1600" b="1" dirty="0" err="1">
                <a:solidFill>
                  <a:srgbClr val="002060"/>
                </a:solidFill>
                <a:latin typeface="Times New Roman" panose="02020603050405020304" pitchFamily="18" charset="0"/>
                <a:cs typeface="Times New Roman" panose="02020603050405020304" pitchFamily="18" charset="0"/>
              </a:rPr>
              <a:t>лепбука</a:t>
            </a:r>
            <a:r>
              <a:rPr lang="ru-RU" sz="1600" b="1" dirty="0">
                <a:solidFill>
                  <a:srgbClr val="002060"/>
                </a:solidFill>
                <a:latin typeface="Times New Roman" panose="02020603050405020304" pitchFamily="18" charset="0"/>
                <a:cs typeface="Times New Roman" panose="02020603050405020304" pitchFamily="18" charset="0"/>
              </a:rPr>
              <a:t>:</a:t>
            </a:r>
            <a:r>
              <a:rPr lang="ru-RU" sz="1600" b="1" dirty="0">
                <a:solidFill>
                  <a:srgbClr val="0000FF"/>
                </a:solidFill>
                <a:latin typeface="Times New Roman" panose="02020603050405020304" pitchFamily="18" charset="0"/>
                <a:cs typeface="Times New Roman" panose="02020603050405020304" pitchFamily="18" charset="0"/>
              </a:rPr>
              <a:t> обобщение и систематизация тематической информации по ознакомлению дошкольников с народным творчеством и традициями, в рамках образовательно-воспитательного процесса в </a:t>
            </a:r>
            <a:r>
              <a:rPr lang="ru-RU" sz="1600" b="1" dirty="0" smtClean="0">
                <a:solidFill>
                  <a:srgbClr val="0000FF"/>
                </a:solidFill>
                <a:latin typeface="Times New Roman" panose="02020603050405020304" pitchFamily="18" charset="0"/>
                <a:cs typeface="Times New Roman" panose="02020603050405020304" pitchFamily="18" charset="0"/>
              </a:rPr>
              <a:t>детском саду.</a:t>
            </a:r>
            <a:endParaRPr lang="ru-RU" sz="1600" b="1" dirty="0">
              <a:solidFill>
                <a:srgbClr val="0000FF"/>
              </a:solidFill>
              <a:latin typeface="Times New Roman" panose="02020603050405020304" pitchFamily="18" charset="0"/>
              <a:cs typeface="Times New Roman" panose="02020603050405020304" pitchFamily="18" charset="0"/>
            </a:endParaRPr>
          </a:p>
          <a:p>
            <a:pPr algn="just"/>
            <a:r>
              <a:rPr lang="ru-RU" sz="1600" b="1" dirty="0" err="1">
                <a:solidFill>
                  <a:srgbClr val="002060"/>
                </a:solidFill>
                <a:latin typeface="Times New Roman" panose="02020603050405020304" pitchFamily="18" charset="0"/>
                <a:cs typeface="Times New Roman" panose="02020603050405020304" pitchFamily="18" charset="0"/>
              </a:rPr>
              <a:t>Адресованность</a:t>
            </a:r>
            <a:r>
              <a:rPr lang="ru-RU" sz="1600" b="1" dirty="0">
                <a:solidFill>
                  <a:srgbClr val="002060"/>
                </a:solidFill>
                <a:latin typeface="Times New Roman" panose="02020603050405020304" pitchFamily="18" charset="0"/>
                <a:cs typeface="Times New Roman" panose="02020603050405020304" pitchFamily="18" charset="0"/>
              </a:rPr>
              <a:t>: </a:t>
            </a:r>
            <a:r>
              <a:rPr lang="ru-RU" sz="1600" b="1" dirty="0" err="1">
                <a:solidFill>
                  <a:srgbClr val="0000FF"/>
                </a:solidFill>
                <a:latin typeface="Times New Roman" panose="02020603050405020304" pitchFamily="18" charset="0"/>
                <a:cs typeface="Times New Roman" panose="02020603050405020304" pitchFamily="18" charset="0"/>
              </a:rPr>
              <a:t>Лепбук</a:t>
            </a:r>
            <a:r>
              <a:rPr lang="ru-RU" sz="1600" b="1" dirty="0">
                <a:solidFill>
                  <a:srgbClr val="0000FF"/>
                </a:solidFill>
                <a:latin typeface="Times New Roman" panose="02020603050405020304" pitchFamily="18" charset="0"/>
                <a:cs typeface="Times New Roman" panose="02020603050405020304" pitchFamily="18" charset="0"/>
              </a:rPr>
              <a:t> предназначен для организации совместной деятельности воспитателя с детьми и для самостоятельной деятельности детей в процессе закрепления и обобщения знаний</a:t>
            </a:r>
            <a:r>
              <a:rPr lang="ru-RU" sz="1600" b="1" dirty="0" smtClean="0">
                <a:solidFill>
                  <a:srgbClr val="0000FF"/>
                </a:solidFill>
                <a:latin typeface="Times New Roman" panose="02020603050405020304" pitchFamily="18" charset="0"/>
                <a:cs typeface="Times New Roman" panose="02020603050405020304" pitchFamily="18" charset="0"/>
              </a:rPr>
              <a:t>.</a:t>
            </a:r>
            <a:endParaRPr lang="ru-RU" sz="1600" b="1" dirty="0">
              <a:solidFill>
                <a:srgbClr val="0000FF"/>
              </a:solidFill>
              <a:latin typeface="Times New Roman" panose="02020603050405020304" pitchFamily="18" charset="0"/>
              <a:cs typeface="Times New Roman" panose="02020603050405020304" pitchFamily="18" charset="0"/>
            </a:endParaRPr>
          </a:p>
          <a:p>
            <a:pPr algn="just"/>
            <a:r>
              <a:rPr lang="ru-RU" sz="1600" b="1" dirty="0">
                <a:solidFill>
                  <a:srgbClr val="002060"/>
                </a:solidFill>
                <a:latin typeface="Times New Roman" panose="02020603050405020304" pitchFamily="18" charset="0"/>
                <a:cs typeface="Times New Roman" panose="02020603050405020304" pitchFamily="18" charset="0"/>
              </a:rPr>
              <a:t>Возраст детей: </a:t>
            </a:r>
            <a:r>
              <a:rPr lang="ru-RU" sz="1600" b="1" dirty="0" err="1">
                <a:solidFill>
                  <a:srgbClr val="0000FF"/>
                </a:solidFill>
                <a:latin typeface="Times New Roman" panose="02020603050405020304" pitchFamily="18" charset="0"/>
                <a:cs typeface="Times New Roman" panose="02020603050405020304" pitchFamily="18" charset="0"/>
              </a:rPr>
              <a:t>Лепбук</a:t>
            </a:r>
            <a:r>
              <a:rPr lang="ru-RU" sz="1600" b="1" dirty="0">
                <a:solidFill>
                  <a:srgbClr val="0000FF"/>
                </a:solidFill>
                <a:latin typeface="Times New Roman" panose="02020603050405020304" pitchFamily="18" charset="0"/>
                <a:cs typeface="Times New Roman" panose="02020603050405020304" pitchFamily="18" charset="0"/>
              </a:rPr>
              <a:t> можно использовать с детьми от 3 до 7 лет</a:t>
            </a:r>
            <a:r>
              <a:rPr lang="ru-RU" sz="1600" b="1" dirty="0" smtClean="0">
                <a:solidFill>
                  <a:srgbClr val="0000FF"/>
                </a:solidFill>
                <a:latin typeface="Times New Roman" panose="02020603050405020304" pitchFamily="18" charset="0"/>
                <a:cs typeface="Times New Roman" panose="02020603050405020304" pitchFamily="18" charset="0"/>
              </a:rPr>
              <a:t>.</a:t>
            </a:r>
            <a:endParaRPr lang="ru-RU" sz="1600" b="1" dirty="0">
              <a:solidFill>
                <a:srgbClr val="0000FF"/>
              </a:solidFill>
              <a:latin typeface="Times New Roman" panose="02020603050405020304" pitchFamily="18" charset="0"/>
              <a:cs typeface="Times New Roman" panose="02020603050405020304" pitchFamily="18" charset="0"/>
            </a:endParaRPr>
          </a:p>
          <a:p>
            <a:pPr algn="just"/>
            <a:r>
              <a:rPr lang="ru-RU" sz="1600" b="1" dirty="0" smtClean="0">
                <a:solidFill>
                  <a:srgbClr val="0000FF"/>
                </a:solidFill>
                <a:latin typeface="Times New Roman" panose="02020603050405020304" pitchFamily="18" charset="0"/>
                <a:cs typeface="Times New Roman" panose="02020603050405020304" pitchFamily="18" charset="0"/>
              </a:rPr>
              <a:t>Данное </a:t>
            </a:r>
            <a:r>
              <a:rPr lang="ru-RU" sz="1600" b="1" dirty="0">
                <a:solidFill>
                  <a:srgbClr val="0000FF"/>
                </a:solidFill>
                <a:latin typeface="Times New Roman" panose="02020603050405020304" pitchFamily="18" charset="0"/>
                <a:cs typeface="Times New Roman" panose="02020603050405020304" pitchFamily="18" charset="0"/>
              </a:rPr>
              <a:t>пособие изготовлено из </a:t>
            </a:r>
            <a:r>
              <a:rPr lang="ru-RU" sz="1600" b="1" dirty="0" smtClean="0">
                <a:solidFill>
                  <a:srgbClr val="0000FF"/>
                </a:solidFill>
                <a:latin typeface="Times New Roman" panose="02020603050405020304" pitchFamily="18" charset="0"/>
                <a:cs typeface="Times New Roman" panose="02020603050405020304" pitchFamily="18" charset="0"/>
              </a:rPr>
              <a:t>твердой основы </a:t>
            </a:r>
            <a:r>
              <a:rPr lang="ru-RU" sz="1600" b="1" dirty="0">
                <a:solidFill>
                  <a:srgbClr val="0000FF"/>
                </a:solidFill>
                <a:latin typeface="Times New Roman" panose="02020603050405020304" pitchFamily="18" charset="0"/>
                <a:cs typeface="Times New Roman" panose="02020603050405020304" pitchFamily="18" charset="0"/>
              </a:rPr>
              <a:t>в виде </a:t>
            </a:r>
            <a:r>
              <a:rPr lang="ru-RU" sz="1600" b="1" dirty="0" smtClean="0">
                <a:solidFill>
                  <a:srgbClr val="0000FF"/>
                </a:solidFill>
                <a:latin typeface="Times New Roman" panose="02020603050405020304" pitchFamily="18" charset="0"/>
                <a:cs typeface="Times New Roman" panose="02020603050405020304" pitchFamily="18" charset="0"/>
              </a:rPr>
              <a:t>книжки, </a:t>
            </a:r>
            <a:r>
              <a:rPr lang="ru-RU" sz="1600" b="1" dirty="0">
                <a:solidFill>
                  <a:srgbClr val="0000FF"/>
                </a:solidFill>
                <a:latin typeface="Times New Roman" panose="02020603050405020304" pitchFamily="18" charset="0"/>
                <a:cs typeface="Times New Roman" panose="02020603050405020304" pitchFamily="18" charset="0"/>
              </a:rPr>
              <a:t>на которой расположены элементы в виде различных фигурных кармашков, блокнотов, книжечек с целью выполнения обучающих и игровых заданий</a:t>
            </a:r>
            <a:r>
              <a:rPr lang="ru-RU" sz="1600" b="1" dirty="0" smtClean="0">
                <a:solidFill>
                  <a:srgbClr val="0000FF"/>
                </a:solidFill>
                <a:latin typeface="Times New Roman" panose="02020603050405020304" pitchFamily="18" charset="0"/>
                <a:cs typeface="Times New Roman" panose="02020603050405020304" pitchFamily="18" charset="0"/>
              </a:rPr>
              <a:t>.</a:t>
            </a:r>
          </a:p>
          <a:p>
            <a:pPr algn="ctr"/>
            <a:r>
              <a:rPr lang="ru-RU" sz="1600" b="1" dirty="0">
                <a:solidFill>
                  <a:srgbClr val="002060"/>
                </a:solidFill>
                <a:latin typeface="Times New Roman" panose="02020603050405020304" pitchFamily="18" charset="0"/>
                <a:cs typeface="Times New Roman" panose="02020603050405020304" pitchFamily="18" charset="0"/>
              </a:rPr>
              <a:t>Содержание </a:t>
            </a:r>
            <a:r>
              <a:rPr lang="ru-RU" sz="1600" b="1" dirty="0" err="1">
                <a:solidFill>
                  <a:srgbClr val="002060"/>
                </a:solidFill>
                <a:latin typeface="Times New Roman" panose="02020603050405020304" pitchFamily="18" charset="0"/>
                <a:cs typeface="Times New Roman" panose="02020603050405020304" pitchFamily="18" charset="0"/>
              </a:rPr>
              <a:t>лепбука</a:t>
            </a:r>
            <a:r>
              <a:rPr lang="ru-RU" sz="1600" b="1" dirty="0">
                <a:solidFill>
                  <a:srgbClr val="002060"/>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r>
              <a:rPr lang="ru-RU" sz="1600" b="1" dirty="0">
                <a:solidFill>
                  <a:srgbClr val="0000FF"/>
                </a:solidFill>
                <a:latin typeface="Times New Roman" panose="02020603050405020304" pitchFamily="18" charset="0"/>
                <a:cs typeface="Times New Roman" panose="02020603050405020304" pitchFamily="18" charset="0"/>
              </a:rPr>
              <a:t>Устное народное творчество русского народа</a:t>
            </a:r>
          </a:p>
          <a:p>
            <a:pPr marL="285750" indent="-285750" algn="just">
              <a:buFont typeface="Wingdings" panose="05000000000000000000" pitchFamily="2" charset="2"/>
              <a:buChar char="Ø"/>
            </a:pPr>
            <a:r>
              <a:rPr lang="ru-RU" sz="1600" b="1" dirty="0">
                <a:solidFill>
                  <a:srgbClr val="0000FF"/>
                </a:solidFill>
                <a:latin typeface="Times New Roman" panose="02020603050405020304" pitchFamily="18" charset="0"/>
                <a:cs typeface="Times New Roman" panose="02020603050405020304" pitchFamily="18" charset="0"/>
              </a:rPr>
              <a:t>Народные промыслы России</a:t>
            </a:r>
          </a:p>
          <a:p>
            <a:pPr marL="285750" indent="-285750" algn="just">
              <a:buFont typeface="Wingdings" panose="05000000000000000000" pitchFamily="2" charset="2"/>
              <a:buChar char="Ø"/>
            </a:pPr>
            <a:r>
              <a:rPr lang="ru-RU" sz="1600" b="1" dirty="0">
                <a:solidFill>
                  <a:srgbClr val="0000FF"/>
                </a:solidFill>
                <a:latin typeface="Times New Roman" panose="02020603050405020304" pitchFamily="18" charset="0"/>
                <a:cs typeface="Times New Roman" panose="02020603050405020304" pitchFamily="18" charset="0"/>
              </a:rPr>
              <a:t>Русские народные музыкальные инструменты</a:t>
            </a:r>
          </a:p>
          <a:p>
            <a:pPr marL="285750" indent="-285750" algn="just">
              <a:buFont typeface="Wingdings" panose="05000000000000000000" pitchFamily="2" charset="2"/>
              <a:buChar char="Ø"/>
            </a:pPr>
            <a:r>
              <a:rPr lang="ru-RU" sz="1600" b="1" dirty="0">
                <a:solidFill>
                  <a:srgbClr val="0000FF"/>
                </a:solidFill>
                <a:latin typeface="Times New Roman" panose="02020603050405020304" pitchFamily="18" charset="0"/>
                <a:cs typeface="Times New Roman" panose="02020603050405020304" pitchFamily="18" charset="0"/>
              </a:rPr>
              <a:t>Русская изба, предметы быта</a:t>
            </a:r>
          </a:p>
          <a:p>
            <a:pPr marL="285750" indent="-285750" algn="just">
              <a:buFont typeface="Wingdings" panose="05000000000000000000" pitchFamily="2" charset="2"/>
              <a:buChar char="Ø"/>
            </a:pPr>
            <a:r>
              <a:rPr lang="ru-RU" sz="1600" b="1" dirty="0" err="1">
                <a:solidFill>
                  <a:srgbClr val="0000FF"/>
                </a:solidFill>
                <a:latin typeface="Times New Roman" panose="02020603050405020304" pitchFamily="18" charset="0"/>
                <a:cs typeface="Times New Roman" panose="02020603050405020304" pitchFamily="18" charset="0"/>
              </a:rPr>
              <a:t>Пазлы</a:t>
            </a:r>
            <a:r>
              <a:rPr lang="ru-RU" sz="1600" b="1" dirty="0">
                <a:solidFill>
                  <a:srgbClr val="0000FF"/>
                </a:solidFill>
                <a:latin typeface="Times New Roman" panose="02020603050405020304" pitchFamily="18" charset="0"/>
                <a:cs typeface="Times New Roman" panose="02020603050405020304" pitchFamily="18" charset="0"/>
              </a:rPr>
              <a:t> «Собери избу»</a:t>
            </a:r>
          </a:p>
          <a:p>
            <a:pPr marL="285750" indent="-285750" algn="just">
              <a:buFont typeface="Wingdings" panose="05000000000000000000" pitchFamily="2" charset="2"/>
              <a:buChar char="Ø"/>
            </a:pPr>
            <a:r>
              <a:rPr lang="ru-RU" sz="1600" b="1" dirty="0">
                <a:solidFill>
                  <a:srgbClr val="0000FF"/>
                </a:solidFill>
                <a:latin typeface="Times New Roman" panose="02020603050405020304" pitchFamily="18" charset="0"/>
                <a:cs typeface="Times New Roman" panose="02020603050405020304" pitchFamily="18" charset="0"/>
              </a:rPr>
              <a:t>Лото «Предметы быта»</a:t>
            </a:r>
          </a:p>
          <a:p>
            <a:pPr marL="285750" indent="-285750" algn="just">
              <a:buFont typeface="Wingdings" panose="05000000000000000000" pitchFamily="2" charset="2"/>
              <a:buChar char="Ø"/>
            </a:pPr>
            <a:r>
              <a:rPr lang="ru-RU" sz="1600" b="1" dirty="0">
                <a:solidFill>
                  <a:srgbClr val="0000FF"/>
                </a:solidFill>
                <a:latin typeface="Times New Roman" panose="02020603050405020304" pitchFamily="18" charset="0"/>
                <a:cs typeface="Times New Roman" panose="02020603050405020304" pitchFamily="18" charset="0"/>
              </a:rPr>
              <a:t>Русская Матрешка (игрушки)</a:t>
            </a:r>
          </a:p>
          <a:p>
            <a:pPr algn="just"/>
            <a:endParaRPr lang="ru-RU" sz="1600" b="1" dirty="0">
              <a:solidFill>
                <a:srgbClr val="0000FF"/>
              </a:solidFill>
              <a:latin typeface="Times New Roman" panose="02020603050405020304" pitchFamily="18" charset="0"/>
              <a:cs typeface="Times New Roman" panose="02020603050405020304" pitchFamily="18" charset="0"/>
            </a:endParaRPr>
          </a:p>
          <a:p>
            <a:pPr algn="just"/>
            <a:endParaRPr lang="ru-RU" b="1" dirty="0">
              <a:solidFill>
                <a:srgbClr val="0000FF"/>
              </a:solidFill>
              <a:latin typeface="Times New Roman" panose="02020603050405020304" pitchFamily="18" charset="0"/>
              <a:cs typeface="Times New Roman" panose="02020603050405020304" pitchFamily="18" charset="0"/>
            </a:endParaRPr>
          </a:p>
          <a:p>
            <a:endParaRPr lang="ru-RU" b="1" dirty="0" smtClean="0">
              <a:solidFill>
                <a:srgbClr val="006600"/>
              </a:solidFill>
              <a:latin typeface="Times New Roman" panose="02020603050405020304" pitchFamily="18" charset="0"/>
              <a:cs typeface="Times New Roman" panose="02020603050405020304" pitchFamily="18" charset="0"/>
            </a:endParaRPr>
          </a:p>
          <a:p>
            <a:endParaRPr lang="ru-RU" b="1" dirty="0">
              <a:solidFill>
                <a:srgbClr val="006600"/>
              </a:solidFill>
              <a:latin typeface="Times New Roman" panose="02020603050405020304" pitchFamily="18" charset="0"/>
              <a:cs typeface="Times New Roman" panose="02020603050405020304" pitchFamily="18" charset="0"/>
            </a:endParaRPr>
          </a:p>
          <a:p>
            <a:pPr algn="ctr"/>
            <a:r>
              <a:rPr lang="ru-RU" b="1" dirty="0">
                <a:solidFill>
                  <a:srgbClr val="0000FF"/>
                </a:solidFill>
                <a:latin typeface="Times New Roman" panose="02020603050405020304" pitchFamily="18" charset="0"/>
                <a:cs typeface="Times New Roman" panose="02020603050405020304" pitchFamily="18" charset="0"/>
              </a:rPr>
              <a:t>    </a:t>
            </a:r>
            <a:r>
              <a:rPr lang="ru-RU" b="1" dirty="0" smtClean="0">
                <a:solidFill>
                  <a:srgbClr val="0000FF"/>
                </a:solidFill>
                <a:latin typeface="Times New Roman" panose="02020603050405020304" pitchFamily="18" charset="0"/>
                <a:cs typeface="Times New Roman" panose="02020603050405020304" pitchFamily="18" charset="0"/>
              </a:rPr>
              <a:t>                                                                             Мария Сергеевна </a:t>
            </a:r>
          </a:p>
          <a:p>
            <a:pPr algn="ctr"/>
            <a:r>
              <a:rPr lang="ru-RU" b="1" dirty="0">
                <a:solidFill>
                  <a:srgbClr val="0000FF"/>
                </a:solidFill>
                <a:latin typeface="Times New Roman" panose="02020603050405020304" pitchFamily="18" charset="0"/>
                <a:cs typeface="Times New Roman" panose="02020603050405020304" pitchFamily="18" charset="0"/>
              </a:rPr>
              <a:t> </a:t>
            </a:r>
            <a:r>
              <a:rPr lang="ru-RU" b="1" dirty="0" smtClean="0">
                <a:solidFill>
                  <a:srgbClr val="0000FF"/>
                </a:solidFill>
                <a:latin typeface="Times New Roman" panose="02020603050405020304" pitchFamily="18" charset="0"/>
                <a:cs typeface="Times New Roman" panose="02020603050405020304" pitchFamily="18" charset="0"/>
              </a:rPr>
              <a:t>                                                                              </a:t>
            </a:r>
            <a:r>
              <a:rPr lang="ru-RU" b="1" dirty="0" err="1" smtClean="0">
                <a:solidFill>
                  <a:srgbClr val="0000FF"/>
                </a:solidFill>
                <a:latin typeface="Times New Roman" panose="02020603050405020304" pitchFamily="18" charset="0"/>
                <a:cs typeface="Times New Roman" panose="02020603050405020304" pitchFamily="18" charset="0"/>
              </a:rPr>
              <a:t>Димитриева</a:t>
            </a:r>
            <a:endParaRPr lang="ru-RU" b="1" dirty="0">
              <a:solidFill>
                <a:srgbClr val="0000FF"/>
              </a:solidFill>
              <a:latin typeface="Times New Roman" panose="02020603050405020304" pitchFamily="18" charset="0"/>
              <a:cs typeface="Times New Roman" panose="02020603050405020304" pitchFamily="18" charset="0"/>
            </a:endParaRPr>
          </a:p>
          <a:p>
            <a:pPr algn="ctr"/>
            <a:r>
              <a:rPr lang="ru-RU" b="1" dirty="0">
                <a:solidFill>
                  <a:srgbClr val="006600"/>
                </a:solidFill>
                <a:latin typeface="Times New Roman" panose="02020603050405020304" pitchFamily="18" charset="0"/>
                <a:cs typeface="Times New Roman" panose="02020603050405020304" pitchFamily="18" charset="0"/>
              </a:rPr>
              <a:t>                     </a:t>
            </a:r>
            <a:r>
              <a:rPr lang="ru-RU" b="1" dirty="0" smtClean="0">
                <a:solidFill>
                  <a:srgbClr val="006600"/>
                </a:solidFill>
                <a:latin typeface="Times New Roman" panose="02020603050405020304" pitchFamily="18" charset="0"/>
                <a:cs typeface="Times New Roman" panose="02020603050405020304" pitchFamily="18" charset="0"/>
              </a:rPr>
              <a:t>                                                            воспитатель</a:t>
            </a:r>
            <a:endParaRPr lang="ru-RU" b="1" dirty="0">
              <a:solidFill>
                <a:srgbClr val="006600"/>
              </a:solidFill>
              <a:latin typeface="Times New Roman" panose="02020603050405020304" pitchFamily="18" charset="0"/>
              <a:cs typeface="Times New Roman" panose="02020603050405020304" pitchFamily="18" charset="0"/>
            </a:endParaRPr>
          </a:p>
        </p:txBody>
      </p:sp>
      <p:pic>
        <p:nvPicPr>
          <p:cNvPr id="5122" name="Picture 2" descr="E:\Отчёты  АН ДОО\Отчеты за месяц мероприятий\2021-2022\декабрь январь февраль\Прогулка\Персонал_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530" y="4211960"/>
            <a:ext cx="1735310" cy="2668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C:\Users\MurashkoLA\Downloads\20220201_15151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5" b="97988" l="1355" r="99097"/>
                    </a14:imgEffect>
                  </a14:imgLayer>
                </a14:imgProps>
              </a:ext>
              <a:ext uri="{28A0092B-C50C-407E-A947-70E740481C1C}">
                <a14:useLocalDpi xmlns:a14="http://schemas.microsoft.com/office/drawing/2010/main" val="0"/>
              </a:ext>
            </a:extLst>
          </a:blip>
          <a:srcRect/>
          <a:stretch>
            <a:fillRect/>
          </a:stretch>
        </p:blipFill>
        <p:spPr bwMode="auto">
          <a:xfrm>
            <a:off x="-34282" y="6187618"/>
            <a:ext cx="5050417" cy="294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271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3"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3193" y="1138615"/>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234730" y="0"/>
            <a:ext cx="6623270" cy="523220"/>
          </a:xfrm>
          <a:prstGeom prst="rect">
            <a:avLst/>
          </a:prstGeom>
          <a:noFill/>
        </p:spPr>
        <p:txBody>
          <a:bodyPr wrap="square" lIns="91440" tIns="45720" rIns="91440" bIns="45720">
            <a:spAutoFit/>
          </a:bodyPr>
          <a:lstStyle/>
          <a:p>
            <a:pPr algn="ctr"/>
            <a:r>
              <a:rPr lang="ru-RU" sz="2800" b="1" cap="none" spc="0" dirty="0">
                <a:ln w="22225">
                  <a:solidFill>
                    <a:srgbClr val="0000FF"/>
                  </a:solidFill>
                  <a:prstDash val="solid"/>
                </a:ln>
                <a:solidFill>
                  <a:srgbClr val="00B0F0"/>
                </a:solidFill>
                <a:effectLst/>
                <a:latin typeface="Comic Sans MS" panose="030F0702030302020204" pitchFamily="66" charset="0"/>
              </a:rPr>
              <a:t>Интеллектуальная </a:t>
            </a:r>
            <a:r>
              <a:rPr lang="ru-RU" sz="2800" b="1" cap="none" spc="0" dirty="0" smtClean="0">
                <a:ln w="22225">
                  <a:solidFill>
                    <a:srgbClr val="0000FF"/>
                  </a:solidFill>
                  <a:prstDash val="solid"/>
                </a:ln>
                <a:solidFill>
                  <a:srgbClr val="00B0F0"/>
                </a:solidFill>
                <a:effectLst/>
                <a:latin typeface="Comic Sans MS" panose="030F0702030302020204" pitchFamily="66" charset="0"/>
              </a:rPr>
              <a:t>страничка</a:t>
            </a:r>
            <a:endParaRPr lang="ru-RU" sz="2800" b="1" cap="none" spc="0" dirty="0">
              <a:ln w="22225">
                <a:solidFill>
                  <a:srgbClr val="0000FF"/>
                </a:solidFill>
                <a:prstDash val="solid"/>
              </a:ln>
              <a:solidFill>
                <a:srgbClr val="00B0F0"/>
              </a:solidFill>
              <a:effectLst/>
              <a:latin typeface="Comic Sans MS" panose="030F0702030302020204" pitchFamily="66" charset="0"/>
            </a:endParaRPr>
          </a:p>
        </p:txBody>
      </p:sp>
      <p:sp>
        <p:nvSpPr>
          <p:cNvPr id="101" name="Прямоугольник 100">
            <a:extLst>
              <a:ext uri="{FF2B5EF4-FFF2-40B4-BE49-F238E27FC236}">
                <a16:creationId xmlns:a16="http://schemas.microsoft.com/office/drawing/2014/main" xmlns="" id="{EB6D4844-98D0-4E8B-9B3E-48211E04FA55}"/>
              </a:ext>
            </a:extLst>
          </p:cNvPr>
          <p:cNvSpPr/>
          <p:nvPr/>
        </p:nvSpPr>
        <p:spPr>
          <a:xfrm>
            <a:off x="4190" y="8204320"/>
            <a:ext cx="6853810" cy="892552"/>
          </a:xfrm>
          <a:prstGeom prst="rect">
            <a:avLst/>
          </a:prstGeom>
        </p:spPr>
        <p:txBody>
          <a:bodyPr wrap="square">
            <a:spAutoFit/>
          </a:bodyPr>
          <a:lstStyle/>
          <a:p>
            <a:pPr lvl="0" algn="r"/>
            <a:r>
              <a:rPr lang="ru-RU" sz="1400" b="1" i="1" dirty="0" smtClean="0">
                <a:solidFill>
                  <a:srgbClr val="FF0000"/>
                </a:solidFill>
                <a:latin typeface="Times New Roman" panose="02020603050405020304" pitchFamily="18" charset="0"/>
                <a:cs typeface="Times New Roman" panose="02020603050405020304" pitchFamily="18" charset="0"/>
              </a:rPr>
              <a:t>Ответы в следующем номере</a:t>
            </a:r>
          </a:p>
          <a:p>
            <a:pPr lvl="0"/>
            <a:r>
              <a:rPr lang="ru-RU" sz="1400" b="1" i="1" dirty="0" smtClean="0">
                <a:solidFill>
                  <a:srgbClr val="7030A0"/>
                </a:solidFill>
                <a:latin typeface="Times New Roman" panose="02020603050405020304" pitchFamily="18" charset="0"/>
                <a:cs typeface="Times New Roman" panose="02020603050405020304" pitchFamily="18" charset="0"/>
              </a:rPr>
              <a:t>Ответы на кроссворд</a:t>
            </a:r>
          </a:p>
          <a:p>
            <a:pPr lvl="0"/>
            <a:r>
              <a:rPr lang="ru-RU" sz="1200" b="1" i="1" dirty="0" smtClean="0">
                <a:solidFill>
                  <a:srgbClr val="0000FF"/>
                </a:solidFill>
                <a:latin typeface="Times New Roman" panose="02020603050405020304" pitchFamily="18" charset="0"/>
                <a:cs typeface="Times New Roman" panose="02020603050405020304" pitchFamily="18" charset="0"/>
              </a:rPr>
              <a:t>По горизонтали: 1. Витамины; 2. Осень; 3. Дождь; 4. Листопад; 5. Иней; 6. Октябрь; 7. Ноябрь.</a:t>
            </a:r>
          </a:p>
          <a:p>
            <a:pPr lvl="0"/>
            <a:r>
              <a:rPr lang="ru-RU" sz="1200" b="1" i="1" dirty="0" smtClean="0">
                <a:solidFill>
                  <a:srgbClr val="0000FF"/>
                </a:solidFill>
                <a:latin typeface="Times New Roman" panose="02020603050405020304" pitchFamily="18" charset="0"/>
                <a:cs typeface="Times New Roman" panose="02020603050405020304" pitchFamily="18" charset="0"/>
              </a:rPr>
              <a:t>По вертикали: 8. Заморозки; 9. Сентябрь; 10. Холод; 11. Ветер.</a:t>
            </a:r>
            <a:endParaRPr lang="ru-RU" sz="1200" b="1" i="1" dirty="0">
              <a:solidFill>
                <a:srgbClr val="0000FF"/>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70" t="8734" r="3986" b="9110"/>
          <a:stretch/>
        </p:blipFill>
        <p:spPr bwMode="auto">
          <a:xfrm>
            <a:off x="234730" y="683568"/>
            <a:ext cx="2336294" cy="1274341"/>
          </a:xfrm>
          <a:prstGeom prst="snip2DiagRect">
            <a:avLst/>
          </a:prstGeom>
          <a:solidFill>
            <a:srgbClr val="FFFFFF">
              <a:shade val="85000"/>
            </a:srgbClr>
          </a:solidFill>
          <a:ln w="28575">
            <a:solidFill>
              <a:srgbClr val="3333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77" name="Picture 5" descr="Зимние ребусы - полезные развлечения для дете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778" y="561355"/>
            <a:ext cx="3575881" cy="1787941"/>
          </a:xfrm>
          <a:prstGeom prst="snip2DiagRect">
            <a:avLst/>
          </a:prstGeom>
          <a:solidFill>
            <a:srgbClr val="FFFFFF">
              <a:shade val="85000"/>
            </a:srgbClr>
          </a:solidFill>
          <a:ln w="28575" cap="sq">
            <a:solidFill>
              <a:srgbClr val="3333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79" name="Picture 7" descr="ребусы на зимнюю тему"/>
          <p:cNvPicPr>
            <a:picLocks noChangeAspect="1" noChangeArrowheads="1"/>
          </p:cNvPicPr>
          <p:nvPr/>
        </p:nvPicPr>
        <p:blipFill rotWithShape="1">
          <a:blip r:embed="rId5">
            <a:extLst>
              <a:ext uri="{28A0092B-C50C-407E-A947-70E740481C1C}">
                <a14:useLocalDpi xmlns:a14="http://schemas.microsoft.com/office/drawing/2010/main" val="0"/>
              </a:ext>
            </a:extLst>
          </a:blip>
          <a:srcRect l="21340" r="23387"/>
          <a:stretch/>
        </p:blipFill>
        <p:spPr bwMode="auto">
          <a:xfrm>
            <a:off x="572682" y="2153840"/>
            <a:ext cx="2440852" cy="1840006"/>
          </a:xfrm>
          <a:prstGeom prst="snip2DiagRect">
            <a:avLst/>
          </a:prstGeom>
          <a:solidFill>
            <a:srgbClr val="FFFFFF">
              <a:shade val="85000"/>
            </a:srgbClr>
          </a:solidFill>
          <a:ln w="28575" cap="sq">
            <a:solidFill>
              <a:srgbClr val="3333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81" name="Picture 9" descr="зимние ребусы для детей"/>
          <p:cNvPicPr>
            <a:picLocks noChangeAspect="1" noChangeArrowheads="1"/>
          </p:cNvPicPr>
          <p:nvPr/>
        </p:nvPicPr>
        <p:blipFill rotWithShape="1">
          <a:blip r:embed="rId6">
            <a:extLst>
              <a:ext uri="{28A0092B-C50C-407E-A947-70E740481C1C}">
                <a14:useLocalDpi xmlns:a14="http://schemas.microsoft.com/office/drawing/2010/main" val="0"/>
              </a:ext>
            </a:extLst>
          </a:blip>
          <a:srcRect l="4470" t="4854" r="6388" b="9119"/>
          <a:stretch/>
        </p:blipFill>
        <p:spPr bwMode="auto">
          <a:xfrm>
            <a:off x="1623041" y="4215321"/>
            <a:ext cx="4036280" cy="1947612"/>
          </a:xfrm>
          <a:prstGeom prst="snip2DiagRect">
            <a:avLst/>
          </a:prstGeom>
          <a:solidFill>
            <a:srgbClr val="FFFFFF">
              <a:shade val="85000"/>
            </a:srgbClr>
          </a:solidFill>
          <a:ln w="28575" cap="sq">
            <a:solidFill>
              <a:srgbClr val="3333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83" name="Picture 11" descr="ребусы о зиме"/>
          <p:cNvPicPr>
            <a:picLocks noChangeAspect="1" noChangeArrowheads="1"/>
          </p:cNvPicPr>
          <p:nvPr/>
        </p:nvPicPr>
        <p:blipFill rotWithShape="1">
          <a:blip r:embed="rId7">
            <a:extLst>
              <a:ext uri="{28A0092B-C50C-407E-A947-70E740481C1C}">
                <a14:useLocalDpi xmlns:a14="http://schemas.microsoft.com/office/drawing/2010/main" val="0"/>
              </a:ext>
            </a:extLst>
          </a:blip>
          <a:srcRect l="15455" t="5413" r="15789" b="13213"/>
          <a:stretch/>
        </p:blipFill>
        <p:spPr bwMode="auto">
          <a:xfrm>
            <a:off x="3645994" y="2513257"/>
            <a:ext cx="2576035" cy="1524427"/>
          </a:xfrm>
          <a:prstGeom prst="snip2DiagRect">
            <a:avLst/>
          </a:prstGeom>
          <a:solidFill>
            <a:srgbClr val="FFFFFF">
              <a:shade val="85000"/>
            </a:srgbClr>
          </a:solidFill>
          <a:ln w="28575" cap="sq">
            <a:solidFill>
              <a:srgbClr val="3333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85" name="Picture 13" descr="ребусы зима для детей"/>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672" y="6331946"/>
            <a:ext cx="2857500" cy="1666875"/>
          </a:xfrm>
          <a:prstGeom prst="snip2DiagRect">
            <a:avLst/>
          </a:prstGeom>
          <a:solidFill>
            <a:srgbClr val="FFFFFF">
              <a:shade val="85000"/>
            </a:srgbClr>
          </a:solidFill>
          <a:ln w="28575" cap="sq">
            <a:solidFill>
              <a:srgbClr val="3333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87" name="Picture 15" descr="зимние ребусы в картинках"/>
          <p:cNvPicPr>
            <a:picLocks noChangeAspect="1" noChangeArrowheads="1"/>
          </p:cNvPicPr>
          <p:nvPr/>
        </p:nvPicPr>
        <p:blipFill rotWithShape="1">
          <a:blip r:embed="rId9">
            <a:extLst>
              <a:ext uri="{28A0092B-C50C-407E-A947-70E740481C1C}">
                <a14:useLocalDpi xmlns:a14="http://schemas.microsoft.com/office/drawing/2010/main" val="0"/>
              </a:ext>
            </a:extLst>
          </a:blip>
          <a:srcRect l="16353" t="4180" r="12790" b="5698"/>
          <a:stretch/>
        </p:blipFill>
        <p:spPr bwMode="auto">
          <a:xfrm>
            <a:off x="3896930" y="6323015"/>
            <a:ext cx="2535673" cy="1881305"/>
          </a:xfrm>
          <a:prstGeom prst="snip2DiagRect">
            <a:avLst/>
          </a:prstGeom>
          <a:solidFill>
            <a:srgbClr val="FFFFFF">
              <a:shade val="85000"/>
            </a:srgbClr>
          </a:solidFill>
          <a:ln w="28575" cap="sq">
            <a:solidFill>
              <a:srgbClr val="3333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65743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7383" y="1147385"/>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xmlns="" id="{EB6D4844-98D0-4E8B-9B3E-48211E04FA55}"/>
              </a:ext>
            </a:extLst>
          </p:cNvPr>
          <p:cNvSpPr/>
          <p:nvPr/>
        </p:nvSpPr>
        <p:spPr>
          <a:xfrm>
            <a:off x="188639" y="646331"/>
            <a:ext cx="6480721" cy="3693319"/>
          </a:xfrm>
          <a:prstGeom prst="rect">
            <a:avLst/>
          </a:prstGeom>
        </p:spPr>
        <p:txBody>
          <a:bodyPr wrap="square">
            <a:spAutoFit/>
          </a:bodyPr>
          <a:lstStyle/>
          <a:p>
            <a:pPr algn="ctr"/>
            <a:r>
              <a:rPr lang="ru-RU" dirty="0">
                <a:solidFill>
                  <a:srgbClr val="0000FF"/>
                </a:solidFill>
                <a:latin typeface="Times New Roman" panose="02020603050405020304" pitchFamily="18" charset="0"/>
                <a:cs typeface="Times New Roman" panose="02020603050405020304" pitchFamily="18" charset="0"/>
              </a:rPr>
              <a:t>Веб-сайт в интернете </a:t>
            </a:r>
            <a:r>
              <a:rPr lang="ru-RU" dirty="0">
                <a:solidFill>
                  <a:srgbClr val="0000FF"/>
                </a:solidFill>
                <a:latin typeface="Times New Roman" panose="02020603050405020304" pitchFamily="18" charset="0"/>
                <a:cs typeface="Times New Roman" panose="02020603050405020304" pitchFamily="18" charset="0"/>
                <a:hlinkClick r:id="rId3"/>
              </a:rPr>
              <a:t>www.almazik.org</a:t>
            </a:r>
            <a:endParaRPr lang="ru-RU" dirty="0">
              <a:solidFill>
                <a:srgbClr val="0000FF"/>
              </a:solidFill>
              <a:latin typeface="Times New Roman" panose="02020603050405020304" pitchFamily="18" charset="0"/>
              <a:cs typeface="Times New Roman" panose="02020603050405020304" pitchFamily="18" charset="0"/>
            </a:endParaRPr>
          </a:p>
          <a:p>
            <a:pPr algn="ctr"/>
            <a:endParaRPr lang="ru-RU" dirty="0">
              <a:solidFill>
                <a:srgbClr val="0000FF"/>
              </a:solidFill>
              <a:latin typeface="Times New Roman" panose="02020603050405020304" pitchFamily="18" charset="0"/>
              <a:cs typeface="Times New Roman" panose="02020603050405020304" pitchFamily="18" charset="0"/>
            </a:endParaRPr>
          </a:p>
          <a:p>
            <a:pPr algn="ctr"/>
            <a:r>
              <a:rPr lang="ru-RU" dirty="0">
                <a:solidFill>
                  <a:srgbClr val="0000FF"/>
                </a:solidFill>
                <a:latin typeface="Times New Roman" panose="02020603050405020304" pitchFamily="18" charset="0"/>
                <a:cs typeface="Times New Roman" panose="02020603050405020304" pitchFamily="18" charset="0"/>
              </a:rPr>
              <a:t>Над журналом работала </a:t>
            </a:r>
          </a:p>
          <a:p>
            <a:pPr algn="ctr"/>
            <a:r>
              <a:rPr lang="ru-RU" dirty="0">
                <a:solidFill>
                  <a:srgbClr val="0000FF"/>
                </a:solidFill>
                <a:latin typeface="Times New Roman" panose="02020603050405020304" pitchFamily="18" charset="0"/>
                <a:cs typeface="Times New Roman" panose="02020603050405020304" pitchFamily="18" charset="0"/>
              </a:rPr>
              <a:t>творческая инициативная группа:  </a:t>
            </a:r>
          </a:p>
          <a:p>
            <a:pPr algn="ctr"/>
            <a:r>
              <a:rPr lang="ru-RU" dirty="0" smtClean="0">
                <a:solidFill>
                  <a:srgbClr val="FF0000"/>
                </a:solidFill>
                <a:latin typeface="Times New Roman" panose="02020603050405020304" pitchFamily="18" charset="0"/>
                <a:cs typeface="Times New Roman" panose="02020603050405020304" pitchFamily="18" charset="0"/>
              </a:rPr>
              <a:t>Е.А. Иванова, Е.Н. </a:t>
            </a:r>
            <a:r>
              <a:rPr lang="ru-RU" dirty="0" err="1" smtClean="0">
                <a:solidFill>
                  <a:srgbClr val="FF0000"/>
                </a:solidFill>
                <a:latin typeface="Times New Roman" panose="02020603050405020304" pitchFamily="18" charset="0"/>
                <a:cs typeface="Times New Roman" panose="02020603050405020304" pitchFamily="18" charset="0"/>
              </a:rPr>
              <a:t>Мухаметшина</a:t>
            </a:r>
            <a:r>
              <a:rPr lang="ru-RU" dirty="0" smtClean="0">
                <a:solidFill>
                  <a:srgbClr val="FF0000"/>
                </a:solidFill>
                <a:latin typeface="Times New Roman" panose="02020603050405020304" pitchFamily="18" charset="0"/>
                <a:cs typeface="Times New Roman" panose="02020603050405020304" pitchFamily="18" charset="0"/>
              </a:rPr>
              <a:t>, А.Ю. Кривошеева</a:t>
            </a:r>
            <a:endParaRPr lang="ru-RU" dirty="0">
              <a:solidFill>
                <a:srgbClr val="FF0000"/>
              </a:solidFill>
              <a:latin typeface="Times New Roman" panose="02020603050405020304" pitchFamily="18" charset="0"/>
              <a:cs typeface="Times New Roman" panose="02020603050405020304" pitchFamily="18" charset="0"/>
            </a:endParaRPr>
          </a:p>
          <a:p>
            <a:pPr algn="ctr"/>
            <a:r>
              <a:rPr lang="ru-RU" dirty="0">
                <a:solidFill>
                  <a:srgbClr val="0000FF"/>
                </a:solidFill>
                <a:latin typeface="Times New Roman" panose="02020603050405020304" pitchFamily="18" charset="0"/>
                <a:cs typeface="Times New Roman" panose="02020603050405020304" pitchFamily="18" charset="0"/>
              </a:rPr>
              <a:t>Фото для журнала предоставлены воспитателями  и родителями групп.</a:t>
            </a:r>
          </a:p>
          <a:p>
            <a:pPr algn="ctr"/>
            <a:r>
              <a:rPr lang="ru-RU" dirty="0">
                <a:solidFill>
                  <a:srgbClr val="0000FF"/>
                </a:solidFill>
                <a:latin typeface="Times New Roman" panose="02020603050405020304" pitchFamily="18" charset="0"/>
                <a:cs typeface="Times New Roman" panose="02020603050405020304" pitchFamily="18" charset="0"/>
              </a:rPr>
              <a:t>Гл. редактор:  </a:t>
            </a:r>
            <a:r>
              <a:rPr lang="ru-RU" dirty="0" smtClean="0">
                <a:solidFill>
                  <a:srgbClr val="FF0000"/>
                </a:solidFill>
                <a:latin typeface="Times New Roman" panose="02020603050405020304" pitchFamily="18" charset="0"/>
                <a:cs typeface="Times New Roman" panose="02020603050405020304" pitchFamily="18" charset="0"/>
              </a:rPr>
              <a:t>Л.А. Мурашко</a:t>
            </a:r>
            <a:endParaRPr lang="ru-RU" dirty="0">
              <a:solidFill>
                <a:srgbClr val="FF0000"/>
              </a:solidFill>
              <a:latin typeface="Times New Roman" panose="02020603050405020304" pitchFamily="18" charset="0"/>
              <a:cs typeface="Times New Roman" panose="02020603050405020304" pitchFamily="18" charset="0"/>
            </a:endParaRPr>
          </a:p>
          <a:p>
            <a:pPr algn="ctr"/>
            <a:endParaRPr lang="ru-RU" dirty="0">
              <a:solidFill>
                <a:srgbClr val="0000FF"/>
              </a:solidFill>
              <a:latin typeface="Times New Roman" panose="02020603050405020304" pitchFamily="18" charset="0"/>
              <a:cs typeface="Times New Roman" panose="02020603050405020304" pitchFamily="18" charset="0"/>
            </a:endParaRPr>
          </a:p>
          <a:p>
            <a:pPr algn="ctr"/>
            <a:endParaRPr lang="ru-RU" dirty="0">
              <a:solidFill>
                <a:srgbClr val="0000FF"/>
              </a:solidFill>
              <a:latin typeface="Times New Roman" panose="02020603050405020304" pitchFamily="18" charset="0"/>
              <a:cs typeface="Times New Roman" panose="02020603050405020304" pitchFamily="18" charset="0"/>
            </a:endParaRPr>
          </a:p>
          <a:p>
            <a:pPr algn="ctr"/>
            <a:endParaRPr lang="ru-RU" dirty="0">
              <a:solidFill>
                <a:srgbClr val="0000FF"/>
              </a:solidFill>
              <a:latin typeface="Bahnschrift Condensed" panose="020B0502040204020203" pitchFamily="34" charset="0"/>
            </a:endParaRPr>
          </a:p>
          <a:p>
            <a:pPr algn="ctr"/>
            <a:endParaRPr lang="ru-RU" dirty="0">
              <a:solidFill>
                <a:srgbClr val="0000FF"/>
              </a:solidFill>
              <a:latin typeface="Bahnschrift Condensed" panose="020B0502040204020203" pitchFamily="34" charset="0"/>
            </a:endParaRPr>
          </a:p>
          <a:p>
            <a:pPr algn="ctr"/>
            <a:endParaRPr lang="ru-RU" dirty="0">
              <a:solidFill>
                <a:srgbClr val="0070C0"/>
              </a:solidFill>
              <a:latin typeface="Bahnschrift Condensed" panose="020B0502040204020203" pitchFamily="34" charset="0"/>
            </a:endParaRPr>
          </a:p>
        </p:txBody>
      </p:sp>
      <p:sp>
        <p:nvSpPr>
          <p:cNvPr id="3" name="Прямоугольник 2"/>
          <p:cNvSpPr/>
          <p:nvPr/>
        </p:nvSpPr>
        <p:spPr>
          <a:xfrm>
            <a:off x="188639" y="7884368"/>
            <a:ext cx="6552729"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5400" b="1" cap="none" spc="0" dirty="0" smtClean="0">
                <a:ln w="11430">
                  <a:solidFill>
                    <a:srgbClr val="00B0F0"/>
                  </a:solidFill>
                </a:ln>
                <a:solidFill>
                  <a:srgbClr val="0000FF"/>
                </a:solidFill>
                <a:effectLst>
                  <a:outerShdw blurRad="80000" dist="40000" dir="5040000" algn="tl">
                    <a:srgbClr val="000000">
                      <a:alpha val="30000"/>
                    </a:srgbClr>
                  </a:outerShdw>
                </a:effectLst>
              </a:rPr>
              <a:t>ДО НОВЫХ ВСТРЕЧ!</a:t>
            </a:r>
            <a:endParaRPr lang="ru-RU" sz="5400" b="1" cap="none" spc="0" dirty="0">
              <a:ln w="11430">
                <a:solidFill>
                  <a:srgbClr val="00B0F0"/>
                </a:solidFill>
              </a:ln>
              <a:solidFill>
                <a:srgbClr val="0000FF"/>
              </a:solidFill>
              <a:effectLst>
                <a:outerShdw blurRad="80000" dist="40000" dir="5040000" algn="tl">
                  <a:srgbClr val="000000">
                    <a:alpha val="30000"/>
                  </a:srgbClr>
                </a:outerShdw>
              </a:effectLst>
            </a:endParaRPr>
          </a:p>
        </p:txBody>
      </p:sp>
      <p:pic>
        <p:nvPicPr>
          <p:cNvPr id="2050" name="Picture 2" descr="E:\Отчёты  АН ДОО\Отчеты за месяц мероприятий\2021-2022\декабрь январь февраль\Прогулка\IMG-20220126-WA00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3765" y="2987824"/>
            <a:ext cx="3672407" cy="4896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085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074"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7384" y="1138613"/>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188640" y="646332"/>
            <a:ext cx="6552728" cy="5632311"/>
          </a:xfrm>
          <a:prstGeom prst="rect">
            <a:avLst/>
          </a:prstGeom>
        </p:spPr>
        <p:txBody>
          <a:bodyPr wrap="square">
            <a:spAutoFit/>
          </a:bodyPr>
          <a:lstStyle/>
          <a:p>
            <a:pPr algn="ctr"/>
            <a:r>
              <a:rPr lang="ru-RU" sz="2400" dirty="0" smtClean="0">
                <a:solidFill>
                  <a:srgbClr val="006600"/>
                </a:solidFill>
                <a:latin typeface="Romashulka" panose="02000000000000000000" pitchFamily="2" charset="0"/>
                <a:cs typeface="Times New Roman" panose="02020603050405020304" pitchFamily="18" charset="0"/>
              </a:rPr>
              <a:t>VIII Районный Фестиваль </a:t>
            </a:r>
            <a:r>
              <a:rPr lang="ru-RU" sz="2400" dirty="0">
                <a:solidFill>
                  <a:srgbClr val="006600"/>
                </a:solidFill>
                <a:latin typeface="Romashulka" panose="02000000000000000000" pitchFamily="2" charset="0"/>
                <a:cs typeface="Times New Roman" panose="02020603050405020304" pitchFamily="18" charset="0"/>
              </a:rPr>
              <a:t>детского музыкального творчества</a:t>
            </a:r>
          </a:p>
          <a:p>
            <a:pPr algn="ctr"/>
            <a:r>
              <a:rPr lang="ru-RU" sz="2400" dirty="0">
                <a:solidFill>
                  <a:srgbClr val="006600"/>
                </a:solidFill>
                <a:latin typeface="Romashulka" panose="02000000000000000000" pitchFamily="2" charset="0"/>
                <a:cs typeface="Times New Roman" panose="02020603050405020304" pitchFamily="18" charset="0"/>
              </a:rPr>
              <a:t>«Искорка» </a:t>
            </a:r>
          </a:p>
          <a:p>
            <a:pPr indent="273050" algn="just"/>
            <a:r>
              <a:rPr lang="ru-RU" sz="1600" b="1" dirty="0">
                <a:solidFill>
                  <a:schemeClr val="accent5">
                    <a:lumMod val="75000"/>
                  </a:schemeClr>
                </a:solidFill>
                <a:latin typeface="Times New Roman" panose="02020603050405020304" pitchFamily="18" charset="0"/>
                <a:cs typeface="Times New Roman" panose="02020603050405020304" pitchFamily="18" charset="0"/>
              </a:rPr>
              <a:t>В рамках творческого проекта «Путешествие в Прекрасное» прошел VIII Районный Фестиваль детского музыкального творчества «Искорка». Фестиваль является открытым мероприятием для воспитанников старшего дошкольного возраста образовательных организаций МО «</a:t>
            </a:r>
            <a:r>
              <a:rPr lang="ru-RU" sz="1600" b="1" dirty="0" err="1">
                <a:solidFill>
                  <a:schemeClr val="accent5">
                    <a:lumMod val="75000"/>
                  </a:schemeClr>
                </a:solidFill>
                <a:latin typeface="Times New Roman" panose="02020603050405020304" pitchFamily="18" charset="0"/>
                <a:cs typeface="Times New Roman" panose="02020603050405020304" pitchFamily="18" charset="0"/>
              </a:rPr>
              <a:t>Мирнинский</a:t>
            </a:r>
            <a:r>
              <a:rPr lang="ru-RU" sz="1600" b="1" dirty="0">
                <a:solidFill>
                  <a:schemeClr val="accent5">
                    <a:lumMod val="75000"/>
                  </a:schemeClr>
                </a:solidFill>
                <a:latin typeface="Times New Roman" panose="02020603050405020304" pitchFamily="18" charset="0"/>
                <a:cs typeface="Times New Roman" panose="02020603050405020304" pitchFamily="18" charset="0"/>
              </a:rPr>
              <a:t> района» РС (Я). Тема фестиваля в этом году – «</a:t>
            </a:r>
            <a:r>
              <a:rPr lang="ru-RU" sz="1600" b="1" dirty="0" err="1">
                <a:solidFill>
                  <a:schemeClr val="accent5">
                    <a:lumMod val="75000"/>
                  </a:schemeClr>
                </a:solidFill>
                <a:latin typeface="Times New Roman" panose="02020603050405020304" pitchFamily="18" charset="0"/>
                <a:cs typeface="Times New Roman" panose="02020603050405020304" pitchFamily="18" charset="0"/>
              </a:rPr>
              <a:t>Глубинкою</a:t>
            </a:r>
            <a:r>
              <a:rPr lang="ru-RU" sz="1600" b="1" dirty="0">
                <a:solidFill>
                  <a:schemeClr val="accent5">
                    <a:lumMod val="75000"/>
                  </a:schemeClr>
                </a:solidFill>
                <a:latin typeface="Times New Roman" panose="02020603050405020304" pitchFamily="18" charset="0"/>
                <a:cs typeface="Times New Roman" panose="02020603050405020304" pitchFamily="18" charset="0"/>
              </a:rPr>
              <a:t> </a:t>
            </a:r>
            <a:r>
              <a:rPr lang="ru-RU" sz="1600" b="1">
                <a:solidFill>
                  <a:schemeClr val="accent5">
                    <a:lumMod val="75000"/>
                  </a:schemeClr>
                </a:solidFill>
                <a:latin typeface="Times New Roman" panose="02020603050405020304" pitchFamily="18" charset="0"/>
                <a:cs typeface="Times New Roman" panose="02020603050405020304" pitchFamily="18" charset="0"/>
              </a:rPr>
              <a:t>сильна </a:t>
            </a:r>
            <a:r>
              <a:rPr lang="ru-RU" sz="1600" b="1" smtClean="0">
                <a:solidFill>
                  <a:schemeClr val="accent5">
                    <a:lumMod val="75000"/>
                  </a:schemeClr>
                </a:solidFill>
                <a:latin typeface="Times New Roman" panose="02020603050405020304" pitchFamily="18" charset="0"/>
                <a:cs typeface="Times New Roman" panose="02020603050405020304" pitchFamily="18" charset="0"/>
              </a:rPr>
              <a:t>Россия!». </a:t>
            </a:r>
            <a:r>
              <a:rPr lang="ru-RU" sz="1600" b="1" dirty="0">
                <a:solidFill>
                  <a:schemeClr val="accent5">
                    <a:lumMod val="75000"/>
                  </a:schemeClr>
                </a:solidFill>
                <a:latin typeface="Times New Roman" panose="02020603050405020304" pitchFamily="18" charset="0"/>
                <a:cs typeface="Times New Roman" panose="02020603050405020304" pitchFamily="18" charset="0"/>
              </a:rPr>
              <a:t>Целью фестиваля является создание условий для развития предпосылок ценностно-смыслового восприятия и понимания произведений искусства посредством музыкально-художественной деятельности.                 </a:t>
            </a:r>
          </a:p>
          <a:p>
            <a:pPr indent="273050" algn="just"/>
            <a:r>
              <a:rPr lang="ru-RU" sz="1600" b="1" dirty="0">
                <a:solidFill>
                  <a:schemeClr val="accent5">
                    <a:lumMod val="75000"/>
                  </a:schemeClr>
                </a:solidFill>
                <a:latin typeface="Times New Roman" panose="02020603050405020304" pitchFamily="18" charset="0"/>
                <a:cs typeface="Times New Roman" panose="02020603050405020304" pitchFamily="18" charset="0"/>
              </a:rPr>
              <a:t>Приятно осознавать, что для некоторых ребят фестиваль стал важной ступенькой в развитии творчества и таланта. Именно здесь зажигаются первые звездочки. В фестивале приняли участие 16 детских садов АН ДОО «Алмазик». На фестивале были представлены красочные, музыкальные номера – вокальные и инструментальные ансамбли, хореографические представления и сольное пение. Искорка в этом году проходила в необычном режиме, члены жюри побывали в каждом детском саду и оценили представленные номера</a:t>
            </a:r>
            <a:r>
              <a:rPr lang="ru-RU" sz="1600" b="1" dirty="0" smtClean="0">
                <a:solidFill>
                  <a:schemeClr val="accent5">
                    <a:lumMod val="75000"/>
                  </a:schemeClr>
                </a:solidFill>
                <a:latin typeface="Times New Roman" panose="02020603050405020304" pitchFamily="18" charset="0"/>
                <a:cs typeface="Times New Roman" panose="02020603050405020304" pitchFamily="18" charset="0"/>
              </a:rPr>
              <a:t>.</a:t>
            </a:r>
            <a:endParaRPr lang="ru-RU" sz="1600" b="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1" name="Рисунок 10" descr="E:\ТворческийПроект\ИСКОРКА 2021\Статья на сайт\Фото искорка\Сказка\IMG_568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9830" y="6278643"/>
            <a:ext cx="4250348" cy="2702421"/>
          </a:xfrm>
          <a:prstGeom prst="rect">
            <a:avLst/>
          </a:prstGeom>
          <a:ln>
            <a:noFill/>
          </a:ln>
          <a:effectLst>
            <a:softEdge rad="112500"/>
          </a:effectLst>
        </p:spPr>
      </p:pic>
    </p:spTree>
    <p:extLst>
      <p:ext uri="{BB962C8B-B14F-4D97-AF65-F5344CB8AC3E}">
        <p14:creationId xmlns:p14="http://schemas.microsoft.com/office/powerpoint/2010/main" val="33021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7384" y="1138613"/>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44661" y="646332"/>
            <a:ext cx="6624700" cy="8002191"/>
          </a:xfrm>
          <a:prstGeom prst="rect">
            <a:avLst/>
          </a:prstGeom>
        </p:spPr>
        <p:txBody>
          <a:bodyPr wrap="square">
            <a:spAutoFit/>
          </a:bodyPr>
          <a:lstStyle/>
          <a:p>
            <a:pPr indent="355600" algn="just"/>
            <a:r>
              <a:rPr lang="ru-RU" b="1" dirty="0" smtClean="0">
                <a:solidFill>
                  <a:schemeClr val="accent5">
                    <a:lumMod val="75000"/>
                  </a:schemeClr>
                </a:solidFill>
                <a:latin typeface="Times New Roman" panose="02020603050405020304" pitchFamily="18" charset="0"/>
                <a:cs typeface="Times New Roman" panose="02020603050405020304" pitchFamily="18" charset="0"/>
              </a:rPr>
              <a:t>Участники </a:t>
            </a:r>
            <a:r>
              <a:rPr lang="ru-RU" b="1" dirty="0">
                <a:solidFill>
                  <a:schemeClr val="accent5">
                    <a:lumMod val="75000"/>
                  </a:schemeClr>
                </a:solidFill>
                <a:latin typeface="Times New Roman" panose="02020603050405020304" pitchFamily="18" charset="0"/>
                <a:cs typeface="Times New Roman" panose="02020603050405020304" pitchFamily="18" charset="0"/>
              </a:rPr>
              <a:t>фестиваля </a:t>
            </a:r>
            <a:r>
              <a:rPr lang="ru-RU" b="1" dirty="0" smtClean="0">
                <a:solidFill>
                  <a:schemeClr val="accent5">
                    <a:lumMod val="75000"/>
                  </a:schemeClr>
                </a:solidFill>
                <a:latin typeface="Times New Roman" panose="02020603050405020304" pitchFamily="18" charset="0"/>
                <a:cs typeface="Times New Roman" panose="02020603050405020304" pitchFamily="18" charset="0"/>
              </a:rPr>
              <a:t>были  </a:t>
            </a:r>
            <a:r>
              <a:rPr lang="ru-RU" b="1" dirty="0">
                <a:solidFill>
                  <a:schemeClr val="accent5">
                    <a:lumMod val="75000"/>
                  </a:schemeClr>
                </a:solidFill>
                <a:latin typeface="Times New Roman" panose="02020603050405020304" pitchFamily="18" charset="0"/>
                <a:cs typeface="Times New Roman" panose="02020603050405020304" pitchFamily="18" charset="0"/>
              </a:rPr>
              <a:t>награждены дипломами и памятными подарками. В каждой номинации члены жюри присудили I, II, III место:</a:t>
            </a:r>
          </a:p>
          <a:p>
            <a:pPr algn="ctr"/>
            <a:r>
              <a:rPr lang="ru-RU" sz="1600" b="1" dirty="0">
                <a:latin typeface="Times New Roman" panose="02020603050405020304" pitchFamily="18" charset="0"/>
                <a:cs typeface="Times New Roman" panose="02020603050405020304" pitchFamily="18" charset="0"/>
              </a:rPr>
              <a:t>	</a:t>
            </a:r>
            <a:r>
              <a:rPr lang="ru-RU" b="1" dirty="0">
                <a:solidFill>
                  <a:srgbClr val="F22E00"/>
                </a:solidFill>
                <a:latin typeface="Times New Roman" panose="02020603050405020304" pitchFamily="18" charset="0"/>
                <a:cs typeface="Times New Roman" panose="02020603050405020304" pitchFamily="18" charset="0"/>
              </a:rPr>
              <a:t>Вокальные ансамбли:</a:t>
            </a:r>
          </a:p>
          <a:p>
            <a:pPr algn="ctr"/>
            <a:r>
              <a:rPr lang="ru-RU" sz="1400" b="1" dirty="0">
                <a:latin typeface="Times New Roman" panose="02020603050405020304" pitchFamily="18" charset="0"/>
                <a:cs typeface="Times New Roman" panose="02020603050405020304" pitchFamily="18" charset="0"/>
              </a:rPr>
              <a:t>I место – детский сад № 43 «Чебурашка», ансамбль «Гармония» с музыкальной композицией «Бабушка».</a:t>
            </a:r>
          </a:p>
          <a:p>
            <a:pPr algn="ctr"/>
            <a:r>
              <a:rPr lang="ru-RU" sz="1400" b="1" dirty="0">
                <a:latin typeface="Times New Roman" panose="02020603050405020304" pitchFamily="18" charset="0"/>
                <a:cs typeface="Times New Roman" panose="02020603050405020304" pitchFamily="18" charset="0"/>
              </a:rPr>
              <a:t>II место – детский сад № 51 «Улыбка», ансамбль «Сюрприз» с музыкальной композицией «Край родной». </a:t>
            </a:r>
          </a:p>
          <a:p>
            <a:pPr algn="ctr"/>
            <a:r>
              <a:rPr lang="ru-RU" sz="1400" b="1" dirty="0">
                <a:latin typeface="Times New Roman" panose="02020603050405020304" pitchFamily="18" charset="0"/>
                <a:cs typeface="Times New Roman" panose="02020603050405020304" pitchFamily="18" charset="0"/>
              </a:rPr>
              <a:t>III место – детский сад № 6 «Березка», ансамбль «</a:t>
            </a:r>
            <a:r>
              <a:rPr lang="ru-RU" sz="1400" b="1" dirty="0" err="1">
                <a:latin typeface="Times New Roman" panose="02020603050405020304" pitchFamily="18" charset="0"/>
                <a:cs typeface="Times New Roman" panose="02020603050405020304" pitchFamily="18" charset="0"/>
              </a:rPr>
              <a:t>Желейки</a:t>
            </a:r>
            <a:r>
              <a:rPr lang="ru-RU" sz="1400" b="1" dirty="0">
                <a:latin typeface="Times New Roman" panose="02020603050405020304" pitchFamily="18" charset="0"/>
                <a:cs typeface="Times New Roman" panose="02020603050405020304" pitchFamily="18" charset="0"/>
              </a:rPr>
              <a:t>» с музыкальной композицией «Я живу в России</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pPr algn="ctr"/>
            <a:r>
              <a:rPr lang="ru-RU" sz="1400" b="1" dirty="0">
                <a:latin typeface="Times New Roman" panose="02020603050405020304" pitchFamily="18" charset="0"/>
                <a:cs typeface="Times New Roman" panose="02020603050405020304" pitchFamily="18" charset="0"/>
              </a:rPr>
              <a:t>	</a:t>
            </a:r>
            <a:r>
              <a:rPr lang="ru-RU" b="1" dirty="0">
                <a:solidFill>
                  <a:srgbClr val="F22E00"/>
                </a:solidFill>
                <a:latin typeface="Times New Roman" panose="02020603050405020304" pitchFamily="18" charset="0"/>
                <a:cs typeface="Times New Roman" panose="02020603050405020304" pitchFamily="18" charset="0"/>
              </a:rPr>
              <a:t>Хореографические композиции:</a:t>
            </a:r>
          </a:p>
          <a:p>
            <a:pPr algn="ctr"/>
            <a:r>
              <a:rPr lang="ru-RU" sz="1400" b="1" dirty="0">
                <a:latin typeface="Times New Roman" panose="02020603050405020304" pitchFamily="18" charset="0"/>
                <a:cs typeface="Times New Roman" panose="02020603050405020304" pitchFamily="18" charset="0"/>
              </a:rPr>
              <a:t>I место – детский сад № 13 «</a:t>
            </a:r>
            <a:r>
              <a:rPr lang="ru-RU" sz="1400" b="1" dirty="0" err="1">
                <a:latin typeface="Times New Roman" panose="02020603050405020304" pitchFamily="18" charset="0"/>
                <a:cs typeface="Times New Roman" panose="02020603050405020304" pitchFamily="18" charset="0"/>
              </a:rPr>
              <a:t>Карлсон</a:t>
            </a:r>
            <a:r>
              <a:rPr lang="ru-RU" sz="1400" b="1" dirty="0">
                <a:latin typeface="Times New Roman" panose="02020603050405020304" pitchFamily="18" charset="0"/>
                <a:cs typeface="Times New Roman" panose="02020603050405020304" pitchFamily="18" charset="0"/>
              </a:rPr>
              <a:t>», ансамбль «Непоседы» с танцевальной композицией «Северное сияние»</a:t>
            </a:r>
          </a:p>
          <a:p>
            <a:pPr algn="ctr"/>
            <a:r>
              <a:rPr lang="ru-RU" sz="1400" b="1" dirty="0">
                <a:latin typeface="Times New Roman" panose="02020603050405020304" pitchFamily="18" charset="0"/>
                <a:cs typeface="Times New Roman" panose="02020603050405020304" pitchFamily="18" charset="0"/>
              </a:rPr>
              <a:t>I место – детский сад № 48 «Айболит», ансамбль «Каблучок» с танцевальной композицией «Веселые </a:t>
            </a:r>
            <a:r>
              <a:rPr lang="ru-RU" sz="1400" b="1" dirty="0" err="1">
                <a:latin typeface="Times New Roman" panose="02020603050405020304" pitchFamily="18" charset="0"/>
                <a:cs typeface="Times New Roman" panose="02020603050405020304" pitchFamily="18" charset="0"/>
              </a:rPr>
              <a:t>выкрутасики</a:t>
            </a:r>
            <a:r>
              <a:rPr lang="ru-RU" sz="1400" b="1" dirty="0">
                <a:latin typeface="Times New Roman" panose="02020603050405020304" pitchFamily="18" charset="0"/>
                <a:cs typeface="Times New Roman" panose="02020603050405020304" pitchFamily="18" charset="0"/>
              </a:rPr>
              <a:t>». </a:t>
            </a:r>
          </a:p>
          <a:p>
            <a:pPr algn="ctr"/>
            <a:r>
              <a:rPr lang="ru-RU" sz="1400" b="1" dirty="0">
                <a:latin typeface="Times New Roman" panose="02020603050405020304" pitchFamily="18" charset="0"/>
                <a:cs typeface="Times New Roman" panose="02020603050405020304" pitchFamily="18" charset="0"/>
              </a:rPr>
              <a:t>II место – детский сад № 50 «</a:t>
            </a:r>
            <a:r>
              <a:rPr lang="ru-RU" sz="1400" b="1" dirty="0" err="1">
                <a:latin typeface="Times New Roman" panose="02020603050405020304" pitchFamily="18" charset="0"/>
                <a:cs typeface="Times New Roman" panose="02020603050405020304" pitchFamily="18" charset="0"/>
              </a:rPr>
              <a:t>Нордик</a:t>
            </a:r>
            <a:r>
              <a:rPr lang="ru-RU" sz="1400" b="1" dirty="0">
                <a:latin typeface="Times New Roman" panose="02020603050405020304" pitchFamily="18" charset="0"/>
                <a:cs typeface="Times New Roman" panose="02020603050405020304" pitchFamily="18" charset="0"/>
              </a:rPr>
              <a:t>», ансамбль «Растишка» с танцевальной композицией «Плясовая»</a:t>
            </a:r>
          </a:p>
          <a:p>
            <a:pPr algn="ctr"/>
            <a:r>
              <a:rPr lang="ru-RU" sz="1400" b="1" dirty="0">
                <a:latin typeface="Times New Roman" panose="02020603050405020304" pitchFamily="18" charset="0"/>
                <a:cs typeface="Times New Roman" panose="02020603050405020304" pitchFamily="18" charset="0"/>
              </a:rPr>
              <a:t>III место – детский сад № 48 «Айболит», ансамбль «Карусель» с танцевальной композицией «Ромашка».</a:t>
            </a:r>
          </a:p>
          <a:p>
            <a:pPr algn="ctr"/>
            <a:r>
              <a:rPr lang="ru-RU" sz="1400" b="1" dirty="0">
                <a:latin typeface="Times New Roman" panose="02020603050405020304" pitchFamily="18" charset="0"/>
                <a:cs typeface="Times New Roman" panose="02020603050405020304" pitchFamily="18" charset="0"/>
              </a:rPr>
              <a:t>III место – детский сад № 46 «Сказка», ансамбль «Кнопочки» с танцевальной композицией «Заинька».</a:t>
            </a:r>
          </a:p>
          <a:p>
            <a:pPr algn="ctr"/>
            <a:r>
              <a:rPr lang="ru-RU" sz="1400" b="1" dirty="0" smtClean="0">
                <a:latin typeface="Times New Roman" panose="02020603050405020304" pitchFamily="18" charset="0"/>
                <a:cs typeface="Times New Roman" panose="02020603050405020304" pitchFamily="18" charset="0"/>
              </a:rPr>
              <a:t></a:t>
            </a:r>
            <a:r>
              <a:rPr lang="ru-RU" sz="1400" b="1" dirty="0">
                <a:latin typeface="Times New Roman" panose="02020603050405020304" pitchFamily="18" charset="0"/>
                <a:cs typeface="Times New Roman" panose="02020603050405020304" pitchFamily="18" charset="0"/>
              </a:rPr>
              <a:t>	</a:t>
            </a:r>
            <a:r>
              <a:rPr lang="ru-RU" b="1" dirty="0">
                <a:solidFill>
                  <a:srgbClr val="F22E00"/>
                </a:solidFill>
                <a:latin typeface="Times New Roman" panose="02020603050405020304" pitchFamily="18" charset="0"/>
                <a:cs typeface="Times New Roman" panose="02020603050405020304" pitchFamily="18" charset="0"/>
              </a:rPr>
              <a:t>Сольное пение:</a:t>
            </a:r>
          </a:p>
          <a:p>
            <a:pPr algn="ctr"/>
            <a:r>
              <a:rPr lang="ru-RU" sz="1400" b="1" dirty="0">
                <a:latin typeface="Times New Roman" panose="02020603050405020304" pitchFamily="18" charset="0"/>
                <a:cs typeface="Times New Roman" panose="02020603050405020304" pitchFamily="18" charset="0"/>
              </a:rPr>
              <a:t>I место – детский сад № 2 «</a:t>
            </a:r>
            <a:r>
              <a:rPr lang="ru-RU" sz="1400" b="1" dirty="0" err="1">
                <a:latin typeface="Times New Roman" panose="02020603050405020304" pitchFamily="18" charset="0"/>
                <a:cs typeface="Times New Roman" panose="02020603050405020304" pitchFamily="18" charset="0"/>
              </a:rPr>
              <a:t>Сардаана</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Викулина</a:t>
            </a:r>
            <a:r>
              <a:rPr lang="ru-RU" sz="1400" b="1" dirty="0">
                <a:latin typeface="Times New Roman" panose="02020603050405020304" pitchFamily="18" charset="0"/>
                <a:cs typeface="Times New Roman" panose="02020603050405020304" pitchFamily="18" charset="0"/>
              </a:rPr>
              <a:t> Катя с песней «Русская зима».</a:t>
            </a:r>
          </a:p>
          <a:p>
            <a:pPr algn="ctr"/>
            <a:r>
              <a:rPr lang="ru-RU" sz="1400" b="1" dirty="0">
                <a:latin typeface="Times New Roman" panose="02020603050405020304" pitchFamily="18" charset="0"/>
                <a:cs typeface="Times New Roman" panose="02020603050405020304" pitchFamily="18" charset="0"/>
              </a:rPr>
              <a:t>II место -  детский сад № 37 «Звездочка» </a:t>
            </a:r>
            <a:r>
              <a:rPr lang="ru-RU" sz="1400" b="1" dirty="0" err="1">
                <a:latin typeface="Times New Roman" panose="02020603050405020304" pitchFamily="18" charset="0"/>
                <a:cs typeface="Times New Roman" panose="02020603050405020304" pitchFamily="18" charset="0"/>
              </a:rPr>
              <a:t>Харлампьева</a:t>
            </a:r>
            <a:r>
              <a:rPr lang="ru-RU" sz="1400" b="1" dirty="0">
                <a:latin typeface="Times New Roman" panose="02020603050405020304" pitchFamily="18" charset="0"/>
                <a:cs typeface="Times New Roman" panose="02020603050405020304" pitchFamily="18" charset="0"/>
              </a:rPr>
              <a:t> Лиля с песней «</a:t>
            </a:r>
            <a:r>
              <a:rPr lang="ru-RU" sz="1400" b="1" dirty="0" err="1">
                <a:latin typeface="Times New Roman" panose="02020603050405020304" pitchFamily="18" charset="0"/>
                <a:cs typeface="Times New Roman" panose="02020603050405020304" pitchFamily="18" charset="0"/>
              </a:rPr>
              <a:t>Тус</a:t>
            </a:r>
            <a:r>
              <a:rPr lang="ru-RU" sz="1400" b="1" dirty="0">
                <a:latin typeface="Times New Roman" panose="02020603050405020304" pitchFamily="18" charset="0"/>
                <a:cs typeface="Times New Roman" panose="02020603050405020304" pitchFamily="18" charset="0"/>
              </a:rPr>
              <a:t> хоту». </a:t>
            </a:r>
          </a:p>
          <a:p>
            <a:pPr algn="ctr"/>
            <a:r>
              <a:rPr lang="ru-RU" sz="1400" b="1" dirty="0">
                <a:latin typeface="Times New Roman" panose="02020603050405020304" pitchFamily="18" charset="0"/>
                <a:cs typeface="Times New Roman" panose="02020603050405020304" pitchFamily="18" charset="0"/>
              </a:rPr>
              <a:t>III место – детский сад № 36 «Алмазик» Хасанова Маргарита с песней «Семья».</a:t>
            </a:r>
          </a:p>
          <a:p>
            <a:pPr algn="ctr"/>
            <a:r>
              <a:rPr lang="ru-RU" sz="1400" b="1" dirty="0">
                <a:latin typeface="Times New Roman" panose="02020603050405020304" pitchFamily="18" charset="0"/>
                <a:cs typeface="Times New Roman" panose="02020603050405020304" pitchFamily="18" charset="0"/>
              </a:rPr>
              <a:t>	</a:t>
            </a:r>
            <a:r>
              <a:rPr lang="ru-RU" b="1" dirty="0">
                <a:solidFill>
                  <a:srgbClr val="F22E00"/>
                </a:solidFill>
                <a:latin typeface="Times New Roman" panose="02020603050405020304" pitchFamily="18" charset="0"/>
                <a:cs typeface="Times New Roman" panose="02020603050405020304" pitchFamily="18" charset="0"/>
              </a:rPr>
              <a:t>Детские инструментальные ансамбли (оркестры):</a:t>
            </a:r>
          </a:p>
          <a:p>
            <a:pPr algn="ctr"/>
            <a:r>
              <a:rPr lang="ru-RU" sz="1400" b="1" dirty="0">
                <a:latin typeface="Times New Roman" panose="02020603050405020304" pitchFamily="18" charset="0"/>
                <a:cs typeface="Times New Roman" panose="02020603050405020304" pitchFamily="18" charset="0"/>
              </a:rPr>
              <a:t>I место – детский сад № 2 «</a:t>
            </a:r>
            <a:r>
              <a:rPr lang="ru-RU" sz="1400" b="1" dirty="0" err="1">
                <a:latin typeface="Times New Roman" panose="02020603050405020304" pitchFamily="18" charset="0"/>
                <a:cs typeface="Times New Roman" panose="02020603050405020304" pitchFamily="18" charset="0"/>
              </a:rPr>
              <a:t>Сардаана</a:t>
            </a:r>
            <a:r>
              <a:rPr lang="ru-RU" sz="1400" b="1" dirty="0">
                <a:latin typeface="Times New Roman" panose="02020603050405020304" pitchFamily="18" charset="0"/>
                <a:cs typeface="Times New Roman" panose="02020603050405020304" pitchFamily="18" charset="0"/>
              </a:rPr>
              <a:t>» ансамбль «Чудо дети»   с композицией «Саночки».</a:t>
            </a:r>
          </a:p>
          <a:p>
            <a:pPr algn="ctr"/>
            <a:r>
              <a:rPr lang="ru-RU" sz="1400" b="1" dirty="0">
                <a:latin typeface="Times New Roman" panose="02020603050405020304" pitchFamily="18" charset="0"/>
                <a:cs typeface="Times New Roman" panose="02020603050405020304" pitchFamily="18" charset="0"/>
              </a:rPr>
              <a:t>II место -  детский сад № 3 «Золотой ключик» ансамбль «Цыплята» с композицией «Плясовая».</a:t>
            </a:r>
          </a:p>
          <a:p>
            <a:pPr algn="ctr"/>
            <a:r>
              <a:rPr lang="ru-RU" sz="1400" b="1" dirty="0">
                <a:latin typeface="Times New Roman" panose="02020603050405020304" pitchFamily="18" charset="0"/>
                <a:cs typeface="Times New Roman" panose="02020603050405020304" pitchFamily="18" charset="0"/>
              </a:rPr>
              <a:t>III место – детский сад № 4 «Лукоморье» ансамбль «Северные нотки» с композицией «Моя Россия».</a:t>
            </a:r>
            <a:endParaRPr lang="ru-RU" sz="1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873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2998" y="1142999"/>
            <a:ext cx="9144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260648" y="107504"/>
            <a:ext cx="6408713" cy="461665"/>
          </a:xfrm>
          <a:prstGeom prst="rect">
            <a:avLst/>
          </a:prstGeom>
          <a:noFill/>
        </p:spPr>
        <p:txBody>
          <a:bodyPr wrap="square" lIns="91440" tIns="45720" rIns="91440" bIns="45720">
            <a:spAutoFit/>
          </a:bodyPr>
          <a:lstStyle/>
          <a:p>
            <a:pPr algn="ctr"/>
            <a:r>
              <a:rPr lang="ru-RU" sz="2400" b="1" cap="none" spc="0" dirty="0" smtClean="0">
                <a:ln w="22225">
                  <a:solidFill>
                    <a:srgbClr val="0000FF"/>
                  </a:solidFill>
                  <a:prstDash val="solid"/>
                </a:ln>
                <a:solidFill>
                  <a:srgbClr val="00B0F0"/>
                </a:solidFill>
                <a:effectLst/>
                <a:latin typeface="Comic Sans MS" panose="030F0702030302020204" pitchFamily="66" charset="0"/>
              </a:rPr>
              <a:t>Участники </a:t>
            </a:r>
            <a:r>
              <a:rPr lang="ru-RU" sz="2400" b="1" cap="none" spc="0" dirty="0" err="1" smtClean="0">
                <a:ln w="22225">
                  <a:solidFill>
                    <a:srgbClr val="0000FF"/>
                  </a:solidFill>
                  <a:prstDash val="solid"/>
                </a:ln>
                <a:solidFill>
                  <a:srgbClr val="00B0F0"/>
                </a:solidFill>
                <a:effectLst/>
                <a:latin typeface="Comic Sans MS" panose="030F0702030302020204" pitchFamily="66" charset="0"/>
              </a:rPr>
              <a:t>удачнинских</a:t>
            </a:r>
            <a:r>
              <a:rPr lang="ru-RU" sz="2400" b="1" cap="none" spc="0" dirty="0" smtClean="0">
                <a:ln w="22225">
                  <a:solidFill>
                    <a:srgbClr val="0000FF"/>
                  </a:solidFill>
                  <a:prstDash val="solid"/>
                </a:ln>
                <a:solidFill>
                  <a:srgbClr val="00B0F0"/>
                </a:solidFill>
                <a:effectLst/>
                <a:latin typeface="Comic Sans MS" panose="030F0702030302020204" pitchFamily="66" charset="0"/>
              </a:rPr>
              <a:t> детских садов</a:t>
            </a:r>
            <a:endParaRPr lang="ru-RU" sz="2400" b="1" cap="none" spc="0" dirty="0">
              <a:ln w="22225">
                <a:solidFill>
                  <a:srgbClr val="0000FF"/>
                </a:solidFill>
                <a:prstDash val="solid"/>
              </a:ln>
              <a:solidFill>
                <a:srgbClr val="00B0F0"/>
              </a:solidFill>
              <a:effectLst/>
              <a:latin typeface="Comic Sans MS" panose="030F0702030302020204" pitchFamily="66" charset="0"/>
            </a:endParaRPr>
          </a:p>
        </p:txBody>
      </p:sp>
      <p:pic>
        <p:nvPicPr>
          <p:cNvPr id="1028" name="Picture 4" descr="E:\Отчёты  АН ДОО\Отчеты за месяц мероприятий\2021-2022\декабрь январь февраль\Искорка\Фото искорка\Сказка\Новая папка\IMG_5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56" y="646331"/>
            <a:ext cx="3506033" cy="2629525"/>
          </a:xfrm>
          <a:prstGeom prst="rect">
            <a:avLst/>
          </a:prstGeom>
          <a:ln w="38100" cap="sq">
            <a:solidFill>
              <a:srgbClr val="3333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9" name="Picture 5" descr="E:\Отчёты  АН ДОО\Отчеты за месяц мероприятий\2021-2022\декабрь январь февраль\Искорка\Фото искорка\Сказка\Новая папка\IMG_56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7445" y="646331"/>
            <a:ext cx="2769057" cy="3009029"/>
          </a:xfrm>
          <a:prstGeom prst="rect">
            <a:avLst/>
          </a:prstGeom>
          <a:ln w="38100" cap="sq">
            <a:solidFill>
              <a:srgbClr val="FF33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E:\Отчёты  АН ДОО\Отчеты за месяц мероприятий\2021-2022\декабрь январь февраль\Искорка\Фото искорка\Сказка\Новая папка\IMG_56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385" y="3066301"/>
            <a:ext cx="3816424" cy="2146739"/>
          </a:xfrm>
          <a:prstGeom prst="rect">
            <a:avLst/>
          </a:prstGeom>
          <a:ln w="38100" cap="sq">
            <a:solidFill>
              <a:srgbClr val="E7FFE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2121" y="5199874"/>
            <a:ext cx="6756502" cy="338554"/>
          </a:xfrm>
          <a:prstGeom prst="rect">
            <a:avLst/>
          </a:prstGeom>
        </p:spPr>
        <p:txBody>
          <a:bodyPr wrap="square">
            <a:spAutoFit/>
          </a:bodyPr>
          <a:lstStyle/>
          <a:p>
            <a:pPr algn="ctr"/>
            <a:r>
              <a:rPr lang="ru-RU" sz="1600" b="1" dirty="0">
                <a:latin typeface="Times New Roman"/>
                <a:ea typeface="Calibri"/>
              </a:rPr>
              <a:t>Детский сад № 46 «Сказка», танцевальный ансамбль «Кнопочки»</a:t>
            </a:r>
            <a:endParaRPr lang="ru-RU" sz="1600" b="1" dirty="0"/>
          </a:p>
        </p:txBody>
      </p:sp>
      <p:pic>
        <p:nvPicPr>
          <p:cNvPr id="12" name="Рисунок 11" descr="E:\ТворческийПроект\ИСКОРКА 2021\Статья на сайт\Фото искорка\IMG-20211213-WA000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777" y="5561110"/>
            <a:ext cx="2043544" cy="2708900"/>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3" name="Прямоугольник 2"/>
          <p:cNvSpPr/>
          <p:nvPr/>
        </p:nvSpPr>
        <p:spPr>
          <a:xfrm>
            <a:off x="34761" y="8193454"/>
            <a:ext cx="3034199" cy="941796"/>
          </a:xfrm>
          <a:prstGeom prst="rect">
            <a:avLst/>
          </a:prstGeom>
        </p:spPr>
        <p:txBody>
          <a:bodyPr wrap="square">
            <a:spAutoFit/>
          </a:bodyPr>
          <a:lstStyle/>
          <a:p>
            <a:pPr algn="ctr">
              <a:lnSpc>
                <a:spcPct val="115000"/>
              </a:lnSpc>
              <a:spcAft>
                <a:spcPts val="0"/>
              </a:spcAft>
            </a:pPr>
            <a:r>
              <a:rPr lang="ru-RU" sz="1600" b="1" dirty="0">
                <a:latin typeface="Times New Roman"/>
                <a:ea typeface="Calibri"/>
                <a:cs typeface="Times New Roman"/>
              </a:rPr>
              <a:t>Детский сад № 48 «Айболит», танцевальный ансамбль «Каблучок»</a:t>
            </a:r>
            <a:endParaRPr lang="ru-RU" sz="1200" b="1" dirty="0">
              <a:ea typeface="Calibri"/>
              <a:cs typeface="Times New Roman"/>
            </a:endParaRPr>
          </a:p>
        </p:txBody>
      </p:sp>
      <p:pic>
        <p:nvPicPr>
          <p:cNvPr id="13" name="Рисунок 12" descr="E:\ТворческийПроект\ИСКОРКА 2021\Статья на сайт\Фото искорка\IMG-20211213-WA000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7451" y="5523215"/>
            <a:ext cx="3776330" cy="2670239"/>
          </a:xfrm>
          <a:prstGeom prst="rect">
            <a:avLst/>
          </a:prstGeom>
          <a:ln w="38100" cap="sq">
            <a:solidFill>
              <a:srgbClr val="006600"/>
            </a:solidFill>
            <a:prstDash val="solid"/>
            <a:miter lim="800000"/>
          </a:ln>
          <a:effectLst>
            <a:outerShdw blurRad="50800" dist="38100" dir="2700000" algn="tl" rotWithShape="0">
              <a:srgbClr val="000000">
                <a:alpha val="43000"/>
              </a:srgbClr>
            </a:outerShdw>
          </a:effectLst>
        </p:spPr>
      </p:pic>
      <p:sp>
        <p:nvSpPr>
          <p:cNvPr id="4" name="Прямоугольник 3"/>
          <p:cNvSpPr/>
          <p:nvPr/>
        </p:nvSpPr>
        <p:spPr>
          <a:xfrm>
            <a:off x="3212975" y="8193454"/>
            <a:ext cx="3312883" cy="941796"/>
          </a:xfrm>
          <a:prstGeom prst="rect">
            <a:avLst/>
          </a:prstGeom>
        </p:spPr>
        <p:txBody>
          <a:bodyPr wrap="square">
            <a:spAutoFit/>
          </a:bodyPr>
          <a:lstStyle/>
          <a:p>
            <a:pPr algn="ctr">
              <a:lnSpc>
                <a:spcPct val="115000"/>
              </a:lnSpc>
              <a:spcAft>
                <a:spcPts val="0"/>
              </a:spcAft>
            </a:pPr>
            <a:r>
              <a:rPr lang="ru-RU" sz="1600" b="1" dirty="0">
                <a:latin typeface="Times New Roman"/>
                <a:ea typeface="Calibri"/>
                <a:cs typeface="Times New Roman"/>
              </a:rPr>
              <a:t>Детский сад № 48 «Айболит», танцевальный ансамбль «Карусель»</a:t>
            </a:r>
            <a:endParaRPr lang="ru-RU" sz="1200" b="1" dirty="0">
              <a:ea typeface="Calibri"/>
              <a:cs typeface="Times New Roman"/>
            </a:endParaRPr>
          </a:p>
        </p:txBody>
      </p:sp>
    </p:spTree>
    <p:extLst>
      <p:ext uri="{BB962C8B-B14F-4D97-AF65-F5344CB8AC3E}">
        <p14:creationId xmlns:p14="http://schemas.microsoft.com/office/powerpoint/2010/main" val="4247588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53195" y="1147383"/>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461665"/>
          </a:xfrm>
          <a:prstGeom prst="rect">
            <a:avLst/>
          </a:prstGeom>
          <a:noFill/>
        </p:spPr>
        <p:txBody>
          <a:bodyPr wrap="square" lIns="91440" tIns="45720" rIns="91440" bIns="45720">
            <a:spAutoFit/>
          </a:bodyPr>
          <a:lstStyle/>
          <a:p>
            <a:pPr lvl="0" algn="ctr"/>
            <a:r>
              <a:rPr lang="ru-RU" sz="2400" b="1" dirty="0">
                <a:ln w="22225">
                  <a:solidFill>
                    <a:srgbClr val="0000FF"/>
                  </a:solidFill>
                  <a:prstDash val="solid"/>
                </a:ln>
                <a:solidFill>
                  <a:srgbClr val="00B0F0"/>
                </a:solidFill>
                <a:latin typeface="Comic Sans MS" panose="030F0702030302020204" pitchFamily="66" charset="0"/>
              </a:rPr>
              <a:t>Участники </a:t>
            </a:r>
            <a:r>
              <a:rPr lang="ru-RU" sz="2400" b="1" dirty="0" err="1">
                <a:ln w="22225">
                  <a:solidFill>
                    <a:srgbClr val="0000FF"/>
                  </a:solidFill>
                  <a:prstDash val="solid"/>
                </a:ln>
                <a:solidFill>
                  <a:srgbClr val="00B0F0"/>
                </a:solidFill>
                <a:latin typeface="Comic Sans MS" panose="030F0702030302020204" pitchFamily="66" charset="0"/>
              </a:rPr>
              <a:t>удачнинских</a:t>
            </a:r>
            <a:r>
              <a:rPr lang="ru-RU" sz="2400" b="1" dirty="0">
                <a:ln w="22225">
                  <a:solidFill>
                    <a:srgbClr val="0000FF"/>
                  </a:solidFill>
                  <a:prstDash val="solid"/>
                </a:ln>
                <a:solidFill>
                  <a:srgbClr val="00B0F0"/>
                </a:solidFill>
                <a:latin typeface="Comic Sans MS" panose="030F0702030302020204" pitchFamily="66" charset="0"/>
              </a:rPr>
              <a:t> детских садов</a:t>
            </a:r>
          </a:p>
        </p:txBody>
      </p:sp>
      <p:pic>
        <p:nvPicPr>
          <p:cNvPr id="14" name="Рисунок 13" descr="E:\ТворческийПроект\ИСКОРКА 2021\Статья на сайт\Фото искорка\IMG-20211210-WA0010.jpg"/>
          <p:cNvPicPr/>
          <p:nvPr/>
        </p:nvPicPr>
        <p:blipFill>
          <a:blip r:embed="rId3">
            <a:extLst>
              <a:ext uri="{28A0092B-C50C-407E-A947-70E740481C1C}">
                <a14:useLocalDpi xmlns:a14="http://schemas.microsoft.com/office/drawing/2010/main" val="0"/>
              </a:ext>
            </a:extLst>
          </a:blip>
          <a:srcRect/>
          <a:stretch>
            <a:fillRect/>
          </a:stretch>
        </p:blipFill>
        <p:spPr bwMode="auto">
          <a:xfrm>
            <a:off x="493777" y="542816"/>
            <a:ext cx="2544445" cy="4356735"/>
          </a:xfrm>
          <a:prstGeom prst="rect">
            <a:avLst/>
          </a:prstGeom>
          <a:noFill/>
          <a:ln>
            <a:noFill/>
          </a:ln>
        </p:spPr>
      </p:pic>
      <p:pic>
        <p:nvPicPr>
          <p:cNvPr id="15" name="Рисунок 14" descr="E:\ТворческийПроект\ИСКОРКА 2021\Статья на сайт\Фото искорка\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0501" y="1168514"/>
            <a:ext cx="3209107" cy="3312367"/>
          </a:xfrm>
          <a:prstGeom prst="rect">
            <a:avLst/>
          </a:prstGeom>
          <a:noFill/>
          <a:ln>
            <a:noFill/>
          </a:ln>
        </p:spPr>
      </p:pic>
      <p:pic>
        <p:nvPicPr>
          <p:cNvPr id="16" name="Рисунок 15" descr="E:\ТворческийПроект\ИСКОРКА 2021\Статья на сайт\Фото искорка\361.jpg"/>
          <p:cNvPicPr/>
          <p:nvPr/>
        </p:nvPicPr>
        <p:blipFill>
          <a:blip r:embed="rId5">
            <a:extLst>
              <a:ext uri="{28A0092B-C50C-407E-A947-70E740481C1C}">
                <a14:useLocalDpi xmlns:a14="http://schemas.microsoft.com/office/drawing/2010/main" val="0"/>
              </a:ext>
            </a:extLst>
          </a:blip>
          <a:srcRect/>
          <a:stretch>
            <a:fillRect/>
          </a:stretch>
        </p:blipFill>
        <p:spPr bwMode="auto">
          <a:xfrm>
            <a:off x="734378" y="5868144"/>
            <a:ext cx="5389245" cy="2794000"/>
          </a:xfrm>
          <a:prstGeom prst="rect">
            <a:avLst/>
          </a:prstGeom>
          <a:noFill/>
          <a:ln>
            <a:noFill/>
          </a:ln>
        </p:spPr>
      </p:pic>
      <p:sp>
        <p:nvSpPr>
          <p:cNvPr id="5" name="Прямоугольник 4"/>
          <p:cNvSpPr/>
          <p:nvPr/>
        </p:nvSpPr>
        <p:spPr>
          <a:xfrm>
            <a:off x="51501" y="4899551"/>
            <a:ext cx="3429000" cy="923843"/>
          </a:xfrm>
          <a:prstGeom prst="rect">
            <a:avLst/>
          </a:prstGeom>
        </p:spPr>
        <p:txBody>
          <a:bodyPr wrap="square">
            <a:spAutoFit/>
          </a:bodyPr>
          <a:lstStyle/>
          <a:p>
            <a:pPr algn="ctr">
              <a:lnSpc>
                <a:spcPct val="115000"/>
              </a:lnSpc>
              <a:spcAft>
                <a:spcPts val="0"/>
              </a:spcAft>
            </a:pPr>
            <a:r>
              <a:rPr lang="ru-RU" sz="1600" b="1" dirty="0">
                <a:latin typeface="Times New Roman"/>
                <a:ea typeface="Calibri"/>
                <a:cs typeface="Times New Roman"/>
              </a:rPr>
              <a:t>Детский сад № 37 «Звездочка» </a:t>
            </a:r>
            <a:r>
              <a:rPr lang="ru-RU" sz="1600" b="1" dirty="0" err="1">
                <a:latin typeface="Times New Roman"/>
                <a:ea typeface="Calibri"/>
                <a:cs typeface="Times New Roman"/>
              </a:rPr>
              <a:t>Харлампьева</a:t>
            </a:r>
            <a:r>
              <a:rPr lang="ru-RU" sz="1600" b="1" dirty="0">
                <a:latin typeface="Times New Roman"/>
                <a:ea typeface="Calibri"/>
                <a:cs typeface="Times New Roman"/>
              </a:rPr>
              <a:t> Лиля, солистка ансамбля «</a:t>
            </a:r>
            <a:r>
              <a:rPr lang="ru-RU" sz="1600" b="1" dirty="0" err="1">
                <a:latin typeface="Times New Roman"/>
                <a:ea typeface="Calibri"/>
                <a:cs typeface="Times New Roman"/>
              </a:rPr>
              <a:t>Сулусчаан</a:t>
            </a:r>
            <a:r>
              <a:rPr lang="ru-RU" sz="1600" b="1" dirty="0">
                <a:latin typeface="Times New Roman"/>
                <a:ea typeface="Calibri"/>
                <a:cs typeface="Times New Roman"/>
              </a:rPr>
              <a:t>»</a:t>
            </a:r>
            <a:endParaRPr lang="ru-RU" sz="1200" b="1" dirty="0">
              <a:ea typeface="Calibri"/>
              <a:cs typeface="Times New Roman"/>
            </a:endParaRPr>
          </a:p>
        </p:txBody>
      </p:sp>
      <p:sp>
        <p:nvSpPr>
          <p:cNvPr id="6" name="Прямоугольник 5"/>
          <p:cNvSpPr/>
          <p:nvPr/>
        </p:nvSpPr>
        <p:spPr>
          <a:xfrm>
            <a:off x="3480500" y="4480881"/>
            <a:ext cx="2972835" cy="640688"/>
          </a:xfrm>
          <a:prstGeom prst="rect">
            <a:avLst/>
          </a:prstGeom>
        </p:spPr>
        <p:txBody>
          <a:bodyPr wrap="square">
            <a:spAutoFit/>
          </a:bodyPr>
          <a:lstStyle/>
          <a:p>
            <a:pPr algn="ctr">
              <a:lnSpc>
                <a:spcPct val="115000"/>
              </a:lnSpc>
              <a:spcAft>
                <a:spcPts val="0"/>
              </a:spcAft>
            </a:pPr>
            <a:r>
              <a:rPr lang="ru-RU" sz="1600" b="1" dirty="0">
                <a:latin typeface="Times New Roman"/>
                <a:ea typeface="Calibri"/>
                <a:cs typeface="Times New Roman"/>
              </a:rPr>
              <a:t>Детский сад № 36 «Алмазик» Хасанова Маргарита </a:t>
            </a:r>
            <a:endParaRPr lang="ru-RU" sz="1200" b="1" dirty="0">
              <a:ea typeface="Calibri"/>
              <a:cs typeface="Times New Roman"/>
            </a:endParaRPr>
          </a:p>
        </p:txBody>
      </p:sp>
      <p:sp>
        <p:nvSpPr>
          <p:cNvPr id="7" name="Прямоугольник 6"/>
          <p:cNvSpPr/>
          <p:nvPr/>
        </p:nvSpPr>
        <p:spPr>
          <a:xfrm>
            <a:off x="51501" y="8662144"/>
            <a:ext cx="6806499" cy="357534"/>
          </a:xfrm>
          <a:prstGeom prst="rect">
            <a:avLst/>
          </a:prstGeom>
        </p:spPr>
        <p:txBody>
          <a:bodyPr wrap="square">
            <a:spAutoFit/>
          </a:bodyPr>
          <a:lstStyle/>
          <a:p>
            <a:pPr algn="ctr">
              <a:lnSpc>
                <a:spcPct val="115000"/>
              </a:lnSpc>
              <a:spcAft>
                <a:spcPts val="0"/>
              </a:spcAft>
            </a:pPr>
            <a:r>
              <a:rPr lang="ru-RU" sz="1600" b="1" dirty="0">
                <a:latin typeface="Times New Roman"/>
                <a:ea typeface="Calibri"/>
                <a:cs typeface="Times New Roman"/>
              </a:rPr>
              <a:t>Детский сад № 36 «Алмазик», вокальный ансамбль «Соловушки»</a:t>
            </a:r>
            <a:endParaRPr lang="ru-RU" sz="1200" b="1" dirty="0">
              <a:ea typeface="Calibri"/>
              <a:cs typeface="Times New Roman"/>
            </a:endParaRPr>
          </a:p>
        </p:txBody>
      </p:sp>
    </p:spTree>
    <p:extLst>
      <p:ext uri="{BB962C8B-B14F-4D97-AF65-F5344CB8AC3E}">
        <p14:creationId xmlns:p14="http://schemas.microsoft.com/office/powerpoint/2010/main" val="529523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25055" y="1150544"/>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44661" y="539552"/>
            <a:ext cx="6813339" cy="461665"/>
          </a:xfrm>
          <a:prstGeom prst="rect">
            <a:avLst/>
          </a:prstGeom>
        </p:spPr>
        <p:txBody>
          <a:bodyPr wrap="square">
            <a:spAutoFit/>
          </a:bodyPr>
          <a:lstStyle/>
          <a:p>
            <a:pPr algn="ctr"/>
            <a:r>
              <a:rPr lang="ru-RU" sz="2400" b="1" i="1" dirty="0">
                <a:solidFill>
                  <a:srgbClr val="FF00FF"/>
                </a:solidFill>
                <a:latin typeface="Times New Roman" panose="02020603050405020304" pitchFamily="18" charset="0"/>
                <a:cs typeface="Times New Roman" panose="02020603050405020304" pitchFamily="18" charset="0"/>
              </a:rPr>
              <a:t>С Новым </a:t>
            </a:r>
            <a:r>
              <a:rPr lang="ru-RU" sz="2400" b="1" i="1" dirty="0" smtClean="0">
                <a:solidFill>
                  <a:srgbClr val="FF00FF"/>
                </a:solidFill>
                <a:latin typeface="Times New Roman" panose="02020603050405020304" pitchFamily="18" charset="0"/>
                <a:cs typeface="Times New Roman" panose="02020603050405020304" pitchFamily="18" charset="0"/>
              </a:rPr>
              <a:t>годом! Или </a:t>
            </a:r>
            <a:r>
              <a:rPr lang="ru-RU" sz="2400" b="1" i="1" dirty="0">
                <a:solidFill>
                  <a:srgbClr val="FF00FF"/>
                </a:solidFill>
                <a:latin typeface="Times New Roman" panose="02020603050405020304" pitchFamily="18" charset="0"/>
                <a:cs typeface="Times New Roman" panose="02020603050405020304" pitchFamily="18" charset="0"/>
              </a:rPr>
              <a:t>Волшебные дни в </a:t>
            </a:r>
            <a:r>
              <a:rPr lang="ru-RU" sz="2400" b="1" i="1" dirty="0" smtClean="0">
                <a:solidFill>
                  <a:srgbClr val="FF00FF"/>
                </a:solidFill>
                <a:latin typeface="Times New Roman" panose="02020603050405020304" pitchFamily="18" charset="0"/>
                <a:cs typeface="Times New Roman" panose="02020603050405020304" pitchFamily="18" charset="0"/>
              </a:rPr>
              <a:t>Сказке!</a:t>
            </a:r>
          </a:p>
        </p:txBody>
      </p:sp>
      <p:pic>
        <p:nvPicPr>
          <p:cNvPr id="1026" name="Picture 2" descr="E:\Отчёты  АН ДОО\Отчеты за месяц мероприятий\2021-2022\декабрь январь февраль\Новый год\Фото выставки\20220110_0906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5558" y="4067944"/>
            <a:ext cx="2896894" cy="4850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329" y="913251"/>
            <a:ext cx="3485524" cy="7971413"/>
          </a:xfrm>
          <a:prstGeom prst="rect">
            <a:avLst/>
          </a:prstGeom>
        </p:spPr>
        <p:txBody>
          <a:bodyPr wrap="square">
            <a:spAutoFit/>
          </a:bodyPr>
          <a:lstStyle/>
          <a:p>
            <a:pPr lvl="0" indent="534988" algn="just"/>
            <a:r>
              <a:rPr lang="ru-RU" sz="1600" b="1" dirty="0">
                <a:solidFill>
                  <a:schemeClr val="accent6">
                    <a:lumMod val="50000"/>
                  </a:schemeClr>
                </a:solidFill>
                <a:latin typeface="Times New Roman" panose="02020603050405020304" pitchFamily="18" charset="0"/>
                <a:cs typeface="Times New Roman" panose="02020603050405020304" pitchFamily="18" charset="0"/>
              </a:rPr>
              <a:t>Ах, зимушка зима! Как хороша она! Катание на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санках </a:t>
            </a:r>
            <a:r>
              <a:rPr lang="ru-RU" sz="1600" b="1" dirty="0">
                <a:solidFill>
                  <a:schemeClr val="accent6">
                    <a:lumMod val="50000"/>
                  </a:schemeClr>
                </a:solidFill>
                <a:latin typeface="Times New Roman" panose="02020603050405020304" pitchFamily="18" charset="0"/>
                <a:cs typeface="Times New Roman" panose="02020603050405020304" pitchFamily="18" charset="0"/>
              </a:rPr>
              <a:t>с горок, игры в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снежки и конечно Новый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год!</a:t>
            </a:r>
          </a:p>
          <a:p>
            <a:pPr lvl="0" indent="534988" algn="just"/>
            <a:r>
              <a:rPr lang="ru-RU" sz="1600" b="1" dirty="0">
                <a:solidFill>
                  <a:schemeClr val="accent6">
                    <a:lumMod val="50000"/>
                  </a:schemeClr>
                </a:solidFill>
                <a:latin typeface="Times New Roman" panose="02020603050405020304" pitchFamily="18" charset="0"/>
                <a:cs typeface="Times New Roman" panose="02020603050405020304" pitchFamily="18" charset="0"/>
              </a:rPr>
              <a:t>В нашем детском  саду в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ожидании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Новогодних праздников прошла выставка  детских рисунков «Зимушка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хрустальная». А так же стало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нашей давней традицией организовывать выставку поделок, посвященных предстоящему году.  В этом году мы решили посвятить ее  новогодним героям из сказок.    </a:t>
            </a:r>
          </a:p>
          <a:p>
            <a:pPr lvl="0" indent="534988" algn="just"/>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И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вот в наш сад пожаловали различные герои новогодних сказок, которые изготавливались из ваты, ниток, салфеток , бумаги, картона, ватных дисков, фетра и других материалов. Фантазии родителей и воспитанников не ограничились темой выставки, так на новогоднем камине появились рождественский венок, носочки, снеговики,  необычные заснеженные елочки. </a:t>
            </a:r>
          </a:p>
          <a:p>
            <a:pPr lvl="0" indent="534988" algn="just"/>
            <a:r>
              <a:rPr lang="ru-RU" sz="1600" b="1" dirty="0">
                <a:solidFill>
                  <a:schemeClr val="accent6">
                    <a:lumMod val="50000"/>
                  </a:schemeClr>
                </a:solidFill>
                <a:latin typeface="Times New Roman" panose="02020603050405020304" pitchFamily="18" charset="0"/>
                <a:cs typeface="Times New Roman" panose="02020603050405020304" pitchFamily="18" charset="0"/>
              </a:rPr>
              <a:t>В результате и получились вот такие сказочные поделки, приближающие нас к Новому году.  Все они стали украшением новогоднего интерьера детского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сада.</a:t>
            </a:r>
            <a:endParaRPr lang="ru-RU" sz="16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027" name="Picture 3" descr="E:\Отчёты  АН ДОО\Отчеты за месяц мероприятий\2021-2022\декабрь январь февраль\Новый год\Фото выставки\20220110_0928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7853" y="1026282"/>
            <a:ext cx="3212304" cy="28645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423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7384" y="1138613"/>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44661" y="1001217"/>
            <a:ext cx="6813338" cy="2308324"/>
          </a:xfrm>
          <a:prstGeom prst="rect">
            <a:avLst/>
          </a:prstGeom>
        </p:spPr>
        <p:txBody>
          <a:bodyPr wrap="square">
            <a:spAutoFit/>
          </a:bodyPr>
          <a:lstStyle/>
          <a:p>
            <a:pPr indent="450850"/>
            <a:r>
              <a:rPr lang="ru-RU" sz="1600" b="1" dirty="0">
                <a:solidFill>
                  <a:schemeClr val="accent6">
                    <a:lumMod val="50000"/>
                  </a:schemeClr>
                </a:solidFill>
                <a:latin typeface="Times New Roman" panose="02020603050405020304" pitchFamily="18" charset="0"/>
                <a:cs typeface="Times New Roman" panose="02020603050405020304" pitchFamily="18" charset="0"/>
              </a:rPr>
              <a:t>Ребята и сотрудники украшали   группы снежинками, гирляндами, мишурой. Писали и рисовали письма Деду Морозу и готовились к Новогоднему утреннику.  Разучивали песни, танцы, стихи, а родители помогали ребятам учить роли, готовили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костюмы… И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вот наступил долгожданный, радостный и снежный   Новый год.</a:t>
            </a:r>
          </a:p>
          <a:p>
            <a:pPr indent="355600"/>
            <a:r>
              <a:rPr lang="ru-RU" sz="1600" b="1" dirty="0">
                <a:solidFill>
                  <a:schemeClr val="accent6">
                    <a:lumMod val="50000"/>
                  </a:schemeClr>
                </a:solidFill>
                <a:latin typeface="Times New Roman" panose="02020603050405020304" pitchFamily="18" charset="0"/>
                <a:cs typeface="Times New Roman" panose="02020603050405020304" pitchFamily="18" charset="0"/>
              </a:rPr>
              <a:t> Малыши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со Снегурочкой отправились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на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встречу с  Дедом  Морозом,  а повстречали  Мишку, который играл и танцевал с ребятами. Выполняя его задания малыши нашли дорогу к Деду Морозу и в награду получили долгожданные подарки.</a:t>
            </a:r>
          </a:p>
        </p:txBody>
      </p:sp>
      <p:sp>
        <p:nvSpPr>
          <p:cNvPr id="5" name="Прямоугольник 4">
            <a:extLst>
              <a:ext uri="{FF2B5EF4-FFF2-40B4-BE49-F238E27FC236}">
                <a16:creationId xmlns:a16="http://schemas.microsoft.com/office/drawing/2014/main" xmlns="" id="{05D4B4EC-B257-43FD-B83A-3F4849398F6A}"/>
              </a:ext>
            </a:extLst>
          </p:cNvPr>
          <p:cNvSpPr/>
          <p:nvPr/>
        </p:nvSpPr>
        <p:spPr>
          <a:xfrm>
            <a:off x="44661" y="539552"/>
            <a:ext cx="6813339" cy="461665"/>
          </a:xfrm>
          <a:prstGeom prst="rect">
            <a:avLst/>
          </a:prstGeom>
        </p:spPr>
        <p:txBody>
          <a:bodyPr wrap="square">
            <a:spAutoFit/>
          </a:bodyPr>
          <a:lstStyle/>
          <a:p>
            <a:pPr algn="ctr"/>
            <a:r>
              <a:rPr lang="ru-RU" sz="2400" b="1" i="1" dirty="0">
                <a:solidFill>
                  <a:srgbClr val="FF00FF"/>
                </a:solidFill>
                <a:latin typeface="Times New Roman" panose="02020603050405020304" pitchFamily="18" charset="0"/>
                <a:cs typeface="Times New Roman" panose="02020603050405020304" pitchFamily="18" charset="0"/>
              </a:rPr>
              <a:t>С Новым </a:t>
            </a:r>
            <a:r>
              <a:rPr lang="ru-RU" sz="2400" b="1" i="1" dirty="0" smtClean="0">
                <a:solidFill>
                  <a:srgbClr val="FF00FF"/>
                </a:solidFill>
                <a:latin typeface="Times New Roman" panose="02020603050405020304" pitchFamily="18" charset="0"/>
                <a:cs typeface="Times New Roman" panose="02020603050405020304" pitchFamily="18" charset="0"/>
              </a:rPr>
              <a:t>годом! Или </a:t>
            </a:r>
            <a:r>
              <a:rPr lang="ru-RU" sz="2400" b="1" i="1" dirty="0">
                <a:solidFill>
                  <a:srgbClr val="FF00FF"/>
                </a:solidFill>
                <a:latin typeface="Times New Roman" panose="02020603050405020304" pitchFamily="18" charset="0"/>
                <a:cs typeface="Times New Roman" panose="02020603050405020304" pitchFamily="18" charset="0"/>
              </a:rPr>
              <a:t>Волшебные дни в </a:t>
            </a:r>
            <a:r>
              <a:rPr lang="ru-RU" sz="2400" b="1" i="1" dirty="0" smtClean="0">
                <a:solidFill>
                  <a:srgbClr val="FF00FF"/>
                </a:solidFill>
                <a:latin typeface="Times New Roman" panose="02020603050405020304" pitchFamily="18" charset="0"/>
                <a:cs typeface="Times New Roman" panose="02020603050405020304" pitchFamily="18" charset="0"/>
              </a:rPr>
              <a:t>Сказке!</a:t>
            </a:r>
          </a:p>
        </p:txBody>
      </p:sp>
      <p:pic>
        <p:nvPicPr>
          <p:cNvPr id="1026" name="Picture 2" descr="E:\Отчёты  АН ДОО\Отчеты за месяц мероприятий\2021-2022\декабрь январь февраль\Новый год\Фото с утренников\7 Чиполлино\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717" y="3420639"/>
            <a:ext cx="3628790" cy="2293949"/>
          </a:xfrm>
          <a:prstGeom prst="rect">
            <a:avLst/>
          </a:prstGeom>
          <a:noFill/>
          <a:ln>
            <a:solidFill>
              <a:srgbClr val="FF00FF"/>
            </a:solidFill>
          </a:ln>
          <a:extLst>
            <a:ext uri="{909E8E84-426E-40DD-AFC4-6F175D3DCCD1}">
              <a14:hiddenFill xmlns:a14="http://schemas.microsoft.com/office/drawing/2010/main">
                <a:solidFill>
                  <a:srgbClr val="FFFFFF"/>
                </a:solidFill>
              </a14:hiddenFill>
            </a:ext>
          </a:extLst>
        </p:spPr>
      </p:pic>
      <p:pic>
        <p:nvPicPr>
          <p:cNvPr id="1027" name="Picture 3" descr="E:\Отчёты  АН ДОО\Отчеты за месяц мероприятий\2021-2022\декабрь январь февраль\Новый год\Фото с утренников\5 колобок\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82" y="6084168"/>
            <a:ext cx="5424205" cy="2930689"/>
          </a:xfrm>
          <a:prstGeom prst="rect">
            <a:avLst/>
          </a:prstGeom>
          <a:noFill/>
          <a:ln>
            <a:solidFill>
              <a:srgbClr val="F22E00"/>
            </a:solidFill>
          </a:ln>
          <a:extLst>
            <a:ext uri="{909E8E84-426E-40DD-AFC4-6F175D3DCCD1}">
              <a14:hiddenFill xmlns:a14="http://schemas.microsoft.com/office/drawing/2010/main">
                <a:solidFill>
                  <a:srgbClr val="FFFFFF"/>
                </a:solidFill>
              </a14:hiddenFill>
            </a:ext>
          </a:extLst>
        </p:spPr>
      </p:pic>
      <p:pic>
        <p:nvPicPr>
          <p:cNvPr id="1029" name="Picture 5" descr="E:\Отчёты  АН ДОО\Отчеты за месяц мероприятий\2021-2022\декабрь январь февраль\Новый год\Фото с утренников\7 Чиполлино\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665" y="3317288"/>
            <a:ext cx="2304256" cy="2642466"/>
          </a:xfrm>
          <a:prstGeom prst="rect">
            <a:avLst/>
          </a:prstGeom>
          <a:ln w="28575" cap="sq">
            <a:solidFill>
              <a:srgbClr val="00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19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2000">
              <a:srgbClr val="E7FFE7"/>
            </a:gs>
            <a:gs pos="99000">
              <a:srgbClr val="FFFFBD"/>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2" descr="Конспект физкультурного занятия Мы со спортом дружим - БОТ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69717" y="1138615"/>
            <a:ext cx="9152769" cy="685800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xmlns="" id="{8A6F461D-88F7-4CE9-AE28-2F9ECD4667F4}"/>
              </a:ext>
            </a:extLst>
          </p:cNvPr>
          <p:cNvSpPr/>
          <p:nvPr/>
        </p:nvSpPr>
        <p:spPr>
          <a:xfrm>
            <a:off x="188640" y="0"/>
            <a:ext cx="6480721" cy="646331"/>
          </a:xfrm>
          <a:prstGeom prst="rect">
            <a:avLst/>
          </a:prstGeom>
          <a:noFill/>
        </p:spPr>
        <p:txBody>
          <a:bodyPr wrap="square" lIns="91440" tIns="45720" rIns="91440" bIns="45720">
            <a:spAutoFit/>
          </a:bodyPr>
          <a:lstStyle/>
          <a:p>
            <a:pPr algn="ctr"/>
            <a:r>
              <a:rPr lang="ru-RU" sz="3600" b="1" cap="none" spc="0" dirty="0">
                <a:ln w="22225">
                  <a:solidFill>
                    <a:srgbClr val="0000FF"/>
                  </a:solidFill>
                  <a:prstDash val="solid"/>
                </a:ln>
                <a:solidFill>
                  <a:srgbClr val="00B0F0"/>
                </a:solidFill>
                <a:effectLst/>
                <a:latin typeface="Comic Sans MS" panose="030F0702030302020204" pitchFamily="66" charset="0"/>
              </a:rPr>
              <a:t>Калейдоскоп эмоций</a:t>
            </a:r>
          </a:p>
        </p:txBody>
      </p:sp>
      <p:sp>
        <p:nvSpPr>
          <p:cNvPr id="10" name="Прямоугольник 9">
            <a:extLst>
              <a:ext uri="{FF2B5EF4-FFF2-40B4-BE49-F238E27FC236}">
                <a16:creationId xmlns:a16="http://schemas.microsoft.com/office/drawing/2014/main" xmlns="" id="{05D4B4EC-B257-43FD-B83A-3F4849398F6A}"/>
              </a:ext>
            </a:extLst>
          </p:cNvPr>
          <p:cNvSpPr/>
          <p:nvPr/>
        </p:nvSpPr>
        <p:spPr>
          <a:xfrm>
            <a:off x="22331" y="901136"/>
            <a:ext cx="6813338" cy="830997"/>
          </a:xfrm>
          <a:prstGeom prst="rect">
            <a:avLst/>
          </a:prstGeom>
        </p:spPr>
        <p:txBody>
          <a:bodyPr wrap="square">
            <a:spAutoFit/>
          </a:bodyPr>
          <a:lstStyle/>
          <a:p>
            <a:pPr indent="450850"/>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К воспитанникам младших групп пришла рыжая лисичка сестричка и </a:t>
            </a:r>
            <a:r>
              <a:rPr lang="ru-RU" sz="1600" b="1" dirty="0">
                <a:solidFill>
                  <a:schemeClr val="accent6">
                    <a:lumMod val="50000"/>
                  </a:schemeClr>
                </a:solidFill>
                <a:latin typeface="Times New Roman" panose="02020603050405020304" pitchFamily="18" charset="0"/>
                <a:cs typeface="Times New Roman" panose="02020603050405020304" pitchFamily="18" charset="0"/>
              </a:rPr>
              <a:t>украла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все огоньки </a:t>
            </a:r>
            <a:r>
              <a:rPr lang="ru-RU" sz="1600" b="1" dirty="0">
                <a:solidFill>
                  <a:schemeClr val="accent6">
                    <a:lumMod val="50000"/>
                  </a:schemeClr>
                </a:solidFill>
                <a:latin typeface="Times New Roman" panose="02020603050405020304" pitchFamily="18" charset="0"/>
                <a:cs typeface="Times New Roman" panose="02020603050405020304" pitchFamily="18" charset="0"/>
              </a:rPr>
              <a:t>с елки. Отважные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ребята и Снегурочка отыскали </a:t>
            </a:r>
            <a:r>
              <a:rPr lang="ru-RU" sz="1600" b="1" dirty="0">
                <a:solidFill>
                  <a:schemeClr val="accent6">
                    <a:lumMod val="50000"/>
                  </a:schemeClr>
                </a:solidFill>
                <a:latin typeface="Times New Roman" panose="02020603050405020304" pitchFamily="18" charset="0"/>
                <a:cs typeface="Times New Roman" panose="02020603050405020304" pitchFamily="18" charset="0"/>
              </a:rPr>
              <a:t>Дед Мороза и спасли праздник.</a:t>
            </a:r>
            <a:endParaRPr lang="ru-RU" sz="1600" b="1" dirty="0" smtClean="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xmlns="" id="{05D4B4EC-B257-43FD-B83A-3F4849398F6A}"/>
              </a:ext>
            </a:extLst>
          </p:cNvPr>
          <p:cNvSpPr/>
          <p:nvPr/>
        </p:nvSpPr>
        <p:spPr>
          <a:xfrm>
            <a:off x="44661" y="539552"/>
            <a:ext cx="6813339" cy="461665"/>
          </a:xfrm>
          <a:prstGeom prst="rect">
            <a:avLst/>
          </a:prstGeom>
        </p:spPr>
        <p:txBody>
          <a:bodyPr wrap="square">
            <a:spAutoFit/>
          </a:bodyPr>
          <a:lstStyle/>
          <a:p>
            <a:pPr algn="ctr"/>
            <a:r>
              <a:rPr lang="ru-RU" sz="2400" b="1" i="1" dirty="0">
                <a:solidFill>
                  <a:srgbClr val="FF00FF"/>
                </a:solidFill>
                <a:latin typeface="Times New Roman" panose="02020603050405020304" pitchFamily="18" charset="0"/>
                <a:cs typeface="Times New Roman" panose="02020603050405020304" pitchFamily="18" charset="0"/>
              </a:rPr>
              <a:t>С Новым </a:t>
            </a:r>
            <a:r>
              <a:rPr lang="ru-RU" sz="2400" b="1" i="1" dirty="0" smtClean="0">
                <a:solidFill>
                  <a:srgbClr val="FF00FF"/>
                </a:solidFill>
                <a:latin typeface="Times New Roman" panose="02020603050405020304" pitchFamily="18" charset="0"/>
                <a:cs typeface="Times New Roman" panose="02020603050405020304" pitchFamily="18" charset="0"/>
              </a:rPr>
              <a:t>годом! Или </a:t>
            </a:r>
            <a:r>
              <a:rPr lang="ru-RU" sz="2400" b="1" i="1" dirty="0">
                <a:solidFill>
                  <a:srgbClr val="FF00FF"/>
                </a:solidFill>
                <a:latin typeface="Times New Roman" panose="02020603050405020304" pitchFamily="18" charset="0"/>
                <a:cs typeface="Times New Roman" panose="02020603050405020304" pitchFamily="18" charset="0"/>
              </a:rPr>
              <a:t>Волшебные дни в </a:t>
            </a:r>
            <a:r>
              <a:rPr lang="ru-RU" sz="2400" b="1" i="1" dirty="0" smtClean="0">
                <a:solidFill>
                  <a:srgbClr val="FF00FF"/>
                </a:solidFill>
                <a:latin typeface="Times New Roman" panose="02020603050405020304" pitchFamily="18" charset="0"/>
                <a:cs typeface="Times New Roman" panose="02020603050405020304" pitchFamily="18" charset="0"/>
              </a:rPr>
              <a:t>Сказке!</a:t>
            </a:r>
          </a:p>
        </p:txBody>
      </p:sp>
      <p:pic>
        <p:nvPicPr>
          <p:cNvPr id="1030" name="Picture 6" descr="E:\Отчёты  АН ДОО\Отчеты за месяц мероприятий\2021-2022\декабрь январь февраль\Новый год\Фото с утренников\1 Дюймовочка\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56" y="1732133"/>
            <a:ext cx="2962323" cy="2053307"/>
          </a:xfrm>
          <a:prstGeom prst="rect">
            <a:avLst/>
          </a:prstGeom>
          <a:ln w="12700" cap="sq">
            <a:solidFill>
              <a:srgbClr val="FF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1" name="Picture 7" descr="E:\Отчёты  АН ДОО\Отчеты за месяц мероприятий\2021-2022\декабрь январь февраль\Новый год\Фото с утренников\1 Дюймовочка\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8234" y="1732133"/>
            <a:ext cx="2820451" cy="1694102"/>
          </a:xfrm>
          <a:prstGeom prst="rect">
            <a:avLst/>
          </a:prstGeom>
          <a:noFill/>
          <a:ln w="12700">
            <a:solidFill>
              <a:srgbClr val="0000FF"/>
            </a:solidFill>
          </a:ln>
          <a:extLst>
            <a:ext uri="{909E8E84-426E-40DD-AFC4-6F175D3DCCD1}">
              <a14:hiddenFill xmlns:a14="http://schemas.microsoft.com/office/drawing/2010/main">
                <a:solidFill>
                  <a:srgbClr val="FFFFFF"/>
                </a:solidFill>
              </a14:hiddenFill>
            </a:ext>
          </a:extLst>
        </p:spPr>
      </p:pic>
      <p:pic>
        <p:nvPicPr>
          <p:cNvPr id="1032" name="Picture 8" descr="E:\Отчёты  АН ДОО\Отчеты за месяц мероприятий\2021-2022\декабрь январь февраль\Новый год\Фото с утренников\8 Колосок\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2238" y="3203849"/>
            <a:ext cx="3849230" cy="215588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Прямоугольник 12">
            <a:extLst>
              <a:ext uri="{FF2B5EF4-FFF2-40B4-BE49-F238E27FC236}">
                <a16:creationId xmlns:a16="http://schemas.microsoft.com/office/drawing/2014/main" xmlns="" id="{05D4B4EC-B257-43FD-B83A-3F4849398F6A}"/>
              </a:ext>
            </a:extLst>
          </p:cNvPr>
          <p:cNvSpPr/>
          <p:nvPr/>
        </p:nvSpPr>
        <p:spPr>
          <a:xfrm>
            <a:off x="44662" y="5359730"/>
            <a:ext cx="6813338" cy="1323439"/>
          </a:xfrm>
          <a:prstGeom prst="rect">
            <a:avLst/>
          </a:prstGeom>
        </p:spPr>
        <p:txBody>
          <a:bodyPr wrap="square">
            <a:spAutoFit/>
          </a:bodyPr>
          <a:lstStyle/>
          <a:p>
            <a:pPr indent="450850"/>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А вот с воспитанниками </a:t>
            </a:r>
            <a:r>
              <a:rPr lang="ru-RU" sz="1600" b="1" dirty="0">
                <a:solidFill>
                  <a:schemeClr val="accent6">
                    <a:lumMod val="50000"/>
                  </a:schemeClr>
                </a:solidFill>
                <a:latin typeface="Times New Roman" panose="02020603050405020304" pitchFamily="18" charset="0"/>
                <a:cs typeface="Times New Roman" panose="02020603050405020304" pitchFamily="18" charset="0"/>
              </a:rPr>
              <a:t>средней группы </a:t>
            </a:r>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разговаривала сама елочка, она капризничала и не хотела украшать своими огоньками праздник, но волшебные звездочки все таки смогли зажечь елочку. Веселые и отважные гномики расчистили дорогу для Дед Мороза, а освещали ее яркие светлячки, праздник был спасен</a:t>
            </a:r>
            <a:r>
              <a:rPr lang="ru-RU" sz="1600" b="1" dirty="0" smtClean="0">
                <a:latin typeface="Times New Roman" panose="02020603050405020304" pitchFamily="18" charset="0"/>
                <a:cs typeface="Times New Roman" panose="02020603050405020304" pitchFamily="18" charset="0"/>
              </a:rPr>
              <a:t>.</a:t>
            </a:r>
          </a:p>
        </p:txBody>
      </p:sp>
      <p:pic>
        <p:nvPicPr>
          <p:cNvPr id="1033" name="Picture 9" descr="E:\Отчёты  АН ДОО\Отчеты за месяц мероприятий\2021-2022\декабрь январь февраль\Новый год\Фото с утренников\3 Аленький цветочек\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223" y="6683168"/>
            <a:ext cx="4353364" cy="2319139"/>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488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4793</TotalTime>
  <Words>2834</Words>
  <Application>Microsoft Office PowerPoint</Application>
  <PresentationFormat>Экран (4:3)</PresentationFormat>
  <Paragraphs>238</Paragraphs>
  <Slides>28</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28</vt:i4>
      </vt:variant>
    </vt:vector>
  </HeadingPairs>
  <TitlesOfParts>
    <vt:vector size="37" baseType="lpstr">
      <vt:lpstr>Arial</vt:lpstr>
      <vt:lpstr>Bahnschrift Condensed</vt:lpstr>
      <vt:lpstr>Calibri</vt:lpstr>
      <vt:lpstr>Calibri Light</vt:lpstr>
      <vt:lpstr>Comic Sans MS</vt:lpstr>
      <vt:lpstr>Romashulka</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Булгакова Нина Ильинишна</cp:lastModifiedBy>
  <cp:revision>455</cp:revision>
  <dcterms:created xsi:type="dcterms:W3CDTF">2018-04-14T00:51:18Z</dcterms:created>
  <dcterms:modified xsi:type="dcterms:W3CDTF">2022-03-09T02:08:48Z</dcterms:modified>
</cp:coreProperties>
</file>