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76" r:id="rId3"/>
    <p:sldId id="256" r:id="rId4"/>
    <p:sldId id="258" r:id="rId5"/>
    <p:sldId id="283" r:id="rId6"/>
    <p:sldId id="284" r:id="rId7"/>
    <p:sldId id="278" r:id="rId8"/>
    <p:sldId id="272" r:id="rId9"/>
    <p:sldId id="277" r:id="rId10"/>
    <p:sldId id="285" r:id="rId11"/>
    <p:sldId id="282" r:id="rId12"/>
    <p:sldId id="280" r:id="rId13"/>
    <p:sldId id="279" r:id="rId14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11" autoAdjust="0"/>
    <p:restoredTop sz="90037" autoAdjust="0"/>
  </p:normalViewPr>
  <p:slideViewPr>
    <p:cSldViewPr snapToGrid="0">
      <p:cViewPr varScale="1">
        <p:scale>
          <a:sx n="101" d="100"/>
          <a:sy n="101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9091"/>
          </a:xfrm>
          <a:prstGeom prst="rect">
            <a:avLst/>
          </a:prstGeom>
        </p:spPr>
        <p:txBody>
          <a:bodyPr vert="horz" lIns="91859" tIns="45930" rIns="91859" bIns="4593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5" y="1"/>
            <a:ext cx="2971800" cy="499091"/>
          </a:xfrm>
          <a:prstGeom prst="rect">
            <a:avLst/>
          </a:prstGeom>
        </p:spPr>
        <p:txBody>
          <a:bodyPr vert="horz" lIns="91859" tIns="45930" rIns="91859" bIns="45930" rtlCol="0"/>
          <a:lstStyle>
            <a:lvl1pPr algn="r">
              <a:defRPr sz="1200"/>
            </a:lvl1pPr>
          </a:lstStyle>
          <a:p>
            <a:fld id="{0CB5BD70-C481-419A-9119-F459DBF57FA4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59" tIns="45930" rIns="91859" bIns="4593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1859" tIns="45930" rIns="91859" bIns="4593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859" tIns="45930" rIns="91859" bIns="4593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5" y="9448185"/>
            <a:ext cx="2971800" cy="499090"/>
          </a:xfrm>
          <a:prstGeom prst="rect">
            <a:avLst/>
          </a:prstGeom>
        </p:spPr>
        <p:txBody>
          <a:bodyPr vert="horz" lIns="91859" tIns="45930" rIns="91859" bIns="45930" rtlCol="0" anchor="b"/>
          <a:lstStyle>
            <a:lvl1pPr algn="r">
              <a:defRPr sz="1200"/>
            </a:lvl1pPr>
          </a:lstStyle>
          <a:p>
            <a:fld id="{A0A8DF31-5EBD-4CB0-8BD3-10935855C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553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8DF31-5EBD-4CB0-8BD3-10935855C0B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499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8DF31-5EBD-4CB0-8BD3-10935855C0B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620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8DF31-5EBD-4CB0-8BD3-10935855C0B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620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8DF31-5EBD-4CB0-8BD3-10935855C0B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650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8DF31-5EBD-4CB0-8BD3-10935855C0B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620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8DF31-5EBD-4CB0-8BD3-10935855C0B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620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8DF31-5EBD-4CB0-8BD3-10935855C0B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620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8EF2-B406-4634-8705-22E3530C6243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A7FE-5681-4D70-9C99-DE4C98001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484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8EF2-B406-4634-8705-22E3530C6243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A7FE-5681-4D70-9C99-DE4C98001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743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8EF2-B406-4634-8705-22E3530C6243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A7FE-5681-4D70-9C99-DE4C98001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33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8EF2-B406-4634-8705-22E3530C6243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A7FE-5681-4D70-9C99-DE4C98001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05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8EF2-B406-4634-8705-22E3530C6243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A7FE-5681-4D70-9C99-DE4C98001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78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8EF2-B406-4634-8705-22E3530C6243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A7FE-5681-4D70-9C99-DE4C98001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79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8EF2-B406-4634-8705-22E3530C6243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A7FE-5681-4D70-9C99-DE4C98001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11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8EF2-B406-4634-8705-22E3530C6243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A7FE-5681-4D70-9C99-DE4C98001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510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8EF2-B406-4634-8705-22E3530C6243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A7FE-5681-4D70-9C99-DE4C98001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15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8EF2-B406-4634-8705-22E3530C6243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A7FE-5681-4D70-9C99-DE4C98001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084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8EF2-B406-4634-8705-22E3530C6243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A7FE-5681-4D70-9C99-DE4C98001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15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E8EF2-B406-4634-8705-22E3530C6243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0A7FE-5681-4D70-9C99-DE4C98001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42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hyperlink" Target="mailto:detsadSkaska86@mail.ru" TargetMode="External"/><Relationship Id="rId4" Type="http://schemas.openxmlformats.org/officeDocument/2006/relationships/hyperlink" Target="https://anodo.ru/detskie-sady/udachninskoe-otdelenie/detskiy-sad-46-skazka/obrazovatelnaya-deyatelnos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hyperlink" Target="https://vk.com/public21422133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2576" y="200310"/>
            <a:ext cx="9290304" cy="385048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ru-RU" sz="9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етского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сада № 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46 «Сказка»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филиала </a:t>
            </a: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 ДОО «Алмазик»</a:t>
            </a:r>
            <a:b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03769" y="4857760"/>
            <a:ext cx="2654375" cy="14502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</a:t>
            </a: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7552" y="3877056"/>
            <a:ext cx="41056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       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Адрес: г. Удачный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        ул. Новый город д. 16 «А»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        Контактные телефоны: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         5 – 41- 08;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          5 – 41 – 43.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     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232" y="3429000"/>
            <a:ext cx="4809929" cy="3231886"/>
          </a:xfrm>
          <a:prstGeom prst="rect">
            <a:avLst/>
          </a:prstGeom>
        </p:spPr>
      </p:pic>
      <p:pic>
        <p:nvPicPr>
          <p:cNvPr id="1027" name="Picture 3" descr="Untitle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75" y="200310"/>
            <a:ext cx="1622330" cy="2301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51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9" y="76200"/>
            <a:ext cx="11946576" cy="141762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/>
            </a:r>
            <a:br>
              <a:rPr lang="ru-RU" sz="2800" b="1" dirty="0" smtClean="0">
                <a:solidFill>
                  <a:srgbClr val="00B0F0"/>
                </a:solidFill>
              </a:rPr>
            </a:br>
            <a:r>
              <a:rPr lang="ru-RU" sz="2800" b="1" dirty="0">
                <a:solidFill>
                  <a:srgbClr val="00B0F0"/>
                </a:solidFill>
              </a:rPr>
              <a:t/>
            </a:r>
            <a:br>
              <a:rPr lang="ru-RU" sz="2800" b="1" dirty="0">
                <a:solidFill>
                  <a:srgbClr val="00B0F0"/>
                </a:solidFill>
              </a:rPr>
            </a:br>
            <a:r>
              <a:rPr lang="ru-RU" sz="2800" b="1" dirty="0" smtClean="0">
                <a:solidFill>
                  <a:srgbClr val="00B0F0"/>
                </a:solidFill>
              </a:rPr>
              <a:t/>
            </a:r>
            <a:br>
              <a:rPr lang="ru-RU" sz="2800" b="1" dirty="0" smtClean="0">
                <a:solidFill>
                  <a:srgbClr val="00B0F0"/>
                </a:solidFill>
              </a:rPr>
            </a:br>
            <a:r>
              <a:rPr lang="ru-RU" sz="2800" b="1" dirty="0">
                <a:solidFill>
                  <a:srgbClr val="00B0F0"/>
                </a:solidFill>
              </a:rPr>
              <a:t/>
            </a:r>
            <a:br>
              <a:rPr lang="ru-RU" sz="2800" b="1" dirty="0">
                <a:solidFill>
                  <a:srgbClr val="00B0F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качества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-развивающего процесса и реализации годовых задач детский сад сотрудничает с окружающим социумом.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способствуют разностороннему развитию воспитанников.</a:t>
            </a:r>
            <a:r>
              <a:rPr lang="ru-RU" sz="2000" b="1" dirty="0" smtClean="0">
                <a:solidFill>
                  <a:srgbClr val="00B0F0"/>
                </a:solidFill>
              </a:rPr>
              <a:t/>
            </a:r>
            <a:br>
              <a:rPr lang="ru-RU" sz="2000" b="1" dirty="0" smtClean="0">
                <a:solidFill>
                  <a:srgbClr val="00B0F0"/>
                </a:solidFill>
              </a:rPr>
            </a:br>
            <a:r>
              <a:rPr lang="ru-RU" sz="2000" b="1" dirty="0">
                <a:solidFill>
                  <a:srgbClr val="00B0F0"/>
                </a:solidFill>
              </a:rPr>
              <a:t/>
            </a:r>
            <a:br>
              <a:rPr lang="ru-RU" sz="2000" b="1" dirty="0">
                <a:solidFill>
                  <a:srgbClr val="00B0F0"/>
                </a:solidFill>
              </a:rPr>
            </a:br>
            <a:r>
              <a:rPr lang="ru-RU" sz="2800" b="1" dirty="0" smtClean="0">
                <a:solidFill>
                  <a:srgbClr val="00B0F0"/>
                </a:solidFill>
              </a:rPr>
              <a:t/>
            </a:r>
            <a:br>
              <a:rPr lang="ru-RU" sz="2800" b="1" dirty="0" smtClean="0">
                <a:solidFill>
                  <a:srgbClr val="00B0F0"/>
                </a:solidFill>
              </a:rPr>
            </a:br>
            <a:r>
              <a:rPr lang="ru-RU" sz="2800" b="1" dirty="0">
                <a:solidFill>
                  <a:srgbClr val="00B0F0"/>
                </a:solidFill>
              </a:rPr>
              <a:t/>
            </a:r>
            <a:br>
              <a:rPr lang="ru-RU" sz="2800" b="1" dirty="0">
                <a:solidFill>
                  <a:srgbClr val="00B0F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74813" y="3234652"/>
            <a:ext cx="24237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342527"/>
              </p:ext>
            </p:extLst>
          </p:nvPr>
        </p:nvGraphicFramePr>
        <p:xfrm>
          <a:off x="2476500" y="1123949"/>
          <a:ext cx="7991476" cy="5486402"/>
        </p:xfrm>
        <a:graphic>
          <a:graphicData uri="http://schemas.openxmlformats.org/drawingml/2006/table">
            <a:tbl>
              <a:tblPr firstRow="1" firstCol="1" bandRow="1"/>
              <a:tblGrid>
                <a:gridCol w="2450939"/>
                <a:gridCol w="5540537"/>
              </a:tblGrid>
              <a:tr h="261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Социальные партнеры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Совместная деятельность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МБУ ДО СОШ № 19, 24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Совместные экскурсии.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совместных конкурсов, выставки детских работ, акций.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МБУ ДО ДШИ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Совместные экскурсии.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и проведение концертов, совместных мероприятий.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Реализация совместных проектов.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6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МБУ ДО «ЦДО»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Конкурсы, фестивали.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Экскурсии.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Совместные мероприятия.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Дистанционные конкурсы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Акции.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5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 «Кристалл»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и проведение совместных концертов, мероприятий фестивалей.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и проведение концертов, совместных мероприятий.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Дистанционные конкурсы, викторины.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Администрация г. Удачный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и проведение концертов, совместных мероприятий.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Акции.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5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Детские сады города Удачный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совместных конкурсов, выставки детских работ, акций.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и проведение концертов, совместных мероприятий (праздников, досугов, олимпиад).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и проведение дистанционных конкурсов, викторин.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19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74813" y="3234652"/>
            <a:ext cx="24237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1315" y="260648"/>
            <a:ext cx="11135762" cy="53245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</a:t>
            </a:r>
          </a:p>
          <a:p>
            <a:pPr algn="ctr"/>
            <a:endParaRPr lang="ru-RU" sz="2400" b="1" dirty="0" smtClean="0">
              <a:ln w="24500" cmpd="dbl">
                <a:noFill/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n w="24500" cmpd="dbl">
                  <a:noFill/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функционирует </a:t>
            </a:r>
            <a:r>
              <a:rPr lang="ru-RU" sz="2400" b="1" dirty="0">
                <a:ln w="24500" cmpd="dbl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КОНСУЛЬТАЦИОННЫЙ ЦЕНТР,</a:t>
            </a:r>
          </a:p>
          <a:p>
            <a:pPr algn="ctr"/>
            <a:endParaRPr lang="ru-RU" sz="4000" b="1" dirty="0" smtClean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n w="24500" cmpd="dbl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Ваш ребенок пока не посещает детский сад и у Вас возникают вопросы, связанные с его воспитанием и развитием, </a:t>
            </a:r>
          </a:p>
          <a:p>
            <a:pPr algn="ctr"/>
            <a:r>
              <a:rPr lang="ru-RU" sz="2400" b="1" dirty="0" smtClean="0">
                <a:ln w="24500" cmpd="dbl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</a:t>
            </a:r>
            <a:r>
              <a:rPr lang="ru-RU" sz="2400" b="1" dirty="0" smtClean="0">
                <a:ln w="24500" cmpd="dbl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ВАМ к НАМ!</a:t>
            </a:r>
            <a:endParaRPr lang="ru-RU" sz="2400" b="1" dirty="0" smtClean="0">
              <a:ln w="24500" cmpd="dbl">
                <a:noFill/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n w="24500" cmpd="dbl">
                  <a:noFill/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ВАМ окажут бесплатную консультативную помощь следующие специалисты:</a:t>
            </a:r>
          </a:p>
          <a:p>
            <a:pPr algn="ctr"/>
            <a:r>
              <a:rPr lang="ru-RU" b="1" dirty="0" smtClean="0">
                <a:ln w="24500" cmpd="dbl">
                  <a:noFill/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</a:t>
            </a:r>
            <a:r>
              <a:rPr lang="ru-RU" b="1" dirty="0">
                <a:ln w="24500" cmpd="dbl">
                  <a:noFill/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детским садом, старший воспитатель, воспитатели, музыкальный руководитель, инструктор по физической культуре, учитель-логопед</a:t>
            </a:r>
            <a:r>
              <a:rPr lang="ru-RU" b="1" dirty="0" smtClean="0">
                <a:ln w="24500" cmpd="dbl">
                  <a:noFill/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педагог- психолог </a:t>
            </a:r>
            <a:r>
              <a:rPr lang="ru-RU" b="1" dirty="0">
                <a:ln w="24500" cmpd="dbl">
                  <a:noFill/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</a:t>
            </a:r>
            <a:r>
              <a:rPr lang="ru-RU" b="1" dirty="0" smtClean="0">
                <a:ln w="24500" cmpd="dbl">
                  <a:noFill/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работники.</a:t>
            </a:r>
            <a:endParaRPr lang="ru-RU" sz="2400" b="1" dirty="0">
              <a:ln w="24500" cmpd="dbl">
                <a:noFill/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n w="24500" cmpd="dbl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 специалисты консультационного центра работают по предварительной записи по телефону: </a:t>
            </a:r>
            <a:r>
              <a:rPr lang="ru-RU" sz="2800" b="1" dirty="0" smtClean="0">
                <a:ln w="24500" cmpd="dbl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– 41 – 08,</a:t>
            </a:r>
          </a:p>
          <a:p>
            <a:pPr algn="ctr"/>
            <a:r>
              <a:rPr lang="ru-RU" sz="2400" b="1" dirty="0">
                <a:ln w="24500" cmpd="dbl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ln w="24500" cmpd="dbl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 электронной почте: </a:t>
            </a:r>
            <a:r>
              <a:rPr lang="en-US" sz="2800" b="1" dirty="0" smtClean="0">
                <a:ln w="24500" cmpd="dbl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detsadSkaska86mail.ru</a:t>
            </a:r>
            <a:endParaRPr lang="ru-RU" sz="2800" b="1" dirty="0" smtClean="0">
              <a:ln w="24500" cmpd="dbl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09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9" y="742384"/>
            <a:ext cx="11946576" cy="75143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/>
            </a:r>
            <a:br>
              <a:rPr lang="ru-RU" sz="2800" b="1" dirty="0" smtClean="0">
                <a:solidFill>
                  <a:srgbClr val="00B0F0"/>
                </a:solidFill>
              </a:rPr>
            </a:br>
            <a:r>
              <a:rPr lang="ru-RU" sz="2800" b="1" dirty="0">
                <a:solidFill>
                  <a:srgbClr val="00B0F0"/>
                </a:solidFill>
              </a:rPr>
              <a:t/>
            </a:r>
            <a:br>
              <a:rPr lang="ru-RU" sz="2800" b="1" dirty="0">
                <a:solidFill>
                  <a:srgbClr val="00B0F0"/>
                </a:solidFill>
              </a:rPr>
            </a:br>
            <a:r>
              <a:rPr lang="ru-RU" sz="2800" b="1" dirty="0" smtClean="0">
                <a:solidFill>
                  <a:srgbClr val="00B0F0"/>
                </a:solidFill>
              </a:rPr>
              <a:t/>
            </a:r>
            <a:br>
              <a:rPr lang="ru-RU" sz="2800" b="1" dirty="0" smtClean="0">
                <a:solidFill>
                  <a:srgbClr val="00B0F0"/>
                </a:solidFill>
              </a:rPr>
            </a:br>
            <a:r>
              <a:rPr lang="ru-RU" sz="2800" b="1" dirty="0">
                <a:solidFill>
                  <a:srgbClr val="00B0F0"/>
                </a:solidFill>
              </a:rPr>
              <a:t/>
            </a:r>
            <a:br>
              <a:rPr lang="ru-RU" sz="2800" b="1" dirty="0">
                <a:solidFill>
                  <a:srgbClr val="00B0F0"/>
                </a:solidFill>
              </a:rPr>
            </a:br>
            <a:r>
              <a:rPr lang="ru-RU" sz="2800" b="1" dirty="0" smtClean="0">
                <a:solidFill>
                  <a:srgbClr val="00B0F0"/>
                </a:solidFill>
              </a:rPr>
              <a:t/>
            </a:r>
            <a:br>
              <a:rPr lang="ru-RU" sz="2800" b="1" dirty="0" smtClean="0">
                <a:solidFill>
                  <a:srgbClr val="00B0F0"/>
                </a:solidFill>
              </a:rPr>
            </a:br>
            <a:r>
              <a:rPr lang="ru-RU" sz="2800" b="1" dirty="0">
                <a:solidFill>
                  <a:srgbClr val="00B0F0"/>
                </a:solidFill>
              </a:rPr>
              <a:t/>
            </a:r>
            <a:br>
              <a:rPr lang="ru-RU" sz="2800" b="1" dirty="0">
                <a:solidFill>
                  <a:srgbClr val="00B0F0"/>
                </a:solidFill>
              </a:rPr>
            </a:br>
            <a:r>
              <a:rPr lang="ru-RU" sz="2800" b="1" dirty="0" smtClean="0">
                <a:solidFill>
                  <a:srgbClr val="00B0F0"/>
                </a:solidFill>
              </a:rPr>
              <a:t/>
            </a:r>
            <a:br>
              <a:rPr lang="ru-RU" sz="2800" b="1" dirty="0" smtClean="0">
                <a:solidFill>
                  <a:srgbClr val="00B0F0"/>
                </a:solidFill>
              </a:rPr>
            </a:br>
            <a:r>
              <a:rPr lang="ru-RU" sz="2800" b="1" dirty="0">
                <a:solidFill>
                  <a:srgbClr val="00B0F0"/>
                </a:solidFill>
              </a:rPr>
              <a:t/>
            </a:r>
            <a:br>
              <a:rPr lang="ru-RU" sz="2800" b="1" dirty="0">
                <a:solidFill>
                  <a:srgbClr val="00B0F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ОБРАЗОВАТЕЛЬНОЙ ПРОГРАММЫ В ДЕТСКОМ САДУ ИМЕЕТСЯ:</a:t>
            </a:r>
            <a:b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n-ea"/>
                <a:cs typeface="Times New Roman"/>
              </a:rPr>
              <a:t>8 </a:t>
            </a:r>
            <a:r>
              <a:rPr lang="ru-RU" sz="2800" b="1" dirty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n-ea"/>
                <a:cs typeface="Times New Roman"/>
              </a:rPr>
              <a:t>возрастных групп общеразвивающей </a:t>
            </a:r>
            <a:r>
              <a:rPr lang="ru-RU" sz="2800" b="1" dirty="0" smtClean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n-ea"/>
                <a:cs typeface="Times New Roman"/>
              </a:rPr>
              <a:t>направленности</a:t>
            </a:r>
            <a:br>
              <a:rPr lang="ru-RU" sz="2800" b="1" dirty="0" smtClean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n-ea"/>
                <a:cs typeface="Times New Roman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n-ea"/>
                <a:cs typeface="Times New Roman"/>
              </a:rPr>
              <a:t>Музыкальный зал</a:t>
            </a:r>
            <a:br>
              <a:rPr lang="ru-RU" sz="2800" b="1" dirty="0" smtClean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n-ea"/>
                <a:cs typeface="Times New Roman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n-ea"/>
                <a:cs typeface="Times New Roman"/>
              </a:rPr>
              <a:t>Физкультурный зал</a:t>
            </a:r>
            <a:br>
              <a:rPr lang="ru-RU" sz="2800" b="1" dirty="0" smtClean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n-ea"/>
                <a:cs typeface="Times New Roman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n-ea"/>
                <a:cs typeface="Times New Roman"/>
              </a:rPr>
              <a:t>Логопедический кабинет</a:t>
            </a:r>
            <a:r>
              <a:rPr lang="ru-RU" sz="2800" b="1" dirty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n-ea"/>
                <a:cs typeface="Times New Roman"/>
              </a:rPr>
              <a:t/>
            </a:r>
            <a:br>
              <a:rPr lang="ru-RU" sz="2800" b="1" dirty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n-ea"/>
                <a:cs typeface="Times New Roman"/>
              </a:rPr>
            </a:br>
            <a:r>
              <a:rPr lang="ru-RU" sz="2800" b="1" dirty="0" err="1" smtClean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n-ea"/>
                <a:cs typeface="Times New Roman"/>
              </a:rPr>
              <a:t>Кабинет</a:t>
            </a:r>
            <a:r>
              <a:rPr lang="ru-RU" sz="2800" b="1" dirty="0" smtClean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n-ea"/>
                <a:cs typeface="Times New Roman"/>
              </a:rPr>
              <a:t> педагога-психолога</a:t>
            </a:r>
            <a:br>
              <a:rPr lang="ru-RU" sz="2800" b="1" dirty="0" smtClean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n-ea"/>
                <a:cs typeface="Times New Roman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n-ea"/>
                <a:cs typeface="Times New Roman"/>
              </a:rPr>
              <a:t>Бассейн</a:t>
            </a:r>
            <a:br>
              <a:rPr lang="ru-RU" sz="2800" b="1" dirty="0" smtClean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n-ea"/>
                <a:cs typeface="Times New Roman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n-ea"/>
                <a:cs typeface="Times New Roman"/>
              </a:rPr>
              <a:t>8 игровых площадок для прогулок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74813" y="3234652"/>
            <a:ext cx="24237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E:\Фото\участки 2021\дс 46 статья на сайт\20210628_0813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946" y="2294986"/>
            <a:ext cx="2505776" cy="18793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urashkoLA\Desktop\20210915_09394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891" y="4442884"/>
            <a:ext cx="4455990" cy="2083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urashkoLA\Desktop\20210915_1000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24" y="4435447"/>
            <a:ext cx="4212549" cy="19697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urashkoLA\Desktop\20210915_09595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2294986"/>
            <a:ext cx="3488697" cy="1629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48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374"/>
            <a:ext cx="12192000" cy="69213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9" y="874642"/>
            <a:ext cx="11488214" cy="619179"/>
          </a:xfrm>
        </p:spPr>
        <p:txBody>
          <a:bodyPr>
            <a:noAutofit/>
          </a:bodyPr>
          <a:lstStyle/>
          <a:p>
            <a:pPr algn="ctr" fontAlgn="base">
              <a:lnSpc>
                <a:spcPct val="100000"/>
              </a:lnSpc>
              <a:spcAft>
                <a:spcPct val="0"/>
              </a:spcAft>
            </a:pPr>
            <a:r>
              <a:rPr lang="ru-RU" sz="2800" b="1" dirty="0" smtClean="0">
                <a:solidFill>
                  <a:srgbClr val="00B0F0"/>
                </a:solidFill>
              </a:rPr>
              <a:t/>
            </a:r>
            <a:br>
              <a:rPr lang="ru-RU" sz="2800" b="1" dirty="0" smtClean="0">
                <a:solidFill>
                  <a:srgbClr val="00B0F0"/>
                </a:solidFill>
              </a:rPr>
            </a:br>
            <a:r>
              <a:rPr lang="ru-RU" sz="2800" b="1" dirty="0">
                <a:solidFill>
                  <a:srgbClr val="00B0F0"/>
                </a:solidFill>
              </a:rPr>
              <a:t/>
            </a:r>
            <a:br>
              <a:rPr lang="ru-RU" sz="2800" b="1" dirty="0">
                <a:solidFill>
                  <a:srgbClr val="00B0F0"/>
                </a:solidFill>
              </a:rPr>
            </a:br>
            <a:r>
              <a:rPr lang="ru-RU" sz="2800" b="1" dirty="0" smtClean="0">
                <a:solidFill>
                  <a:srgbClr val="00B0F0"/>
                </a:solidFill>
              </a:rPr>
              <a:t/>
            </a:r>
            <a:br>
              <a:rPr lang="ru-RU" sz="2800" b="1" dirty="0" smtClean="0">
                <a:solidFill>
                  <a:srgbClr val="00B0F0"/>
                </a:solidFill>
              </a:rPr>
            </a:br>
            <a:r>
              <a:rPr lang="ru-RU" sz="2800" b="1" dirty="0">
                <a:solidFill>
                  <a:srgbClr val="00B0F0"/>
                </a:solidFill>
              </a:rPr>
              <a:t/>
            </a:r>
            <a:br>
              <a:rPr lang="ru-RU" sz="2800" b="1" dirty="0">
                <a:solidFill>
                  <a:srgbClr val="00B0F0"/>
                </a:solidFill>
              </a:rPr>
            </a:br>
            <a:r>
              <a:rPr lang="ru-RU" sz="2800" b="1" dirty="0" smtClean="0">
                <a:solidFill>
                  <a:srgbClr val="00B0F0"/>
                </a:solidFill>
              </a:rPr>
              <a:t/>
            </a:r>
            <a:br>
              <a:rPr lang="ru-RU" sz="2800" b="1" dirty="0" smtClean="0">
                <a:solidFill>
                  <a:srgbClr val="00B0F0"/>
                </a:solidFill>
              </a:rPr>
            </a:br>
            <a:r>
              <a:rPr lang="ru-RU" sz="2800" b="1" dirty="0">
                <a:solidFill>
                  <a:srgbClr val="00B0F0"/>
                </a:solidFill>
              </a:rPr>
              <a:t/>
            </a:r>
            <a:br>
              <a:rPr lang="ru-RU" sz="2800" b="1" dirty="0">
                <a:solidFill>
                  <a:srgbClr val="00B0F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                                            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                                                                                          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charset="0"/>
              </a:rPr>
              <a:t>Ознакомиться </a:t>
            </a:r>
            <a:r>
              <a:rPr lang="ru-RU" sz="2000" i="1" dirty="0">
                <a:solidFill>
                  <a:srgbClr val="002060"/>
                </a:solidFill>
                <a:latin typeface="Times New Roman" charset="0"/>
              </a:rPr>
              <a:t>с полной версией </a:t>
            </a:r>
            <a:r>
              <a:rPr lang="ru-RU" sz="2000" i="1" dirty="0" smtClean="0">
                <a:solidFill>
                  <a:srgbClr val="002060"/>
                </a:solidFill>
                <a:latin typeface="Times New Roman" charset="0"/>
              </a:rPr>
              <a:t> </a:t>
            </a:r>
            <a:r>
              <a:rPr lang="ru-RU" sz="2000" i="1" dirty="0">
                <a:solidFill>
                  <a:srgbClr val="002060"/>
                </a:solidFill>
                <a:latin typeface="Times New Roman" charset="0"/>
              </a:rPr>
              <a:t>образовательной</a:t>
            </a:r>
            <a:br>
              <a:rPr lang="ru-RU" sz="2000" i="1" dirty="0">
                <a:solidFill>
                  <a:srgbClr val="002060"/>
                </a:solidFill>
                <a:latin typeface="Times New Roman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charset="0"/>
              </a:rPr>
              <a:t> программы детского сада можно в каждой возрастной группе, </a:t>
            </a:r>
            <a:br>
              <a:rPr lang="ru-RU" sz="2000" i="1" dirty="0">
                <a:solidFill>
                  <a:srgbClr val="002060"/>
                </a:solidFill>
                <a:latin typeface="Times New Roman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charset="0"/>
              </a:rPr>
              <a:t>в кабинете заведующего и старшего воспитателя детского </a:t>
            </a:r>
            <a:r>
              <a:rPr lang="ru-RU" sz="2000" i="1" dirty="0" smtClean="0">
                <a:solidFill>
                  <a:srgbClr val="002060"/>
                </a:solidFill>
                <a:latin typeface="Times New Roman" charset="0"/>
              </a:rPr>
              <a:t>сада, на сайте</a:t>
            </a:r>
            <a:r>
              <a:rPr lang="ru-RU" sz="2000" i="1" dirty="0">
                <a:solidFill>
                  <a:srgbClr val="002060"/>
                </a:solidFill>
                <a:latin typeface="Times New Roman" charset="0"/>
              </a:rPr>
              <a:t/>
            </a:r>
            <a:br>
              <a:rPr lang="ru-RU" sz="2000" i="1" dirty="0">
                <a:solidFill>
                  <a:srgbClr val="002060"/>
                </a:solidFill>
                <a:latin typeface="Times New Roman" charset="0"/>
              </a:rPr>
            </a:br>
            <a:r>
              <a:rPr lang="en-US" sz="2000" i="1" dirty="0">
                <a:solidFill>
                  <a:srgbClr val="0070C0"/>
                </a:solidFill>
                <a:latin typeface="Times New Roman" charset="0"/>
                <a:hlinkClick r:id="rId4"/>
              </a:rPr>
              <a:t>https://anodo.ru/detskie-sady/udachninskoe-otdelenie/detskiy-sad-46-skazka/obrazovatelnaya-deyatelnost</a:t>
            </a:r>
            <a:r>
              <a:rPr lang="en-US" sz="2000" i="1" dirty="0" smtClean="0">
                <a:solidFill>
                  <a:srgbClr val="0070C0"/>
                </a:solidFill>
                <a:latin typeface="Times New Roman" charset="0"/>
                <a:hlinkClick r:id="rId4"/>
              </a:rPr>
              <a:t>/</a:t>
            </a:r>
            <a:r>
              <a:rPr lang="ru-RU" sz="2000" i="1" smtClean="0">
                <a:solidFill>
                  <a:srgbClr val="0070C0"/>
                </a:solidFill>
                <a:latin typeface="Times New Roman" charset="0"/>
              </a:rPr>
              <a:t> </a:t>
            </a:r>
            <a:r>
              <a:rPr lang="ru-RU" sz="2400" i="1" smtClean="0">
                <a:solidFill>
                  <a:srgbClr val="002060"/>
                </a:solidFill>
                <a:latin typeface="Times New Roman" charset="0"/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консультаций: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детским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садом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Шишлова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Виктория Владимировна</a:t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 – четверг с 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10.00 до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19.00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пятница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08.00 до 12.00</a:t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 5 – 41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08</a:t>
            </a:r>
            <a:b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Старший воспитатель</a:t>
            </a:r>
            <a:b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Мурашко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Людмила Андреевна</a:t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Режим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понедельник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пятница с 08.00 до 16.15</a:t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Электронный адрес сайта детского сада:</a:t>
            </a:r>
            <a:br>
              <a:rPr lang="ru-RU" sz="2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detsadSkaska86@mail.ru</a:t>
            </a:r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74813" y="3234652"/>
            <a:ext cx="24237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t="6951"/>
          <a:stretch/>
        </p:blipFill>
        <p:spPr>
          <a:xfrm>
            <a:off x="9976918" y="3429000"/>
            <a:ext cx="1491943" cy="2180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" t="11151" r="4513"/>
          <a:stretch/>
        </p:blipFill>
        <p:spPr>
          <a:xfrm>
            <a:off x="970555" y="1896499"/>
            <a:ext cx="1493512" cy="2178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969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26864" y="338328"/>
            <a:ext cx="7512192" cy="9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46 «Сказка» функционирует с 1986 г. 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Плановая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 -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 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453" y="2011680"/>
            <a:ext cx="5011013" cy="3608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66928" y="1133856"/>
            <a:ext cx="45171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оснащена комплексом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методической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документацией,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которого детский сад определяет содержание и организацию образовательной и воспитательной деятельности воспитанников в возрасте от 1 года до 8 лет с учетом их индивидуальных способностей и возможностей 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80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Рисунок 3" descr="Буратин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222" y="1146594"/>
            <a:ext cx="1042216" cy="147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Рисунок 4" descr="Колосо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383" y="891984"/>
            <a:ext cx="1660593" cy="203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5" descr="Дюймовоч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099" y="3740533"/>
            <a:ext cx="1308856" cy="160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Рисунок 2" descr="Теремо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06" y="1186765"/>
            <a:ext cx="1372989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Рисунок 6" descr="Чиполлин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07" y="3666589"/>
            <a:ext cx="1114232" cy="144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689654" y="232658"/>
            <a:ext cx="495520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453832" y="316762"/>
            <a:ext cx="112667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2047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 rot="10800000" flipV="1">
            <a:off x="877455" y="1506389"/>
            <a:ext cx="132103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	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493001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             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7181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   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7087189" y="4155942"/>
            <a:ext cx="566424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0" y="10467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26337" y="49318"/>
            <a:ext cx="11903545" cy="1234145"/>
          </a:xfrm>
        </p:spPr>
        <p:txBody>
          <a:bodyPr>
            <a:norm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детском саду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функционирует 8 возрастных групп общеразвивающей направленности: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 descr="E:\Детский сад\Новая папка\ЦВЕТОЧКИ\GIF\f202eee4dade7801aadc4d21a51c8acc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285938">
            <a:off x="6552271" y="3704274"/>
            <a:ext cx="1199866" cy="17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 flipH="1">
            <a:off x="226243" y="5108054"/>
            <a:ext cx="26469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№ 2 «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Чиполлино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группа раннего возраста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0800000" flipV="1">
            <a:off x="3099442" y="5365901"/>
            <a:ext cx="26521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 «Дюймовочка»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старшая группа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99810" y="5108053"/>
            <a:ext cx="35627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3 «Аленький цветочек»</a:t>
            </a:r>
            <a:endParaRPr lang="ru-RU" sz="20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Подготовительная к школе группа</a:t>
            </a:r>
            <a:endParaRPr lang="ru-RU" sz="20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H="1">
            <a:off x="9062519" y="5058124"/>
            <a:ext cx="30595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4 «Колобок»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раннего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возраста 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43812" y="2617375"/>
            <a:ext cx="2866521" cy="1507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_BentTitulBrk" panose="04040905080B02020502" pitchFamily="82" charset="-52"/>
              </a:rPr>
              <a:t> 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6 «Теремок»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младшая группа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                     </a:t>
            </a:r>
            <a:endParaRPr lang="ru-RU" sz="2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232511" y="2683246"/>
            <a:ext cx="3231188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8 «Золотая рыбка»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старшая группа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535658" y="2869451"/>
            <a:ext cx="25268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5 «Колосок»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средняя группа</a:t>
            </a:r>
            <a:endParaRPr lang="ru-RU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062519" y="2617375"/>
            <a:ext cx="2833069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7 «Буратино»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средняя группа</a:t>
            </a:r>
            <a:endParaRPr lang="ru-RU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808" y="1057711"/>
            <a:ext cx="3144850" cy="170915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432" y="3543673"/>
            <a:ext cx="1821583" cy="165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27" grpId="0"/>
      <p:bldP spid="28" grpId="0" build="p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8417" y="410817"/>
            <a:ext cx="1167516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60%, разработана на основе Федеральной образовательной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(Приказ от 28.12.2022 № 71847).</a:t>
            </a:r>
          </a:p>
          <a:p>
            <a:pPr indent="361950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Часть, формируемая участниками образовательных отношений, составляет 40%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разработана на основе парциальных программ: «Ребенок в мире поиска» О.В.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Дыбина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реализуется через факультатив «В мире поиска»; Мини Программа «Мой край родной», «Мой город»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разработанной творческой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группой детского сада, реализуется через кружок «Мой край родной.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 t="5146" r="6720" b="12623"/>
          <a:stretch/>
        </p:blipFill>
        <p:spPr bwMode="auto">
          <a:xfrm rot="4110989">
            <a:off x="348551" y="2890601"/>
            <a:ext cx="2394339" cy="1824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04267">
            <a:off x="10149831" y="3379853"/>
            <a:ext cx="1716590" cy="2550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b="50044"/>
          <a:stretch/>
        </p:blipFill>
        <p:spPr>
          <a:xfrm>
            <a:off x="2833025" y="2952356"/>
            <a:ext cx="2280102" cy="2689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3743">
            <a:off x="7672784" y="2414674"/>
            <a:ext cx="2249072" cy="2541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72" y="3941682"/>
            <a:ext cx="2307183" cy="1635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4350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830" y="197963"/>
            <a:ext cx="1192490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воспитания,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содержание и организацию воспитательной работы в детском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саду.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8775"/>
            <a:endParaRPr lang="ru-RU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indent="358775" algn="just"/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Рабочая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программа воспитания основана на воплощении национального воспитательного идеала, который понимается как высшая цель образования, нравственное (идеальное) представление о человеке.</a:t>
            </a:r>
          </a:p>
          <a:p>
            <a:pPr indent="358775" algn="just"/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Под воспитанием понимается деятельность, направленная на развитие личности, создание условий для самоопределения и социализации обучающихся на основе социокультурных, духовно-нравственных ценностей и принятых в российском обществе правил и норм поведения в интересах человека, семьи, общества и государства, формирование у обучающихся чувства 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Федерации, природе и окружающей среде. </a:t>
            </a:r>
            <a:endParaRPr lang="ru-RU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indent="358775" algn="just"/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Программа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воспитания предусматривает приобщение детей к традиционным ценностям российского общества - жизнь, достоинство, права и свободы человека, патриотизм, гражданственность, служение Отечеству и ответственность за его судьбу,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830" y="197963"/>
            <a:ext cx="11924906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ценности воспитательной работы детского сада: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и природа лежат в основе патриотического направления воспитания.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милосердие, жизнь, добро лежат в основе духовно-нравственного направления воспитания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семья, дружба, сотрудничество лежат в основе социального направления воспитания.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Ценность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познание лежит в основе познавательного направления воспитания.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 и здоровье лежат в основе физического и оздоровительного направления воспитания.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Ценность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 лежит в основе трудового направления воспитания.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красота лежат в основе эстетического направления воспитания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воспитания:</a:t>
            </a:r>
          </a:p>
          <a:p>
            <a:pPr algn="ctr" fontAlgn="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и оздоровительное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</a:p>
          <a:p>
            <a:pPr algn="ctr" fontAlgn="t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Мультикультурное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sz="2000" b="1" dirty="0"/>
              <a:t> </a:t>
            </a:r>
            <a:endParaRPr lang="ru-RU" sz="2000" dirty="0"/>
          </a:p>
          <a:p>
            <a:pPr algn="ctr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0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57250" y="1743075"/>
            <a:ext cx="1056322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детскому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саду</a:t>
            </a:r>
          </a:p>
          <a:p>
            <a:pPr indent="361950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поступлении в  детский сад все дети проходят через адаптационный период. </a:t>
            </a:r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сложный процесс приспособления организма, который происходит на разных уров­нях: физиологическом, социальном, психологическом. Выделяют 3 фазы адаптационного периода: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Легкая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Длится от 1 до 16 дней.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Средняя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Длится от 16 до 32 дней.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Тяжелая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длиться до 64 дней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Для вас, родители!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505" y="0"/>
            <a:ext cx="6798945" cy="1856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9457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9" y="365126"/>
            <a:ext cx="11946576" cy="74212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взаимодействия с родителями (законными представителями) включает:  </a:t>
            </a:r>
            <a: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74813" y="3234652"/>
            <a:ext cx="24237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48171" y="809716"/>
            <a:ext cx="1427765" cy="77628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</a:t>
            </a:r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9636" y="1389414"/>
            <a:ext cx="1235034" cy="23513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семьи, запросов, уровня психолого-педагогической компетентности, семейных ценностей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05721" y="1690688"/>
            <a:ext cx="1126631" cy="23513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(законных представителей)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96654" y="2214535"/>
            <a:ext cx="1145662" cy="19537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(законных представителей)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96556" y="1695080"/>
            <a:ext cx="1226810" cy="23513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Просвещение и обучение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(законных представителей)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863982" y="1389414"/>
            <a:ext cx="1128156" cy="15200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детского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сада и семьи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6260" y="4245430"/>
            <a:ext cx="1757548" cy="17694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rgbClr val="0070C0"/>
                </a:solidFill>
              </a:rPr>
              <a:t>-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Социологические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обследования по определению социального статуса и микроклимата семьи</a:t>
            </a:r>
          </a:p>
          <a:p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-беседы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20688" y="4245430"/>
            <a:ext cx="2323374" cy="22622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 smtClean="0">
              <a:solidFill>
                <a:srgbClr val="0070C0"/>
              </a:solidFill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Рекламные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буклеты                      </a:t>
            </a:r>
          </a:p>
          <a:p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-Визитная карточка учреждения  </a:t>
            </a:r>
          </a:p>
          <a:p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-Информационные стенды</a:t>
            </a:r>
          </a:p>
          <a:p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-Выставки детских работ</a:t>
            </a:r>
          </a:p>
          <a:p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-Личные беседы</a:t>
            </a:r>
          </a:p>
          <a:p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-Общение по телефону</a:t>
            </a:r>
          </a:p>
          <a:p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-Индивидуальные записки</a:t>
            </a:r>
          </a:p>
          <a:p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-Родительские собрания</a:t>
            </a:r>
          </a:p>
          <a:p>
            <a:r>
              <a:rPr lang="ru-RU" sz="1200" b="1" dirty="0">
                <a:solidFill>
                  <a:srgbClr val="0070C0"/>
                </a:solidFill>
              </a:rPr>
              <a:t> 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62006" y="4536375"/>
            <a:ext cx="2018804" cy="17337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на различную тематику (индивидуальное, семейное, очное, дистанционное консультирование)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232073" y="4245430"/>
            <a:ext cx="1935678" cy="23572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-Семинары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практикумы</a:t>
            </a:r>
          </a:p>
          <a:p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-приглашение специалистов</a:t>
            </a:r>
          </a:p>
          <a:p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-творческие задания</a:t>
            </a:r>
          </a:p>
          <a:p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-тренинги</a:t>
            </a:r>
          </a:p>
          <a:p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-семинары</a:t>
            </a:r>
          </a:p>
          <a:p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-подготовка и организация музейных экспозиций в учреждении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371922" y="3740726"/>
            <a:ext cx="2502026" cy="28619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родительский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</a:t>
            </a:r>
          </a:p>
          <a:p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-дни открытых дверей</a:t>
            </a:r>
          </a:p>
          <a:p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-организация совместных праздников</a:t>
            </a:r>
          </a:p>
          <a:p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-совместная проектная деятельность</a:t>
            </a:r>
          </a:p>
          <a:p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-выставки совместного семейного творчества</a:t>
            </a:r>
          </a:p>
          <a:p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-семейные фотоколлажи</a:t>
            </a:r>
          </a:p>
          <a:p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-экскурсии</a:t>
            </a:r>
          </a:p>
          <a:p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-субботники</a:t>
            </a:r>
          </a:p>
          <a:p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-досуги с активным вовлечением </a:t>
            </a: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(законных представителей)                                                      </a:t>
            </a:r>
            <a:endParaRPr lang="ru-RU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1957139" y="1101189"/>
            <a:ext cx="3058367" cy="588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3874856" y="1507920"/>
            <a:ext cx="1338412" cy="1595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688281" y="1690688"/>
            <a:ext cx="23750" cy="523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242316" y="1496044"/>
            <a:ext cx="1354240" cy="1579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508601" y="1101189"/>
            <a:ext cx="3355381" cy="536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1235034" y="3740726"/>
            <a:ext cx="47501" cy="504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9" idx="2"/>
            <a:endCxn id="15" idx="0"/>
          </p:cNvCxnSpPr>
          <p:nvPr/>
        </p:nvCxnSpPr>
        <p:spPr>
          <a:xfrm>
            <a:off x="3169037" y="4042001"/>
            <a:ext cx="213338" cy="203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10" idx="2"/>
          </p:cNvCxnSpPr>
          <p:nvPr/>
        </p:nvCxnSpPr>
        <p:spPr>
          <a:xfrm flipH="1">
            <a:off x="5663775" y="4168239"/>
            <a:ext cx="5710" cy="368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8145112" y="4042001"/>
            <a:ext cx="48861" cy="203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10495722" y="2909456"/>
            <a:ext cx="11961" cy="811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08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9" y="742384"/>
            <a:ext cx="11946576" cy="75143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/>
            </a:r>
            <a:br>
              <a:rPr lang="ru-RU" sz="2800" b="1" dirty="0" smtClean="0">
                <a:solidFill>
                  <a:srgbClr val="00B0F0"/>
                </a:solidFill>
              </a:rPr>
            </a:br>
            <a:r>
              <a:rPr lang="ru-RU" sz="2800" b="1" dirty="0">
                <a:solidFill>
                  <a:srgbClr val="00B0F0"/>
                </a:solidFill>
              </a:rPr>
              <a:t/>
            </a:r>
            <a:br>
              <a:rPr lang="ru-RU" sz="2800" b="1" dirty="0">
                <a:solidFill>
                  <a:srgbClr val="00B0F0"/>
                </a:solidFill>
              </a:rPr>
            </a:br>
            <a:r>
              <a:rPr lang="ru-RU" sz="2800" b="1" dirty="0" smtClean="0">
                <a:solidFill>
                  <a:srgbClr val="00B0F0"/>
                </a:solidFill>
              </a:rPr>
              <a:t/>
            </a:r>
            <a:br>
              <a:rPr lang="ru-RU" sz="2800" b="1" dirty="0" smtClean="0">
                <a:solidFill>
                  <a:srgbClr val="00B0F0"/>
                </a:solidFill>
              </a:rPr>
            </a:br>
            <a:r>
              <a:rPr lang="ru-RU" sz="2800" b="1" dirty="0">
                <a:solidFill>
                  <a:srgbClr val="00B0F0"/>
                </a:solidFill>
              </a:rPr>
              <a:t/>
            </a:r>
            <a:br>
              <a:rPr lang="ru-RU" sz="2800" b="1" dirty="0">
                <a:solidFill>
                  <a:srgbClr val="00B0F0"/>
                </a:solidFill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возникновении   неблагоприятной эпидемиологической обстановки с  высоким риском заражения инфекционными заболеваниями, в том числе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инфекцией, любые формы  взаимодействия с родителями,  предполагающие массовость,  организуются в дистанционном формате посредством мессенджеров и социальных сетей: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74813" y="3234652"/>
            <a:ext cx="24237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6259" y="4082473"/>
            <a:ext cx="5075819" cy="23998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15000"/>
              </a:lnSpc>
              <a:spcAft>
                <a:spcPts val="400"/>
              </a:spcAft>
              <a:buFont typeface="Wingdings"/>
              <a:buChar char=""/>
            </a:pP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Telegram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», </a:t>
            </a:r>
            <a:r>
              <a:rPr lang="vi-VN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«ВКонта́кте»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- консультации, памятки, проектная деятельность, анкетирование, мастер классы, видео – семинары, видео ряд выставок совместного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творчества</a:t>
            </a:r>
            <a:endParaRPr lang="en-US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400"/>
              </a:spcAft>
            </a:pPr>
            <a:r>
              <a:rPr lang="ru-RU" dirty="0" smtClean="0">
                <a:solidFill>
                  <a:schemeClr val="tx1"/>
                </a:solidFill>
                <a:ea typeface="Times New Roman"/>
                <a:cs typeface="Times New Roman"/>
                <a:hlinkClick r:id="rId4"/>
              </a:rPr>
              <a:t>           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4"/>
              </a:rPr>
              <a:t>vk.com/public214221334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51085" y="4014521"/>
            <a:ext cx="5074796" cy="18159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15000"/>
              </a:lnSpc>
              <a:spcAft>
                <a:spcPts val="400"/>
              </a:spcAft>
              <a:buFont typeface="Wingdings"/>
              <a:buChar char=""/>
            </a:pP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Яндекс. Телемост –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родительские собрания, лекции, семинары - практикумы, круглые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столы</a:t>
            </a:r>
            <a:endParaRPr lang="ru-RU" dirty="0">
              <a:ea typeface="Times New Roman"/>
              <a:cs typeface="Times New Roman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5688281" y="1690688"/>
            <a:ext cx="23750" cy="523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2204855" y="2544024"/>
            <a:ext cx="1507066" cy="1470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7370618" y="2462543"/>
            <a:ext cx="2081200" cy="1466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MurashkoLA\Desktop\ВКонтакте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45" y="5830432"/>
            <a:ext cx="609305" cy="60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36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</TotalTime>
  <Words>988</Words>
  <Application>Microsoft Office PowerPoint</Application>
  <PresentationFormat>Широкоэкранный</PresentationFormat>
  <Paragraphs>171</Paragraphs>
  <Slides>13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a_BentTitulBrk</vt:lpstr>
      <vt:lpstr>Arial</vt:lpstr>
      <vt:lpstr>Arial Black</vt:lpstr>
      <vt:lpstr>Calibri</vt:lpstr>
      <vt:lpstr>Calibri Light</vt:lpstr>
      <vt:lpstr>Monotype Corsiva</vt:lpstr>
      <vt:lpstr>Times New Roman</vt:lpstr>
      <vt:lpstr>Wingdings</vt:lpstr>
      <vt:lpstr>Тема Office</vt:lpstr>
      <vt:lpstr>Образовательная программа  детского сада № 46 «Сказка» -  филиала АН ДОО «Алмазик»  </vt:lpstr>
      <vt:lpstr>Презентация PowerPoint</vt:lpstr>
      <vt:lpstr>В детском саду функционирует 8 возрастных групп общеразвивающей направленности: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взаимодействия с родителями (законными представителями) включает:   </vt:lpstr>
      <vt:lpstr>    При возникновении   неблагоприятной эпидемиологической обстановки с  высоким риском заражения инфекционными заболеваниями, в том числе коронавирусной инфекцией, любые формы  взаимодействия с родителями,  предполагающие массовость,  организуются в дистанционном формате посредством мессенджеров и социальных сетей: </vt:lpstr>
      <vt:lpstr>    Для повышения качества воспитательно-развивающего процесса и реализации годовых задач детский сад сотрудничает с окружающим социумом.  Цели взаимодействия способствуют разностороннему развитию воспитанников.     </vt:lpstr>
      <vt:lpstr>Презентация PowerPoint</vt:lpstr>
      <vt:lpstr>        ДЛЯ РЕАЛИЗАЦИИ ОБРАЗОВАТЕЛЬНОЙ ПРОГРАММЫ В ДЕТСКОМ САДУ ИМЕЕТСЯ:  8 возрастных групп общеразвивающей направленности Музыкальный зал Физкультурный зал Логопедический кабинет Кабинет педагога-психолога Бассейн 8 игровых площадок для прогулок </vt:lpstr>
      <vt:lpstr>                                                                                                                                                      Ознакомиться с полной версией  образовательной  программы детского сада можно в каждой возрастной группе,  в кабинете заведующего и старшего воспитателя детского сада, на сайте https://anodo.ru/detskie-sady/udachninskoe-otdelenie/detskiy-sad-46-skazka/obrazovatelnaya-deyatelnost/   Время консультаций:  Заведующий детским садом Шишлова Виктория Владимировна     Режим работы: понедельник – четверг с  10.00 до 19.00                                                             пятница с 08.00 до 12.00                                               тел.:  5 – 41 – 08                                                 Старший воспитатель                                                         Мурашко Людмила Андреевна                                                Режим работы:                                                         понедельник – пятница с 08.00 до 16.15   Электронный адрес сайта детского сада: detsadSkaska86@mail.ru 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Филиал АНО ДО «Алмазик» ДОУ «Детский сад общеразвивающего вида с приоритетным осуществлением познавательно-речевого  развития детей № 46 «Сказка»   г. Удачный МО «Мирнинский район»  </dc:title>
  <dc:creator>DNA7 X86</dc:creator>
  <cp:lastModifiedBy>Мурашко Людмила Андреевна</cp:lastModifiedBy>
  <cp:revision>126</cp:revision>
  <cp:lastPrinted>2022-08-11T06:47:34Z</cp:lastPrinted>
  <dcterms:created xsi:type="dcterms:W3CDTF">2015-06-09T05:36:01Z</dcterms:created>
  <dcterms:modified xsi:type="dcterms:W3CDTF">2024-06-06T08:07:37Z</dcterms:modified>
</cp:coreProperties>
</file>