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304" r:id="rId1"/>
  </p:sldMasterIdLst>
  <p:notesMasterIdLst>
    <p:notesMasterId r:id="rId17"/>
  </p:notesMasterIdLst>
  <p:sldIdLst>
    <p:sldId id="301" r:id="rId2"/>
    <p:sldId id="257" r:id="rId3"/>
    <p:sldId id="276" r:id="rId4"/>
    <p:sldId id="293" r:id="rId5"/>
    <p:sldId id="295" r:id="rId6"/>
    <p:sldId id="270" r:id="rId7"/>
    <p:sldId id="294" r:id="rId8"/>
    <p:sldId id="297" r:id="rId9"/>
    <p:sldId id="298" r:id="rId10"/>
    <p:sldId id="291" r:id="rId11"/>
    <p:sldId id="272" r:id="rId12"/>
    <p:sldId id="271" r:id="rId13"/>
    <p:sldId id="299" r:id="rId14"/>
    <p:sldId id="300" r:id="rId15"/>
    <p:sldId id="277" r:id="rId16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  <a:srgbClr val="007635"/>
    <a:srgbClr val="00602B"/>
    <a:srgbClr val="F1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42" autoAdjust="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DDBA6-A393-4CD5-8E6F-69D55AE0CFCC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CA5CE-7240-498E-BD98-F3DE3A0FA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1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CA5CE-7240-498E-BD98-F3DE3A0FA2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2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7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125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1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2762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8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3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7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0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9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5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2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7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2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ADE4-82D2-40EB-BDF6-FDAF60E46EB8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3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  <p:sldLayoutId id="2147484317" r:id="rId13"/>
    <p:sldLayoutId id="2147484318" r:id="rId14"/>
    <p:sldLayoutId id="2147484319" r:id="rId15"/>
    <p:sldLayoutId id="21474843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4684" y="1031938"/>
            <a:ext cx="7461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Детский сад №3 «Золотой Ключик» </a:t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филиал АН ДОО «АЛМАЗИК»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865" y="2267724"/>
            <a:ext cx="3414278" cy="43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5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6190" y="1282045"/>
            <a:ext cx="6297105" cy="5076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Эндогенная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профилактика кариеса – это совокупность мероприятий, цель которых укрепить зубную ткань, воздействуя на организм изнутри. Делится на без лекарственную и лекарственную и включает в себя: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Рациональное питание. Пища должна быть достаточно калорийной, содержать белки, жиры и углеводы в оптимальных соотношениях, обеспечивать достаточное поступление витаминов и микроэлементов.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Укрепление здоровья путём лечения общих заболеваний, закаливания.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Уменьшение действия стрессовых и других экстремальных факторов на организм.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9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отдельных случаях назначение препаратов, содержащих кальций, фосфор и фтор, витамин D (по согласованию с педиатром).</a:t>
            </a:r>
            <a:endParaRPr lang="ru-RU" sz="16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3830" y="492270"/>
            <a:ext cx="3709669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Эндогенная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Сбалансированное питание - рацион меню на неделю для похуд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99" y="3534366"/>
            <a:ext cx="3666901" cy="299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Витамин Д для детей | Детская городская больниц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585" y="598739"/>
            <a:ext cx="2589830" cy="268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3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9436" y="481412"/>
            <a:ext cx="7465996" cy="257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Экзогенная профилактика</a:t>
            </a:r>
            <a:endParaRPr lang="en-US" sz="16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en-US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sz="11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14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Регулярное посещение стоматолога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Не важно, есть ли жалобы у малыша или их нет, плановый поход к врачу обязателен. Необходимо как минимум два раза в год показывать ребенка стоматологу начиная с момента появления первых молочных зубов. Ведь только он сможет заметить патологический процесс на самых ранних стадиях и принять меры. Также он оценит состояние ротовой полости, предложит индивидуальную схему профилактики кариеса и поможет подобрать зубную щетку и пасту для ребенка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4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6" name="Picture 4" descr="Уловки аферистов в детской стоматологии, о которых надо знать - Летид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36" y="2890384"/>
            <a:ext cx="5039867" cy="33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7972" y="456816"/>
            <a:ext cx="8173038" cy="371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 </a:t>
            </a:r>
            <a:r>
              <a:rPr lang="ru-RU" sz="160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Ограничение в рационе ребенка кондитерских изделий, сладких фруктовых соков, газированной воды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Рекомендуется 4 правила «культуры потребления углеводов»: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07000"/>
              </a:lnSpc>
              <a:spcAft>
                <a:spcPts val="9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есть сладкое на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ночь;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07000"/>
              </a:lnSpc>
              <a:spcAft>
                <a:spcPts val="9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употреблять сладкое как последнее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блюдо;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07000"/>
              </a:lnSpc>
              <a:spcAft>
                <a:spcPts val="9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сладкое между приемами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пиши;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07000"/>
              </a:lnSpc>
              <a:spcAft>
                <a:spcPts val="9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нарушено какое-либо из этих правил необходимо почистить зубы или прополоскать рот.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 </a:t>
            </a:r>
            <a:r>
              <a:rPr lang="ru-RU" sz="160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Полноценное жевание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Адекватная нагрузка на зубочелюстную систему в период ее формирования обеспечивает ее правильное развитие. Для этого ребенку нужно употреблять  в пищу жёсткую пищу: овощи и фрукты в сыром виде.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🍭Скажи НЕТ сладкому! Мой эксперимент🍭 | Клубничные мысли | Яндекс Дзен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4346" r="11240" b="1833"/>
          <a:stretch/>
        </p:blipFill>
        <p:spPr bwMode="auto">
          <a:xfrm>
            <a:off x="6080287" y="4013860"/>
            <a:ext cx="3271102" cy="2328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0" name="Picture 4" descr="Как перестать раз и навсегда хотеть есть сладкое и мучное. Советы психолога  как справиться с привычкой пищевой зависимости от сладостей | In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56" y="4013860"/>
            <a:ext cx="3591611" cy="232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9717" y="575036"/>
            <a:ext cx="9533656" cy="391460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Ежедневная гигиена полости рта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с применением детских зубных паст, щёток,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флоссов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(Зубные нити) под контролем родителей. Чистку зубов необходимо начинать с появлением первого зуба у ребёнка. Для этого можно использовать силиконовый напальчник или влажные салфетки. Со временем, на смену "пальцевой щетке" приходит детская зубная щетка более привычного нам вида. Ее можно использовать примерно с 10 месяцев, в этом же возрасте нужно начать приучать ребенка к чистке зубов два раза в день. Для этого нужно чистить зубы вместе с ним, демонстрируя важность этой процедуры личным примером. Единственная особенность - после того как малыш самостоятельно "почистил зубы" необходимо самим повторно сделать это и очистить весь зубной налет - движения ребенка в таком возрасте еще несовершенны, он не может полноценно очистить все поверхности зубов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Правила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чистки зубов: чистим зубы 2 раза в день (утром и вечером, вечером - перед сном). Время чистки зубов не менее 2-3 минут. Средства дополнительной гигиены (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флоссы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ёршики) используются под контролем родителей (в постоянном прикусе их применение обязательно!). Замену зубной щётки производить раз в 2-3 месяца.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2" name="Picture 2" descr="Детская зубная паста SPLAT Baby ЯБЛОКО-БАНАН (0-3 лет), 40 мл +  щетка-напальчник — описание, цена — купить детские зубные пасты,  официальный сайт SPL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79" y="4280746"/>
            <a:ext cx="1794228" cy="179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2021 детская зубная щетка, детская зубная щетка для ухода за полостью рта,  удобная и простая силиконовая детская зубная щетка U-образной формы | Мать  и ребенок | АлиЭкспрес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16" y="4210226"/>
            <a:ext cx="2038695" cy="203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Умный Держатель зубных щеток + Дозатор Зубной Пасты Диспенсер с  УФ-стерилизатор PURETTA ToothBrush Sterilizer Original (3 в 1) White (2766)  (4723293) Скидка выгодно купить. Низкая цена, скидки на маркетплейсе  SKIDKA.ua - достав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93" y="4062952"/>
            <a:ext cx="2467420" cy="23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Зубные нити детские, микс, набор 24 шт. 4026297 купить в «Есть все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36" y="4210226"/>
            <a:ext cx="1975099" cy="197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61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1093" y="1310326"/>
            <a:ext cx="9568206" cy="500563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Основная литература: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Профилактика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коммунальная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стоматология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     Профилактика стоматологических заболеваний. / Кузьмина Э.М. Учебное пособие, издательство «Поли Медиа Пресс» 2001 год. с. 216.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      Т.Н. Терехов., Т.В.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Попруженко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Профилактика стоматологических заболеваний. 2004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Дополнительная литература: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      Средства и методы профилактики воспалительных заболеваний пародонта.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Грудянов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А.И. – М.: ООО «Медицинское информационное агентство», 2012. – 96 с.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      Профилактическая стоматология. Кузьмина И.Н. – Учебное пособие. – 2009. – 188 с.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Кариесология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заболевания твердых тканей зубов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1.     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Максимовский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Ю.М.,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Митронин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А.В. Терапевтическая стоматология / М.: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Гэотар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-Медиа, 2012. – 322 с.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      Терапевтическая стоматология: учебник: в 3 частях.  Ч. 3. Заболевания слизистой оболочки полости рта, – под ред. проф. Г. М.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Барера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-  Москва: ГЭОТАР-Медиа. – 2010- - 245 с.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Дополнительная литература: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1.     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Геронтостоматология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А.В.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Алимский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(Эпидемиологические, социальные и организационные аспекты). – М., 2012. – 374 с.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      Терапевтическая стоматология. Болезни пародонта: учебник: в 3 ч. / Под ред. Г. М.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Барера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- М.: ГЭОТАР-Медиа,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Ч. 2. - 224 с.: 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78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s0.slide-share.ru/s_slide/108aec33ad1cbc6b088e54c4c7c8b356/2e97e015-58e3-4964-a256-0aac4ae7f50d.jpeg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2106327" y="537328"/>
            <a:ext cx="9271826" cy="603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 smtClean="0"/>
              <a:t>                                          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  </a:t>
            </a:r>
            <a:endParaRPr lang="en-US" dirty="0" smtClean="0"/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                      </a:t>
            </a:r>
            <a:endParaRPr lang="ru-RU" dirty="0"/>
          </a:p>
          <a:p>
            <a:endParaRPr lang="ru-RU" dirty="0" smtClean="0"/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 smtClean="0"/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cs typeface="Nirmala UI" panose="020B0502040204020203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Nirmala UI" panose="020B0502040204020203" pitchFamily="34" charset="0"/>
              </a:rPr>
              <a:t>                                                        </a:t>
            </a:r>
          </a:p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cs typeface="Nirmala UI" panose="020B0502040204020203" pitchFamily="34" charset="0"/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Nirmala UI" panose="020B0502040204020203" pitchFamily="34" charset="0"/>
              </a:rPr>
              <a:t>                                                           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cs typeface="Nirmala UI" panose="020B0502040204020203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Nirmala UI" panose="020B0502040204020203" pitchFamily="34" charset="0"/>
              </a:rPr>
              <a:t>                                                            Врач-педиатр СМО –  Маммадова Д.М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Nirmala UI" panose="020B0502040204020203" pitchFamily="34" charset="0"/>
              </a:rPr>
              <a:t>                                                                Старшая мед сестра – Елашкина Т.В   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cs typeface="Nirmala UI" panose="020B0502040204020203" pitchFamily="34" charset="0"/>
            </a:endParaRPr>
          </a:p>
        </p:txBody>
      </p:sp>
      <p:pic>
        <p:nvPicPr>
          <p:cNvPr id="11266" name="Picture 2" descr="Презентация проекта на тему Медицина и математика доклад, проек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55" y="1178353"/>
            <a:ext cx="6714753" cy="414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7144" y="353568"/>
            <a:ext cx="820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u="sng" kern="1800" dirty="0" smtClean="0">
              <a:solidFill>
                <a:srgbClr val="01097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3600" u="sng" kern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600" kern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400" kern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   к</a:t>
            </a:r>
            <a:r>
              <a:rPr lang="ru-RU" sz="2400" kern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ариеса   у   детей  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AutoShape 2" descr="https://russianpeptide.com/wp-content/uploads/2021/06/1-7-2048x760.jpg"/>
          <p:cNvSpPr>
            <a:spLocks noChangeAspect="1" noChangeArrowheads="1"/>
          </p:cNvSpPr>
          <p:nvPr/>
        </p:nvSpPr>
        <p:spPr bwMode="auto">
          <a:xfrm>
            <a:off x="4093591" y="529316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zubkiexpert.ru/wp-content/uploads/2018/05/Lechat-li-molochnyie-zubyi-74-768x5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87" y="2618741"/>
            <a:ext cx="5367401" cy="33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0720" y="218830"/>
            <a:ext cx="9034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Кариес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– это инфекционное поражение зубов, при котором происходит деминерализация и размягчение твердых тканей зуба с образованием дефекта в виде полости. Это наиболее распространенное заболевание зубочелюстной системы. 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Кариес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встречается среди всех возрастных групп, но чаще среди взрослых людей старше 35 лет, где составляет 98-99%. Причины возникновения 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кариеса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Лечение кариеса зубов в Омске - выгодная це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34" y="2566962"/>
            <a:ext cx="6331940" cy="34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384" y="1524000"/>
            <a:ext cx="9510350" cy="1166949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107000"/>
              </a:lnSpc>
              <a:spcBef>
                <a:spcPts val="1500"/>
              </a:spcBef>
              <a:spcAft>
                <a:spcPts val="3000"/>
              </a:spcAft>
            </a:pPr>
            <a:r>
              <a:rPr lang="ru-RU" sz="2200" b="1" kern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200" b="1" kern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200" b="1" kern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200" b="1" kern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200" b="1" kern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200" b="1" kern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200" b="1" kern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200" b="1" kern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</a:t>
            </a:r>
            <a:br>
              <a:rPr lang="ru-RU" sz="2200" b="1" kern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200" b="1" kern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200" b="1" kern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200" b="1" kern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200" b="1" kern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200" b="1" kern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200" b="1" kern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200" b="1" kern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Этиология кариеса</a:t>
            </a: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1384" y="1524000"/>
            <a:ext cx="6008914" cy="5251268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fontAlgn="base"/>
            <a:endParaRPr lang="ru-RU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истории стоматологии известно около четырехсот теорий возникновения кариеса. В числе признанных – химико-паразитарная, физико-химическая, трофическая, однако ни одна из них полностью не объясняет этиологию заболевания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fontAlgn="base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Сегодня считается, что патология развивается на фоне взаимодействия цепочки внутренних и внешних факторов. Так бывает, когда в эмали процессы деминерализации преобладают над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реминерализацией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Считается, что развитие кариеса напрямую связано с микрофлорой в полости рта, где обитают стрептококки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fontAlgn="base"/>
            <a:endParaRPr lang="ru-RU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 descr="Презентация &quot;Микрофлора полости рта&quot; по медицине – скачать проект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5" t="15356" r="6807" b="22850"/>
          <a:stretch/>
        </p:blipFill>
        <p:spPr bwMode="auto">
          <a:xfrm>
            <a:off x="7927250" y="2447109"/>
            <a:ext cx="3060518" cy="2960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477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661851"/>
            <a:ext cx="8915399" cy="5241811"/>
          </a:xfrm>
        </p:spPr>
        <p:txBody>
          <a:bodyPr>
            <a:normAutofit/>
          </a:bodyPr>
          <a:lstStyle/>
          <a:p>
            <a:pPr lvl="0" fontAlgn="base">
              <a:buClr>
                <a:srgbClr val="353535"/>
              </a:buClr>
            </a:pPr>
            <a:endParaRPr lang="ru-RU" sz="1700" b="1" dirty="0" smtClean="0">
              <a:solidFill>
                <a:srgbClr val="CFE2E7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buClr>
                <a:srgbClr val="353535"/>
              </a:buClr>
            </a:pPr>
            <a:r>
              <a:rPr lang="ru-RU" sz="1700" b="1" dirty="0" smtClean="0">
                <a:solidFill>
                  <a:srgbClr val="CFE2E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Факторы</a:t>
            </a:r>
            <a:r>
              <a:rPr lang="ru-RU" sz="1700" b="1" dirty="0">
                <a:solidFill>
                  <a:srgbClr val="CFE2E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которые влияют на развитие кариеса</a:t>
            </a:r>
            <a:endParaRPr lang="ru-RU" sz="1700" dirty="0">
              <a:solidFill>
                <a:srgbClr val="CFE2E7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buClr>
                <a:srgbClr val="353535"/>
              </a:buClr>
            </a:pPr>
            <a:r>
              <a:rPr lang="ru-RU" sz="1700" i="1" dirty="0">
                <a:solidFill>
                  <a:srgbClr val="CFE2E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Общие </a:t>
            </a:r>
            <a:r>
              <a:rPr lang="ru-RU" sz="1700" dirty="0">
                <a:solidFill>
                  <a:srgbClr val="CFE2E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неполноценное питание, дефицит фтора в питьевой воде, экстремальные влияния, соматические болезни.</a:t>
            </a:r>
          </a:p>
          <a:p>
            <a:pPr lvl="0" fontAlgn="base">
              <a:buClr>
                <a:srgbClr val="353535"/>
              </a:buClr>
            </a:pPr>
            <a:r>
              <a:rPr lang="ru-RU" sz="1700" i="1" dirty="0">
                <a:solidFill>
                  <a:srgbClr val="CFE2E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Местные</a:t>
            </a:r>
            <a:r>
              <a:rPr lang="ru-RU" sz="1700" dirty="0">
                <a:solidFill>
                  <a:srgbClr val="CFE2E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– патогенная микрофлора в составе зубного налета, прием в пищу продуктов с преобладанием в составе рафинированных углеводов, изменение состава слюны.</a:t>
            </a:r>
          </a:p>
          <a:p>
            <a:pPr lvl="0" fontAlgn="base">
              <a:buClr>
                <a:srgbClr val="353535"/>
              </a:buClr>
            </a:pPr>
            <a:r>
              <a:rPr lang="ru-RU" sz="1700" i="1" dirty="0">
                <a:solidFill>
                  <a:srgbClr val="CFE2E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Нарушение резистентной способности зубных тканей</a:t>
            </a:r>
            <a:r>
              <a:rPr lang="ru-RU" sz="1700" dirty="0">
                <a:solidFill>
                  <a:srgbClr val="CFE2E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Возникает из-за неполноценной структуры, отклонений в химическом составе или наследственной предрасположенности.</a:t>
            </a:r>
          </a:p>
          <a:p>
            <a:pPr lvl="0">
              <a:buClr>
                <a:srgbClr val="353535"/>
              </a:buClr>
            </a:pPr>
            <a:endParaRPr lang="ru-RU" sz="17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4" name="Picture 4" descr="Микрофлора полости рта. Профессиональная чистка полости 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79" y="3666717"/>
            <a:ext cx="2489132" cy="18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Стрептококковые инфекции - Инфекционные болезни - Справочник MSD  Профессиональная верс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683" y="3666717"/>
            <a:ext cx="2619375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ЧТО ТАКОЕ КАРИЕС? РАССКАЗ ДЛЯ ЛЮБОЗНАТЕЛЬНЫХ ПАЦИЕНТОВ | ВКонтакт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7" t="2824" r="444" b="474"/>
          <a:stretch/>
        </p:blipFill>
        <p:spPr bwMode="auto">
          <a:xfrm>
            <a:off x="2721654" y="3659165"/>
            <a:ext cx="2773456" cy="194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6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73024"/>
            <a:ext cx="8915400" cy="5338198"/>
          </a:xfrm>
          <a:ln>
            <a:solidFill>
              <a:srgbClr val="FFFFF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Неправильное </a:t>
            </a:r>
            <a:r>
              <a:rPr lang="ru-RU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питание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  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очень большое значение для возникновения кариеса в детском возрасте имеет неправильное питание. 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Главным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образом речь идет об употребление большого количества сахаросодержащих продуктов и напитков. Мучные и крахмалистые продукты, все что содержит легкоусвояемые углеводы, мягкая пища, кислые и сладкие соки, а также газировка – все это приводит к быстрому появлению кариозных очагов (особенно в условиях недостаточной гигиены полости рта).</a:t>
            </a:r>
          </a:p>
        </p:txBody>
      </p:sp>
      <p:pic>
        <p:nvPicPr>
          <p:cNvPr id="1026" name="Picture 2" descr="https://media.istockphoto.com/vectors/best-foods-and-bad-foods-for-your-teeth-vector-id12087208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52" y="2992131"/>
            <a:ext cx="5342514" cy="267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1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1636" y="311331"/>
            <a:ext cx="8915399" cy="820783"/>
          </a:xfrm>
        </p:spPr>
        <p:txBody>
          <a:bodyPr>
            <a:normAutofit/>
          </a:bodyPr>
          <a:lstStyle/>
          <a:p>
            <a:pPr lvl="0" fontAlgn="base">
              <a:lnSpc>
                <a:spcPts val="15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Патогенез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кариеса: механизм развития болезни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6252" y="1132114"/>
            <a:ext cx="4947097" cy="5287540"/>
          </a:xfrm>
        </p:spPr>
        <p:txBody>
          <a:bodyPr>
            <a:normAutofit/>
          </a:bodyPr>
          <a:lstStyle/>
          <a:p>
            <a:pPr fontAlgn="base">
              <a:lnSpc>
                <a:spcPts val="1500"/>
              </a:lnSpc>
              <a:spcBef>
                <a:spcPts val="1200"/>
              </a:spcBef>
              <a:spcAft>
                <a:spcPts val="1200"/>
              </a:spcAft>
            </a:pPr>
            <a:endParaRPr lang="ru-RU" sz="16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lnSpc>
                <a:spcPts val="15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Стрептококки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образуют колонии в полости рта – так называемые зубные бляшки. Этот процесс проходит три стадии: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ts val="1800"/>
              </a:lnSpc>
              <a:buFont typeface="Wingdings" panose="05000000000000000000" pitchFamily="2" charset="2"/>
              <a:buChar char="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Образование бесклеточной органической пленки на поверхности эмали – пелликулы. Процесс занимает до нескольких часов. Основа пленки – гликопротеиды и другие белки в составе слюны.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ts val="1800"/>
              </a:lnSpc>
              <a:buFont typeface="Wingdings" panose="05000000000000000000" pitchFamily="2" charset="2"/>
              <a:buChar char="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Сбор микроорганизмов и эпителиальных клеток на поверхности пелликулы с последующим ростом бактериальных колоний. Продолжается в течение нескольких суток.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ts val="1800"/>
              </a:lnSpc>
              <a:buFont typeface="Wingdings" panose="05000000000000000000" pitchFamily="2" charset="2"/>
              <a:buChar char="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Образование зрелой зубной бляшки.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ts val="15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Зубная бляшка включает до 70 % микроорганизмов и имеет сетчатую структуру с полупроницаемыми свойствами. В нее легко проникают углеводы, оказывающие разрушительное воздействие на зуб.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4" descr="https://ds04.infourok.ru/uploads/ex/0d06/001a112d-32d4681b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41" y="1722770"/>
            <a:ext cx="4845646" cy="410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8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691" y="195608"/>
            <a:ext cx="8915399" cy="61509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Профилактика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кариеса у детей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0676" y="1187778"/>
            <a:ext cx="8915399" cy="4508495"/>
          </a:xfrm>
        </p:spPr>
        <p:txBody>
          <a:bodyPr>
            <a:normAutofit/>
          </a:bodyPr>
          <a:lstStyle/>
          <a:p>
            <a:pPr algn="just" fontAlgn="base">
              <a:lnSpc>
                <a:spcPct val="107000"/>
              </a:lnSpc>
              <a:spcAft>
                <a:spcPts val="1500"/>
              </a:spcAft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сегодняшний день самым распространенным стоматологическим заболеванием человека является кариес. Кариес зубов - это патологический процесс, возникающий после прорезывания зубов и характеризующийся деминерализацией и размягчением твердых тканей зубов с последующим образованием дефекта в виде полости. Особенностью течения данного заболевания у детей является скорость его развития, быстрый переход из одной формы в другую и развитие осложнений.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150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Своевременная профилактика кариеса помогает сохранить зубы здоровыми в 95% случаев. Для достижения такого результата требуется тесное сотрудничество родителей, ребёнка и врача - стоматолога, а также строгое выполнение рекомендаций, которые назначает лечащий врач.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150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Профилактика кариеса делится на два типа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эндогенную и экзогенную. Существует также антенатальная (дородовая) профилактика кариеса.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42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4689" y="292231"/>
            <a:ext cx="8915399" cy="669303"/>
          </a:xfrm>
        </p:spPr>
        <p:txBody>
          <a:bodyPr>
            <a:normAutofit/>
          </a:bodyPr>
          <a:lstStyle/>
          <a:p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Антенатальная (дородовая) профилактика кариеса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3578" y="1093509"/>
            <a:ext cx="8020397" cy="4760411"/>
          </a:xfrm>
        </p:spPr>
        <p:txBody>
          <a:bodyPr/>
          <a:lstStyle/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Полное обследование до планируемой беременности. Женщина должна полностью обследоваться и устранить все выявленные очаги инфекции как хронического, так и острого характера. Обязательная санация полости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рта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Полноценный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отдых, отсутствие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стрессов.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Сбалансированное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питание во время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беременности.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Прием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витаминно-минеральных комплексов. Назначает врач акушер-гинеколог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Регулярное посещение врачей.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81836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512</Words>
  <Application>Microsoft Office PowerPoint</Application>
  <PresentationFormat>Широкоэкранный</PresentationFormat>
  <Paragraphs>86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Batang</vt:lpstr>
      <vt:lpstr>Calibri</vt:lpstr>
      <vt:lpstr>Century Gothic</vt:lpstr>
      <vt:lpstr>inherit</vt:lpstr>
      <vt:lpstr>Nirmala UI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               Этиология кариеса </vt:lpstr>
      <vt:lpstr>Презентация PowerPoint</vt:lpstr>
      <vt:lpstr>Презентация PowerPoint</vt:lpstr>
      <vt:lpstr> Патогенез кариеса: механизм развития болезни </vt:lpstr>
      <vt:lpstr>              Профилактика кариеса у детей </vt:lpstr>
      <vt:lpstr>Антенатальная (дородовая) профилактика кариеса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Елашкина Татьяна Викторовна</dc:creator>
  <cp:lastModifiedBy>Валиева Рауфа Мухаметдиновна</cp:lastModifiedBy>
  <cp:revision>71</cp:revision>
  <cp:lastPrinted>2022-04-22T03:57:43Z</cp:lastPrinted>
  <dcterms:created xsi:type="dcterms:W3CDTF">2022-04-05T04:11:12Z</dcterms:created>
  <dcterms:modified xsi:type="dcterms:W3CDTF">2022-04-22T03:58:19Z</dcterms:modified>
</cp:coreProperties>
</file>