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9"/>
  </p:notesMasterIdLst>
  <p:sldIdLst>
    <p:sldId id="257" r:id="rId2"/>
    <p:sldId id="297" r:id="rId3"/>
    <p:sldId id="278" r:id="rId4"/>
    <p:sldId id="262" r:id="rId5"/>
    <p:sldId id="291" r:id="rId6"/>
    <p:sldId id="295" r:id="rId7"/>
    <p:sldId id="294" r:id="rId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A5D4C1"/>
    <a:srgbClr val="99FF66"/>
    <a:srgbClr val="60F4E2"/>
    <a:srgbClr val="C4ED67"/>
    <a:srgbClr val="21FF85"/>
    <a:srgbClr val="C46CC6"/>
    <a:srgbClr val="D3E48B"/>
    <a:srgbClr val="3BCCFF"/>
    <a:srgbClr val="AAD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DD712740-4A03-409B-9C47-B527560B67C4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5765F313-F2BB-4F50-9481-F9355F188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53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9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3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777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160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72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989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1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82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6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80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03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92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4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9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53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1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55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9B3076-7378-46D4-8ED1-945AAEB2A153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5B0019-0637-4619-936B-DC504B60A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51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4000">
              <a:srgbClr val="99FF66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30385" y="-1678199"/>
            <a:ext cx="60960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</a:pPr>
            <a:endParaRPr lang="ru-RU" sz="24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</a:pPr>
            <a:endParaRPr lang="ru-RU" sz="24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s://shipunovo.info/_nw/3/8781550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265" y="494270"/>
            <a:ext cx="7661189" cy="2759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Горизонтальный свиток 8"/>
          <p:cNvSpPr/>
          <p:nvPr/>
        </p:nvSpPr>
        <p:spPr>
          <a:xfrm>
            <a:off x="3031050" y="3423920"/>
            <a:ext cx="6194230" cy="2032000"/>
          </a:xfrm>
          <a:prstGeom prst="horizontalScroll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№6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«Березка»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rgbClr val="FFFF00"/>
            </a:gs>
            <a:gs pos="60000">
              <a:schemeClr val="accent1">
                <a:lumMod val="45000"/>
                <a:lumOff val="55000"/>
              </a:schemeClr>
            </a:gs>
            <a:gs pos="76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ru-RU" sz="4000" b="1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4" name="Picture 2367"/>
          <p:cNvPicPr/>
          <p:nvPr/>
        </p:nvPicPr>
        <p:blipFill>
          <a:blip r:embed="rId2"/>
          <a:stretch>
            <a:fillRect/>
          </a:stretch>
        </p:blipFill>
        <p:spPr>
          <a:xfrm>
            <a:off x="9148486" y="5873750"/>
            <a:ext cx="1137285" cy="876300"/>
          </a:xfrm>
          <a:prstGeom prst="rect">
            <a:avLst/>
          </a:prstGeom>
        </p:spPr>
      </p:pic>
      <p:pic>
        <p:nvPicPr>
          <p:cNvPr id="5" name="Picture 2367"/>
          <p:cNvPicPr/>
          <p:nvPr/>
        </p:nvPicPr>
        <p:blipFill>
          <a:blip r:embed="rId2"/>
          <a:stretch>
            <a:fillRect/>
          </a:stretch>
        </p:blipFill>
        <p:spPr>
          <a:xfrm>
            <a:off x="5669412" y="5873750"/>
            <a:ext cx="1137285" cy="876300"/>
          </a:xfrm>
          <a:prstGeom prst="rect">
            <a:avLst/>
          </a:prstGeom>
        </p:spPr>
      </p:pic>
      <p:pic>
        <p:nvPicPr>
          <p:cNvPr id="6" name="Picture 2367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331" y="5797959"/>
            <a:ext cx="1137285" cy="8763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315453" y="1027611"/>
            <a:ext cx="9491884" cy="1838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3600" b="1" kern="1800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Вакцинопрофилактика в рамках </a:t>
            </a:r>
            <a:r>
              <a:rPr lang="ru-RU" sz="3600" b="1" kern="1800" dirty="0" smtClean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Европейской  </a:t>
            </a:r>
            <a:r>
              <a:rPr lang="ru-RU" sz="3600" b="1" kern="1800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недели иммунизации</a:t>
            </a:r>
            <a:endParaRPr lang="ru-RU" sz="36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ou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971" y="3364100"/>
            <a:ext cx="3648433" cy="22464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2546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rgbClr val="FFFF00"/>
            </a:gs>
            <a:gs pos="60000">
              <a:schemeClr val="accent1">
                <a:lumMod val="45000"/>
                <a:lumOff val="55000"/>
              </a:schemeClr>
            </a:gs>
            <a:gs pos="76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Объект 51"/>
          <p:cNvSpPr>
            <a:spLocks noGrp="1"/>
          </p:cNvSpPr>
          <p:nvPr>
            <p:ph idx="1"/>
          </p:nvPr>
        </p:nvSpPr>
        <p:spPr>
          <a:xfrm>
            <a:off x="838200" y="289711"/>
            <a:ext cx="10515600" cy="5887252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Европейская неделя иммунизации (ЕНИ) способствует популяризации основной идеи о том, что иммунизация каждого ребенка имеет важнейшее значение для профилактики заболеваний и защиты жизни.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девиз  – «Предупредить. Защитить. Привить.»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Европейская неделя иммунизации первоначально проводилась только в странах Европы. Позднее, когда к акции присоединились другие страны, она получила название Всемирная неделя иммунизации. В Неделю иммунизации мы вспоминаем о том, что благодаря массовой вакцинации населения на нашей планете были ликвидированы многие эпидемиологические заболевания, уносившие в прежние времена тысячи человеческих жизней.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Европейская неделя иммунизации состоится 26 апреля - 2 мая 2022 г.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Всемирная неделя иммунизации достаточно широко отмечается в нашей стране. В России перечень инфекционных заболеваний, прививки от которых являются обязательными и бесплатными для всех граждан, и порядок проведения профилактических прививок определен федеральным законом № 157-ФЗ от 17.09.98 года «Об иммунопрофилактике инфекционных болезней».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Всемирной организации здравоохранения (ВОЗ) из 130 млн. детей, ежегодно рождающихся на земном шаре, примерно 12 млн. умирают в возрасте до 14 лет, причем 9 млн. из них – от инфекционных заболеваний. Всего же из 51 млн. человек ежегодно умирающих в мире у одной трети (около 16 млн.) причиной смерти являются инфекционные болезни. В Российской Федерации ежегодно регистрируется 30-50 млн. случаев инфекционных заболеваний. В структуре общей заболеваемости они составляют более одной трети, а среди детей до 14 лет – более половины всех случаев заболеваний. В настоящее время одним из ведущих методов профилактики инфекционных заболеваний является вакцинация.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0000">
              <a:schemeClr val="accent1">
                <a:lumMod val="45000"/>
                <a:lumOff val="55000"/>
              </a:schemeClr>
            </a:gs>
            <a:gs pos="100000">
              <a:srgbClr val="8BFFB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81350" y="15308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9337" y="153084"/>
            <a:ext cx="11965577" cy="5811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40"/>
              </a:spcAf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Иммунизация – метод индивидуальной или массовой защиты населения от инфекционных заболеваний путем создания или усиления искусственного иммунитета при помощи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вакцин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Сейчас же вакцинация во всём мире признана идеальным средством профилактики, сдерживания и ликвидации инфекционных заболеваний. Вакцинопрофилактика занимает приоритетное положение среди государственных мер, направленных на снижение заболеваемости и смертности от инфекционных заболеваний.  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тезисы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20–26 апреля 2022 г. ЕРБ ВОЗ в семнадцатый раз проведет ежегодную Европейскую неделю иммунизации (ЕНИ), чтобы привлечь внимание общественности к той ключевой роли, которую иммунизация играет в защите здоровья людей на всех этапах жизни.</a:t>
            </a:r>
          </a:p>
          <a:p>
            <a:pPr>
              <a:spcAft>
                <a:spcPts val="800"/>
              </a:spcAf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Страны в разных уголках Европейского региона ВОЗ посвятят свои мероприятия многочисленным преимуществам иммунизации и тому вкладу, который она вносит в обеспечение здоровья и благополучия людей за счет: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профилактики болезней, которые могут привести к смерти ребенка или оказать необратимое воздействие на всю его последующую жизнь;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поддержки здоровья семей и здорового старения;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профилактики нескольких видов рака;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уменьшения угрозы развития устойчивости к противомикробным препаратам.</a:t>
            </a:r>
          </a:p>
          <a:p>
            <a:pPr>
              <a:spcAft>
                <a:spcPts val="80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тезисы ЕНИ в этом году: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Международный год работников сестринских и акушерских служб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Медсестры активно поддерживают вакцинацию, чтобы обеспечить здоровье для всех.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Акушерки помогают защищать здоровье матерей и их новорожденных детей посредством вакцинации.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Работники здравоохранения служат для людей самым достоверным источником информации о вакцинах.</a:t>
            </a: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Распространяя проверенную информацию о вакцинах, врачи, медсестры и акушерки повышают осведомленность населения о связанных с ними преимуществах и спасают человеческую жизнь.</a:t>
            </a:r>
            <a:endParaRPr lang="ru-RU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604" y="2614163"/>
            <a:ext cx="2152075" cy="1627773"/>
          </a:xfrm>
          <a:prstGeom prst="rect">
            <a:avLst/>
          </a:prstGeom>
        </p:spPr>
      </p:pic>
      <p:pic>
        <p:nvPicPr>
          <p:cNvPr id="6" name="Picture 2" descr="detia-7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475" y="3172568"/>
            <a:ext cx="1637211" cy="151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1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0000">
              <a:schemeClr val="accent1">
                <a:lumMod val="45000"/>
                <a:lumOff val="55000"/>
              </a:schemeClr>
            </a:gs>
            <a:gs pos="100000">
              <a:srgbClr val="8BFFB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153085"/>
            <a:ext cx="11930742" cy="66047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81350" y="15308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670" y="270296"/>
            <a:ext cx="11643360" cy="2642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440"/>
              </a:spcAft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 действия вакцин.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Любое чужеродное вещество, прежде всего белковой природы, – его называют антигеном, попав в организм, вызывает специфические изменения в системе иммунитета, результатом которых является выработка собственных защитных факторов – антител, цитокинов (интерферонов и других аналогичных факторов) и ряда клеток</a:t>
            </a:r>
            <a:r>
              <a:rPr lang="ru-RU" sz="1400" dirty="0" smtClean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введения вакцины, как и после перенесения заболевания, формируется активный иммунитет, когда организм вырабатывает факторы иммунитета (антитела), помогающие ему справиться с инфекцией. Вырабатываемые антитела строго специфичны, то есть они нейтрализуют только тот агент, который вызвал их образование</a:t>
            </a:r>
            <a:r>
              <a:rPr lang="ru-RU" sz="1400" dirty="0" smtClean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введения вакцины требуется время, чтобы организм успел выработать необходимые защитные факторы. Обычно для этого требуется от одной до нескольких недель. Впоследствии, если происходит встреча человеческого организма с возбудителем инфекционной болезни, антитела, как один из факторов иммунитета, соединяются с вторгшимися микроорганизмами и лишают их способности вызывать инфекционное заболевание. Каждая из вакцин имеет свои сроки, свою схему и свои пути введения (через рот, внутримышечно, подкожно, </a:t>
            </a:r>
            <a:r>
              <a:rPr lang="ru-RU" sz="1400" dirty="0" err="1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внутрикожно</a:t>
            </a: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13" descr="000803_1080_6854_vuvv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473" y="2727158"/>
            <a:ext cx="4443663" cy="356134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06" y="4284473"/>
            <a:ext cx="2149642" cy="162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3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0000">
              <a:schemeClr val="accent1">
                <a:lumMod val="45000"/>
                <a:lumOff val="55000"/>
              </a:schemeClr>
            </a:gs>
            <a:gs pos="100000">
              <a:srgbClr val="8BFFB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81350" y="15308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1589" y="78377"/>
            <a:ext cx="11895908" cy="66881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917" y="834157"/>
            <a:ext cx="11565424" cy="443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Защита здоровья в целом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человек обладает правом на наивысший достижимый уровень здоровья. Это право включает справедливый доступ к вакцинации.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Вакцинация предотвращает болезни и служит залогом здоровья и благополучия на протяжении всей жизни.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Вакцины помогают детям вырасти здоровыми.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Вакцинация сокращает неравенства, связанные со здоровьем и уровнем образования.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Вакцинация помогает бороться с угрозой развития устойчивости к антибиотикам.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 заболеваний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Вакцинация – это безопасный и эффективный способ профилактики кори и вызываемых ею серьезных осложнений.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Каждая девочка должна иметь возможность пройти вакцинацию против вируса папилломы человека (ВПЧ), потому что ни одна женщина не заслуживает того, чтобы страдать или умереть от рака шейки матки.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Вакцинация детей от краснухи защищает их будущих детей от преждевременной смерти и врожденных пороков развития.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Вакцинация против гепатита В защищает людей от хронического заболевания печени и рака печени, вызываемого гепатитом В.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 где-либо в мире существует полиомиелит, мы должны проводить вакцинацию повсеместно. Давайте объединим усилия для ликвидации полиомиелита (#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endpolio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2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0000">
              <a:schemeClr val="accent1">
                <a:lumMod val="45000"/>
                <a:lumOff val="55000"/>
              </a:schemeClr>
            </a:gs>
            <a:gs pos="100000">
              <a:srgbClr val="8BFFB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81350" y="15308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1589" y="78377"/>
            <a:ext cx="11895908" cy="66881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83473" y="435428"/>
            <a:ext cx="11103430" cy="5841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оценить важность и необходимость вакцинации достаточно прочитать приведенные ниже примеры. Если ребенка не прививать, то он: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обязательно переболеет корью и будет подвергаться 1% риску умереть от нее и гораздо большему – перенести тяжелое осложнение, вплоть до поражения центральной нервной системы в виде энцефалита;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будет мучительно кашлять в течение 1-2 месяцев при заболевании коклюшем и, не исключено, перенесет коклюшный энцефалит;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может заболеть дифтерией (вероятность 10-20%), от которой умирает каждый десятый;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рискует умереть или остаться на всю жизнь калекой после перенесенного полиомиелита;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будет защищен от туберкулеза, не знающего различий между бедными и богатыми;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перенесет эпидемический паротит (свинку) и если это мальчик, то есть перспектива стать бесплодным;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может заразиться краснухой, которая при относительно легком течении у детей, в подростковом и более старшем возрасте может вызвать поражение суставов, а у беременных женщин - стать причиной внутриутробного поражения плода;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может заразиться гепатитом В с высокой вероятностью развития в последующем хронического гепатита, цирроза или рака печени;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будет вынужден при каждой травме получать противостолбнячную сыворотку, что чревато развитием анафилактического шока или других анафилактических реакций.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1440"/>
              </a:spcAft>
            </a:pPr>
            <a:r>
              <a:rPr lang="ru-RU" sz="1400" dirty="0">
                <a:solidFill>
                  <a:srgbClr val="4F4F4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 с уверенностью сказать, что на сегодняшний день вакцинопрофилактика считается инструментом сохранения жизни населению. Несмотря на постоянное совершенствование вакцин, имеется целый ряд обстоятельств, изменение которых в настоящий момент невозможно. Существуют ряд поствакцинальных осложнений, которых можно избежать, выполняя профилактические меры. Все же вакцинопрофилактика занимает важнейшее место в жизни каждого человека, так как она спасает человечество от опасных инфекционных заболеваний, не переставая показывать свою эффективность.</a:t>
            </a:r>
            <a:endParaRPr lang="ru-RU" sz="1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7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7799</TotalTime>
  <Words>810</Words>
  <Application>Microsoft Office PowerPoint</Application>
  <PresentationFormat>Широкоэкранный</PresentationFormat>
  <Paragraphs>71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Gothic</vt:lpstr>
      <vt:lpstr>Comic Sans MS</vt:lpstr>
      <vt:lpstr>Symbol</vt:lpstr>
      <vt:lpstr>Times New Roman</vt:lpstr>
      <vt:lpstr>Verdana</vt:lpstr>
      <vt:lpstr>Wingdings 3</vt:lpstr>
      <vt:lpstr>Сектор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Волкова Надежда Григорьевна</dc:creator>
  <cp:lastModifiedBy>Валиева Рауфа Мухаметдиновна</cp:lastModifiedBy>
  <cp:revision>158</cp:revision>
  <cp:lastPrinted>2022-04-22T04:04:39Z</cp:lastPrinted>
  <dcterms:created xsi:type="dcterms:W3CDTF">2020-01-17T04:43:00Z</dcterms:created>
  <dcterms:modified xsi:type="dcterms:W3CDTF">2022-04-22T04:05:18Z</dcterms:modified>
</cp:coreProperties>
</file>