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300" r:id="rId2"/>
    <p:sldId id="266" r:id="rId3"/>
    <p:sldId id="258" r:id="rId4"/>
    <p:sldId id="292" r:id="rId5"/>
    <p:sldId id="291" r:id="rId6"/>
    <p:sldId id="290" r:id="rId7"/>
    <p:sldId id="289" r:id="rId8"/>
    <p:sldId id="293" r:id="rId9"/>
    <p:sldId id="287" r:id="rId10"/>
    <p:sldId id="259" r:id="rId11"/>
    <p:sldId id="260" r:id="rId12"/>
    <p:sldId id="257" r:id="rId13"/>
    <p:sldId id="261" r:id="rId14"/>
    <p:sldId id="284" r:id="rId15"/>
    <p:sldId id="274" r:id="rId16"/>
    <p:sldId id="294" r:id="rId17"/>
    <p:sldId id="298" r:id="rId18"/>
    <p:sldId id="270" r:id="rId19"/>
    <p:sldId id="262" r:id="rId20"/>
    <p:sldId id="297" r:id="rId21"/>
    <p:sldId id="288" r:id="rId22"/>
    <p:sldId id="296" r:id="rId23"/>
    <p:sldId id="295" r:id="rId24"/>
    <p:sldId id="299" r:id="rId2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99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70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90" y="4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1201261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</p:grpSp>
      <p:sp>
        <p:nvSpPr>
          <p:cNvPr id="594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94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D587B57-6D6C-40C6-918A-1D493284602E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F77A095-6A50-4A63-8720-581572228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E8F9D-7525-4EA4-8E58-2E8590FF5799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FD20B-546D-4909-BE1E-A5EF527B7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39263" y="214313"/>
            <a:ext cx="2600325" cy="59182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35113" y="214313"/>
            <a:ext cx="7651750" cy="59182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A2BB0-035D-4070-8AA2-816B6937284A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BA25C-BA72-4A61-A025-18424766C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2B114-14D0-40CE-8FE3-331EFD107727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D6B86-3005-4FF7-8D8E-DB8495126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D107F-BE81-4DCA-A842-7B3836773D00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4F55-6822-40BB-ADAA-47C448A0C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76388" y="2017713"/>
            <a:ext cx="5105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34188" y="2017713"/>
            <a:ext cx="5105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70305-5DF1-4BA7-8AB8-3165F75BC1D9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0859-39E4-4FE8-A5B8-492314B38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54686-0D32-49D8-AA06-ACD7B8C0C4CD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2AEDC-B3F3-417B-BA71-9CCA1E54E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FF09-AF50-479E-B862-7FC14F311F90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8A73-BF73-43DA-B126-94C1CA0C0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A00CA-BCBB-4BDE-91FF-98B46F779B5B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54795-FA99-4CB8-936E-E8C980D17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3BD85-C693-4478-A80A-C210D59B18AD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35214-D2F0-40CD-B2B6-2DDAD9489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FFA96-A083-4709-8955-DC52E67698BF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1EF17-FF3E-480A-94E1-415228C39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60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t="100000" r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ltGray">
          <a:xfrm>
            <a:off x="557213" y="1098550"/>
            <a:ext cx="58420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ltGray">
          <a:xfrm>
            <a:off x="1066800" y="1098550"/>
            <a:ext cx="438150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ltGray">
          <a:xfrm>
            <a:off x="722313" y="1520825"/>
            <a:ext cx="5619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ltGray">
          <a:xfrm>
            <a:off x="1214438" y="1520825"/>
            <a:ext cx="492125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ltGray">
          <a:xfrm>
            <a:off x="169863" y="1447800"/>
            <a:ext cx="746125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gray">
          <a:xfrm>
            <a:off x="1016000" y="990600"/>
            <a:ext cx="42863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gray">
          <a:xfrm>
            <a:off x="590550" y="1781175"/>
            <a:ext cx="10968038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5113" y="214313"/>
            <a:ext cx="1039018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388" y="20177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7FA1865-D7F6-43C5-8551-091361C3A691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9006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066A2F3-AE0D-47EC-82AD-E34E2047C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g"/><Relationship Id="rId5" Type="http://schemas.openxmlformats.org/officeDocument/2006/relationships/image" Target="../media/image18.emf"/><Relationship Id="rId4" Type="http://schemas.openxmlformats.org/officeDocument/2006/relationships/package" Target="../embeddings/_____Microsoft_Excel1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jpg"/><Relationship Id="rId5" Type="http://schemas.openxmlformats.org/officeDocument/2006/relationships/image" Target="../media/image20.emf"/><Relationship Id="rId4" Type="http://schemas.openxmlformats.org/officeDocument/2006/relationships/package" Target="../embeddings/_____Microsoft_Excel2.xls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ehmblema_teremok_sad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9014" y="0"/>
            <a:ext cx="7343531" cy="445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771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337" y="4249719"/>
            <a:ext cx="9632883" cy="240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 txBox="1">
            <a:spLocks/>
          </p:cNvSpPr>
          <p:nvPr/>
        </p:nvSpPr>
        <p:spPr bwMode="auto">
          <a:xfrm>
            <a:off x="790074" y="114868"/>
            <a:ext cx="10515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Результат </a:t>
            </a:r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осмотра узкими специалистами д/с №11 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Calibri Light"/>
              </a:rPr>
              <a:t>г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081656"/>
              </p:ext>
            </p:extLst>
          </p:nvPr>
        </p:nvGraphicFramePr>
        <p:xfrm>
          <a:off x="1771048" y="448830"/>
          <a:ext cx="7750024" cy="5678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Лист" r:id="rId4" imgW="6658187" imgH="6600969" progId="Excel.Sheet.12">
                  <p:embed/>
                </p:oleObj>
              </mc:Choice>
              <mc:Fallback>
                <p:oleObj name="Лист" r:id="rId4" imgW="6658187" imgH="66009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1048" y="448830"/>
                        <a:ext cx="7750024" cy="5678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398" y="1915758"/>
            <a:ext cx="2409714" cy="2914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4392613" y="494188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200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3539265" y="4777224"/>
            <a:ext cx="80897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FF"/>
                </a:solidFill>
              </a:rPr>
              <a:t>По результатам углубленного осмотра проведена комплексная оценка состояния здоровья детей.</a:t>
            </a:r>
          </a:p>
          <a:p>
            <a:r>
              <a:rPr lang="ru-RU" sz="1200" b="1" dirty="0">
                <a:solidFill>
                  <a:srgbClr val="0000FF"/>
                </a:solidFill>
              </a:rPr>
              <a:t>Из </a:t>
            </a:r>
            <a:r>
              <a:rPr lang="ru-RU" sz="1200" b="1" dirty="0" smtClean="0">
                <a:solidFill>
                  <a:srgbClr val="0000FF"/>
                </a:solidFill>
              </a:rPr>
              <a:t>149 </a:t>
            </a:r>
            <a:r>
              <a:rPr lang="ru-RU" sz="1200" b="1" dirty="0">
                <a:solidFill>
                  <a:srgbClr val="0000FF"/>
                </a:solidFill>
              </a:rPr>
              <a:t>детей -</a:t>
            </a:r>
            <a:r>
              <a:rPr lang="ru-RU" sz="1200" b="1" dirty="0" smtClean="0">
                <a:solidFill>
                  <a:srgbClr val="0000FF"/>
                </a:solidFill>
              </a:rPr>
              <a:t>115 </a:t>
            </a:r>
            <a:r>
              <a:rPr lang="ru-RU" sz="1200" b="1" dirty="0">
                <a:solidFill>
                  <a:srgbClr val="0000FF"/>
                </a:solidFill>
              </a:rPr>
              <a:t>– </a:t>
            </a:r>
            <a:r>
              <a:rPr lang="ru-RU" sz="1200" b="1" dirty="0" smtClean="0">
                <a:solidFill>
                  <a:srgbClr val="0000FF"/>
                </a:solidFill>
              </a:rPr>
              <a:t>77,3</a:t>
            </a:r>
            <a:r>
              <a:rPr lang="ru-RU" sz="1200" b="1" dirty="0">
                <a:solidFill>
                  <a:srgbClr val="0000FF"/>
                </a:solidFill>
              </a:rPr>
              <a:t>%. Были охвачены федеральной диспансеризацией, т е осмотрены специалистами, проведены лабораторные обследования, ультразвуковые исследования </a:t>
            </a:r>
            <a:r>
              <a:rPr lang="ru-RU" sz="1200" b="1" dirty="0" smtClean="0">
                <a:solidFill>
                  <a:srgbClr val="0000FF"/>
                </a:solidFill>
              </a:rPr>
              <a:t>-50-98% </a:t>
            </a:r>
            <a:r>
              <a:rPr lang="ru-RU" sz="1200" b="1" dirty="0">
                <a:solidFill>
                  <a:srgbClr val="0000FF"/>
                </a:solidFill>
              </a:rPr>
              <a:t>ребенка, исследование сердца, органов брюшной полости. После медицинского осмотра  впервые выявлено патологии -</a:t>
            </a:r>
            <a:r>
              <a:rPr lang="ru-RU" sz="1200" b="1" dirty="0" smtClean="0">
                <a:solidFill>
                  <a:srgbClr val="0000FF"/>
                </a:solidFill>
              </a:rPr>
              <a:t>103 </a:t>
            </a:r>
            <a:r>
              <a:rPr lang="ru-RU" sz="1200" b="1" dirty="0">
                <a:solidFill>
                  <a:srgbClr val="0000FF"/>
                </a:solidFill>
              </a:rPr>
              <a:t>случаев, всего </a:t>
            </a:r>
            <a:r>
              <a:rPr lang="ru-RU" sz="1200" b="1" dirty="0" smtClean="0">
                <a:solidFill>
                  <a:srgbClr val="0000FF"/>
                </a:solidFill>
              </a:rPr>
              <a:t>245 случаев</a:t>
            </a:r>
            <a:r>
              <a:rPr lang="ru-RU" sz="1200" b="1" dirty="0">
                <a:solidFill>
                  <a:srgbClr val="0000FF"/>
                </a:solidFill>
              </a:rPr>
              <a:t>. Больше всего патологии: </a:t>
            </a:r>
            <a:r>
              <a:rPr lang="ru-RU" sz="1200" b="1" dirty="0" smtClean="0">
                <a:solidFill>
                  <a:srgbClr val="0000FF"/>
                </a:solidFill>
              </a:rPr>
              <a:t>Органов зрения- 28,1</a:t>
            </a:r>
            <a:r>
              <a:rPr lang="ru-RU" sz="1200" b="1" dirty="0">
                <a:solidFill>
                  <a:srgbClr val="0000FF"/>
                </a:solidFill>
              </a:rPr>
              <a:t>%, </a:t>
            </a:r>
            <a:r>
              <a:rPr lang="ru-RU" sz="1200" b="1" dirty="0" smtClean="0">
                <a:solidFill>
                  <a:srgbClr val="0000FF"/>
                </a:solidFill>
              </a:rPr>
              <a:t>Стоматологическая патология-30,0%,, Эндокринная система-22,2%. </a:t>
            </a:r>
            <a:r>
              <a:rPr lang="ru-RU" sz="1200" b="1" dirty="0">
                <a:solidFill>
                  <a:srgbClr val="0000FF"/>
                </a:solidFill>
              </a:rPr>
              <a:t>Воспитанникам, у которых были выявлены отклонения от нормы, проведено </a:t>
            </a:r>
            <a:r>
              <a:rPr lang="ru-RU" sz="1200" b="1" dirty="0" err="1">
                <a:solidFill>
                  <a:srgbClr val="0000FF"/>
                </a:solidFill>
              </a:rPr>
              <a:t>дообследование</a:t>
            </a:r>
            <a:r>
              <a:rPr lang="ru-RU" sz="1200" b="1" dirty="0">
                <a:solidFill>
                  <a:srgbClr val="0000FF"/>
                </a:solidFill>
              </a:rPr>
              <a:t> с консультацией специалистов. Проведено санация полости рта, ЛФК, медикаментозное лечение.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257939"/>
              </p:ext>
            </p:extLst>
          </p:nvPr>
        </p:nvGraphicFramePr>
        <p:xfrm>
          <a:off x="3539265" y="251460"/>
          <a:ext cx="8089751" cy="438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Лист" r:id="rId4" imgW="6658187" imgH="4924361" progId="Excel.Sheet.12">
                  <p:embed/>
                </p:oleObj>
              </mc:Choice>
              <mc:Fallback>
                <p:oleObj name="Лист" r:id="rId4" imgW="6658187" imgH="49243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39265" y="251460"/>
                        <a:ext cx="8089751" cy="4385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5" y="2347973"/>
            <a:ext cx="2637693" cy="2731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3"/>
          <p:cNvSpPr txBox="1">
            <a:spLocks noChangeArrowheads="1"/>
          </p:cNvSpPr>
          <p:nvPr/>
        </p:nvSpPr>
        <p:spPr bwMode="auto">
          <a:xfrm>
            <a:off x="1177925" y="3546475"/>
            <a:ext cx="38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hlink"/>
                </a:solidFill>
              </a:rPr>
              <a:t>     </a:t>
            </a:r>
            <a:endParaRPr lang="ru-RU" sz="3200" b="1">
              <a:solidFill>
                <a:schemeClr val="hlink"/>
              </a:solidFill>
            </a:endParaRPr>
          </a:p>
        </p:txBody>
      </p:sp>
      <p:sp>
        <p:nvSpPr>
          <p:cNvPr id="16389" name="Заголовок 1"/>
          <p:cNvSpPr txBox="1">
            <a:spLocks/>
          </p:cNvSpPr>
          <p:nvPr/>
        </p:nvSpPr>
        <p:spPr bwMode="auto">
          <a:xfrm>
            <a:off x="538163" y="2441575"/>
            <a:ext cx="41783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ровья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д/с №11 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7766050" y="4006850"/>
            <a:ext cx="409733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динамике отмечается уменьшение количества детей с 1 </a:t>
            </a:r>
            <a:r>
              <a:rPr lang="ru-RU" sz="1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здоровья, что связано с изменением </a:t>
            </a:r>
            <a:r>
              <a:rPr lang="ru-RU" sz="1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здоровья после проведенного медицинского осмотра узкими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специалистами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Следствием этого является увеличение числа детей со 2 </a:t>
            </a:r>
            <a:r>
              <a:rPr lang="ru-RU" sz="1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здоровья. В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Без изменений группы здоровья -112 детей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1" name="Рисунок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8103" y="490194"/>
            <a:ext cx="2658647" cy="305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082902"/>
              </p:ext>
            </p:extLst>
          </p:nvPr>
        </p:nvGraphicFramePr>
        <p:xfrm>
          <a:off x="1538870" y="379146"/>
          <a:ext cx="6227178" cy="6255835"/>
        </p:xfrm>
        <a:graphic>
          <a:graphicData uri="http://schemas.openxmlformats.org/drawingml/2006/table">
            <a:tbl>
              <a:tblPr firstRow="1" bandRow="1"/>
              <a:tblGrid>
                <a:gridCol w="910158"/>
                <a:gridCol w="886170"/>
                <a:gridCol w="886170"/>
                <a:gridCol w="886170"/>
                <a:gridCol w="886170"/>
                <a:gridCol w="886170"/>
                <a:gridCol w="886170"/>
              </a:tblGrid>
              <a:tr h="324137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/>
                        <a:t>                      Распределение детей</a:t>
                      </a:r>
                      <a:r>
                        <a:rPr lang="ru-RU" sz="1400" b="1" baseline="0" dirty="0" smtClean="0"/>
                        <a:t>  по группам здоровья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291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chemeClr val="bg2"/>
                          </a:solidFill>
                        </a:rPr>
                        <a:t>Возраст</a:t>
                      </a:r>
                      <a:endParaRPr lang="ru-RU" sz="12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chemeClr val="bg2"/>
                          </a:solidFill>
                        </a:rPr>
                        <a:t>Всего</a:t>
                      </a:r>
                      <a:endParaRPr lang="ru-RU" sz="12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chemeClr val="bg2"/>
                          </a:solidFill>
                        </a:rPr>
                        <a:t>Группы здоровья</a:t>
                      </a:r>
                      <a:endParaRPr lang="ru-RU" sz="12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1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4862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До 2-х лет 11 м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42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28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4862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С 3 до 5 лет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65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52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291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6-7 лет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27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17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291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Всего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134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20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97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14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486204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b="1" dirty="0" smtClean="0">
                          <a:solidFill>
                            <a:schemeClr val="bg2"/>
                          </a:solidFill>
                        </a:rPr>
                        <a:t>                                     Распределение по группам здоровья по годам рождения</a:t>
                      </a:r>
                      <a:endParaRPr lang="ru-RU" sz="12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6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chemeClr val="bg2"/>
                          </a:solidFill>
                        </a:rPr>
                        <a:t>Год рождения</a:t>
                      </a:r>
                      <a:endParaRPr lang="ru-RU" sz="12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chemeClr val="bg2"/>
                          </a:solidFill>
                        </a:rPr>
                        <a:t>Всего</a:t>
                      </a:r>
                      <a:endParaRPr lang="ru-RU" sz="12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chemeClr val="bg2"/>
                          </a:solidFill>
                        </a:rPr>
                        <a:t>Группы здоровья</a:t>
                      </a:r>
                      <a:endParaRPr lang="ru-RU" sz="12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291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2020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291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2019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30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20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291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2018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17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14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291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2017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25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20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291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2016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23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18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291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2015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24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16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291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2014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291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Всего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134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20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97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14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22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368101"/>
              </p:ext>
            </p:extLst>
          </p:nvPr>
        </p:nvGraphicFramePr>
        <p:xfrm>
          <a:off x="2411413" y="979488"/>
          <a:ext cx="8866187" cy="4690427"/>
        </p:xfrm>
        <a:graphic>
          <a:graphicData uri="http://schemas.openxmlformats.org/drawingml/2006/table">
            <a:tbl>
              <a:tblPr/>
              <a:tblGrid>
                <a:gridCol w="3662362"/>
                <a:gridCol w="1965325"/>
                <a:gridCol w="32385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            Локализация патологии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Абсол. число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В % к общему числу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Болезни органов дыхания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Болезни ЛОР-органов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Болезни ЖКТ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Болезни МПС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Болезни кожи и п/к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Болезни костно-мышечной системы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2,24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Болезни органов зрения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Болезни эндокринной системы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3,73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Болезни ССС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Болезни ЦНС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Болезни крови и кроветворных органов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92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Стоматологическая патология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25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Всего детей с хронической патологией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Списочный состав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19519" name="Text Box 67"/>
          <p:cNvSpPr txBox="1">
            <a:spLocks noChangeArrowheads="1"/>
          </p:cNvSpPr>
          <p:nvPr/>
        </p:nvSpPr>
        <p:spPr bwMode="auto">
          <a:xfrm>
            <a:off x="3389313" y="309563"/>
            <a:ext cx="6424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00FF"/>
                </a:solidFill>
                <a:latin typeface="Arial Black" pitchFamily="34" charset="0"/>
              </a:rPr>
              <a:t>   </a:t>
            </a:r>
            <a:r>
              <a:rPr lang="ru-RU" sz="1600" b="1" dirty="0">
                <a:solidFill>
                  <a:srgbClr val="0000FF"/>
                </a:solidFill>
                <a:latin typeface="Arial Black" pitchFamily="34" charset="0"/>
              </a:rPr>
              <a:t>Количество хронической патологии д/с №11 </a:t>
            </a:r>
            <a:r>
              <a:rPr lang="ru-RU" sz="1600" b="1" dirty="0" smtClean="0">
                <a:solidFill>
                  <a:srgbClr val="0000FF"/>
                </a:solidFill>
                <a:latin typeface="Arial Black" pitchFamily="34" charset="0"/>
              </a:rPr>
              <a:t>2021г</a:t>
            </a:r>
            <a:endParaRPr lang="ru-RU" sz="16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9" name="Text Box 67"/>
          <p:cNvSpPr txBox="1">
            <a:spLocks noChangeArrowheads="1"/>
          </p:cNvSpPr>
          <p:nvPr/>
        </p:nvSpPr>
        <p:spPr bwMode="auto">
          <a:xfrm>
            <a:off x="4495799" y="309563"/>
            <a:ext cx="5527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FF"/>
                </a:solidFill>
                <a:latin typeface="Arial Black" pitchFamily="34" charset="0"/>
              </a:rPr>
              <a:t>   </a:t>
            </a:r>
            <a:endParaRPr lang="ru-RU" sz="16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997" y="463451"/>
            <a:ext cx="8314406" cy="32172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41" y="3864553"/>
            <a:ext cx="3510563" cy="2397111"/>
          </a:xfrm>
          <a:prstGeom prst="rect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027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1851" y="238125"/>
            <a:ext cx="7719026" cy="331788"/>
          </a:xfrm>
        </p:spPr>
        <p:txBody>
          <a:bodyPr/>
          <a:lstStyle/>
          <a:p>
            <a:pPr algn="ctr" eaLnBrk="1" hangingPunct="1"/>
            <a:r>
              <a:rPr lang="ru-RU" sz="1600" b="1" dirty="0" smtClean="0">
                <a:solidFill>
                  <a:srgbClr val="0000FF"/>
                </a:solidFill>
                <a:latin typeface="Arial Black" pitchFamily="34" charset="0"/>
              </a:rPr>
              <a:t>Профилактические прививки  за 2021 г д/с №11</a:t>
            </a:r>
          </a:p>
        </p:txBody>
      </p:sp>
      <p:sp>
        <p:nvSpPr>
          <p:cNvPr id="24578" name="Текст 2"/>
          <p:cNvSpPr>
            <a:spLocks noGrp="1"/>
          </p:cNvSpPr>
          <p:nvPr>
            <p:ph type="body" idx="4294967295"/>
          </p:nvPr>
        </p:nvSpPr>
        <p:spPr>
          <a:xfrm flipH="1">
            <a:off x="12738409" y="-2609386"/>
            <a:ext cx="74341" cy="225254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ru-RU" sz="2800" dirty="0" smtClean="0">
              <a:solidFill>
                <a:srgbClr val="898989"/>
              </a:solidFill>
            </a:endParaRPr>
          </a:p>
        </p:txBody>
      </p:sp>
      <p:pic>
        <p:nvPicPr>
          <p:cNvPr id="24647" name="Picture 83" descr="krossvord-skaz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0358" y="1102936"/>
            <a:ext cx="3579813" cy="413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542303"/>
              </p:ext>
            </p:extLst>
          </p:nvPr>
        </p:nvGraphicFramePr>
        <p:xfrm>
          <a:off x="1170879" y="609393"/>
          <a:ext cx="6902604" cy="5352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657"/>
                <a:gridCol w="1003984"/>
                <a:gridCol w="1280321"/>
                <a:gridCol w="1280321"/>
                <a:gridCol w="1280321"/>
              </a:tblGrid>
              <a:tr h="9183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Привито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выполнения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Примечание</a:t>
                      </a:r>
                      <a:endParaRPr lang="ru-RU" sz="1200" dirty="0"/>
                    </a:p>
                  </a:txBody>
                  <a:tcPr/>
                </a:tc>
              </a:tr>
              <a:tr h="37197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АДС-М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47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44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93,6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197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БЦЖ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50,0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50724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Р. Манту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134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89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66,4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solidFill>
                            <a:schemeClr val="bg2"/>
                          </a:solidFill>
                        </a:rPr>
                        <a:t>Отсуствие</a:t>
                      </a:r>
                      <a:r>
                        <a:rPr lang="ru-RU" sz="1100" dirty="0" smtClean="0">
                          <a:solidFill>
                            <a:schemeClr val="bg2"/>
                          </a:solidFill>
                        </a:rPr>
                        <a:t> туберкулина</a:t>
                      </a:r>
                      <a:endParaRPr lang="ru-RU" sz="11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197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Корь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30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29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96,7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1979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bg2"/>
                          </a:solidFill>
                        </a:rPr>
                        <a:t>Эпид</a:t>
                      </a:r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 паротит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30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29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96,7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197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Краснуха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30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29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96,7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197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Полиомиелит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18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18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100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50724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Грипп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134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89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66,4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  <a:latin typeface="+mn-lt"/>
                        </a:rPr>
                        <a:t>м/о,</a:t>
                      </a:r>
                      <a:r>
                        <a:rPr lang="ru-RU" sz="1200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 отказы родителей</a:t>
                      </a:r>
                      <a:endParaRPr lang="ru-RU" sz="1200" dirty="0" smtClean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22666">
                <a:tc gridSpan="2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Гепатит</a:t>
                      </a:r>
                      <a:r>
                        <a:rPr lang="ru-RU" sz="1200" baseline="0" dirty="0" smtClean="0">
                          <a:solidFill>
                            <a:schemeClr val="bg2"/>
                          </a:solidFill>
                        </a:rPr>
                        <a:t> «В»                          1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100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60381">
                <a:tc gridSpan="2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Гепатит</a:t>
                      </a:r>
                      <a:r>
                        <a:rPr lang="ru-RU" sz="1200" baseline="0" dirty="0" smtClean="0">
                          <a:solidFill>
                            <a:schemeClr val="bg2"/>
                          </a:solidFill>
                        </a:rPr>
                        <a:t> «</a:t>
                      </a:r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А»                         12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100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97901">
                <a:tc gridSpan="2"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bg2"/>
                          </a:solidFill>
                        </a:rPr>
                        <a:t>Пентаксим</a:t>
                      </a:r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                             5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100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4016375" y="3744913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5969000" y="3246438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3" name="Заголовок 1"/>
          <p:cNvSpPr txBox="1">
            <a:spLocks/>
          </p:cNvSpPr>
          <p:nvPr/>
        </p:nvSpPr>
        <p:spPr bwMode="auto">
          <a:xfrm>
            <a:off x="558800" y="0"/>
            <a:ext cx="101806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70000"/>
              </a:lnSpc>
            </a:pPr>
            <a:r>
              <a:rPr lang="ru-RU" sz="1100" b="1" dirty="0">
                <a:solidFill>
                  <a:srgbClr val="0000FF"/>
                </a:solidFill>
                <a:latin typeface="Calibri Light"/>
              </a:rPr>
              <a:t/>
            </a:r>
            <a:br>
              <a:rPr lang="ru-RU" sz="1100" b="1" dirty="0">
                <a:solidFill>
                  <a:srgbClr val="0000FF"/>
                </a:solidFill>
                <a:latin typeface="Calibri Light"/>
              </a:rPr>
            </a:br>
            <a:endParaRPr lang="ru-RU" sz="1100" b="1" dirty="0">
              <a:solidFill>
                <a:srgbClr val="0000FF"/>
              </a:solidFill>
              <a:latin typeface="Calibri Light"/>
            </a:endParaRP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10106025" y="5786438"/>
            <a:ext cx="1198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5969000" y="3246438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178" y="609952"/>
            <a:ext cx="9422196" cy="505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10845" y="-1885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099" y="3375649"/>
            <a:ext cx="9632883" cy="33314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38" y="87121"/>
            <a:ext cx="6085714" cy="328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3613" y="0"/>
            <a:ext cx="9309100" cy="628650"/>
          </a:xfrm>
        </p:spPr>
        <p:txBody>
          <a:bodyPr/>
          <a:lstStyle/>
          <a:p>
            <a:pPr algn="ctr" eaLnBrk="1" hangingPunct="1"/>
            <a:r>
              <a:rPr lang="ru-RU" sz="1600" b="1" dirty="0" smtClean="0">
                <a:solidFill>
                  <a:srgbClr val="0000FF"/>
                </a:solidFill>
                <a:latin typeface="Arial Black" pitchFamily="34" charset="0"/>
              </a:rPr>
              <a:t>Организация питания и калорийность за 2021год</a:t>
            </a:r>
            <a:endParaRPr lang="ru-RU" sz="1400" b="1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2530" name="Текст 2"/>
          <p:cNvSpPr>
            <a:spLocks noGrp="1"/>
          </p:cNvSpPr>
          <p:nvPr>
            <p:ph type="body" idx="4294967295"/>
          </p:nvPr>
        </p:nvSpPr>
        <p:spPr>
          <a:xfrm>
            <a:off x="222250" y="744538"/>
            <a:ext cx="11764963" cy="54038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ru-RU" sz="2800" smtClean="0">
              <a:solidFill>
                <a:srgbClr val="898989"/>
              </a:solidFill>
            </a:endParaRPr>
          </a:p>
        </p:txBody>
      </p:sp>
      <p:graphicFrame>
        <p:nvGraphicFramePr>
          <p:cNvPr id="2867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758842"/>
              </p:ext>
            </p:extLst>
          </p:nvPr>
        </p:nvGraphicFramePr>
        <p:xfrm>
          <a:off x="465138" y="722313"/>
          <a:ext cx="11509375" cy="5402264"/>
        </p:xfrm>
        <a:graphic>
          <a:graphicData uri="http://schemas.openxmlformats.org/drawingml/2006/table">
            <a:tbl>
              <a:tblPr/>
              <a:tblGrid>
                <a:gridCol w="1190625"/>
                <a:gridCol w="992187"/>
                <a:gridCol w="950913"/>
                <a:gridCol w="903287"/>
                <a:gridCol w="920750"/>
                <a:gridCol w="979488"/>
                <a:gridCol w="1016000"/>
                <a:gridCol w="1163637"/>
                <a:gridCol w="1098550"/>
                <a:gridCol w="2293938"/>
              </a:tblGrid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Квартал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Белки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Жиры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Углеводы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Ккал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Анализ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До 3 лет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С 3-7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До 3лет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С 3-7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До 3 лет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С 3-7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До 3лет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С 3-7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Меню полноценное и сбалансированное.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 кв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53,36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67,3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48,03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60,01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208,26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266,55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1473,39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1900,03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Разработан согласно физиологическим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 кв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56,7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72,9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51,2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60,9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213,72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261,4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1576,3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1971,5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потребностям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 кв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54,9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71,03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49,86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65.16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208,26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235,2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1521,28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1880,28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каждой возрастной группы.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 кв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49,82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64,32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47,11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57,36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190,48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244,45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1347,94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1681,54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Средние показатели за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55,77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68,88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49,07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64,59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205,17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251,19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1592,22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1858,34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831850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619" name="Picture 92" descr="ПРАВИЛЬНОЕ ПИТ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7788" y="4638675"/>
            <a:ext cx="3856037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6528"/>
              </p:ext>
            </p:extLst>
          </p:nvPr>
        </p:nvGraphicFramePr>
        <p:xfrm>
          <a:off x="1449659" y="1828799"/>
          <a:ext cx="8329961" cy="482080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71239"/>
                <a:gridCol w="1473972"/>
                <a:gridCol w="1168867"/>
                <a:gridCol w="1576341"/>
                <a:gridCol w="1372606"/>
                <a:gridCol w="1466936"/>
              </a:tblGrid>
              <a:tr h="495964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rgbClr val="0000FF"/>
                          </a:solidFill>
                        </a:rPr>
                        <a:t>    Отчёт по </a:t>
                      </a: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rgbClr val="0000FF"/>
                          </a:solidFill>
                        </a:rPr>
                        <a:t>   замене </a:t>
                      </a:r>
                      <a:endParaRPr lang="ru-RU" sz="1400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rgbClr val="0000FF"/>
                          </a:solidFill>
                        </a:rPr>
                        <a:t>продуктов</a:t>
                      </a:r>
                      <a:endParaRPr lang="ru-RU" sz="1400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rgbClr val="0000FF"/>
                          </a:solidFill>
                        </a:rPr>
                        <a:t>детям с аллергической </a:t>
                      </a:r>
                      <a:endParaRPr lang="ru-RU" sz="1400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rgbClr val="0000FF"/>
                          </a:solidFill>
                        </a:rPr>
                        <a:t>патологии</a:t>
                      </a:r>
                      <a:endParaRPr lang="ru-RU" sz="1400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rgbClr val="0000FF"/>
                          </a:solidFill>
                        </a:rPr>
                        <a:t>д/с №11 -        2021г</a:t>
                      </a:r>
                      <a:endParaRPr lang="ru-RU" sz="1400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1168973">
                <a:tc>
                  <a:txBody>
                    <a:bodyPr/>
                    <a:lstStyle/>
                    <a:p>
                      <a:r>
                        <a:rPr lang="ru-RU" sz="1100" b="1" i="1" dirty="0" smtClean="0">
                          <a:solidFill>
                            <a:srgbClr val="FF0000"/>
                          </a:solidFill>
                        </a:rPr>
                        <a:t>Количество детей,</a:t>
                      </a:r>
                      <a:r>
                        <a:rPr lang="ru-RU" sz="1100" b="1" i="1" baseline="0" dirty="0" smtClean="0">
                          <a:solidFill>
                            <a:srgbClr val="FF0000"/>
                          </a:solidFill>
                        </a:rPr>
                        <a:t> нуждающихся в замене</a:t>
                      </a:r>
                      <a:endParaRPr lang="ru-RU" sz="1100" b="1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1" dirty="0" smtClean="0">
                          <a:solidFill>
                            <a:srgbClr val="FF0000"/>
                          </a:solidFill>
                        </a:rPr>
                        <a:t>Продукт подлежащий замене</a:t>
                      </a:r>
                      <a:endParaRPr lang="ru-RU" sz="11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b="1" i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100" b="1" i="1" dirty="0" smtClean="0">
                          <a:solidFill>
                            <a:srgbClr val="FF0000"/>
                          </a:solidFill>
                        </a:rPr>
                        <a:t>В граммах</a:t>
                      </a:r>
                      <a:endParaRPr lang="ru-RU" sz="11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b="1" i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100" b="1" i="1" dirty="0" smtClean="0">
                          <a:solidFill>
                            <a:srgbClr val="FF0000"/>
                          </a:solidFill>
                        </a:rPr>
                        <a:t>Продукт замены</a:t>
                      </a:r>
                      <a:endParaRPr lang="ru-RU" sz="11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b="1" i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100" b="1" i="1" dirty="0" smtClean="0">
                          <a:solidFill>
                            <a:srgbClr val="FF0000"/>
                          </a:solidFill>
                        </a:rPr>
                        <a:t>В граммах</a:t>
                      </a:r>
                      <a:endParaRPr lang="ru-RU" sz="11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b="1" i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100" b="1" i="1" dirty="0" smtClean="0">
                          <a:solidFill>
                            <a:srgbClr val="FF0000"/>
                          </a:solidFill>
                        </a:rPr>
                        <a:t>Примечание</a:t>
                      </a:r>
                      <a:endParaRPr lang="ru-RU" sz="11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500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Цитрусовые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100/150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Яблоко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100/150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376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Рыба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100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Мясо отварное,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Сыр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85/15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904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Молоко цельное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150/180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Чай</a:t>
                      </a:r>
                      <a:r>
                        <a:rPr lang="ru-RU" sz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с сахаром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150/180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500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Творог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100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Говядина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90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376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Снежок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Йогурт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155/185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Сыр, Чай сладкий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10/150-180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500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КУРЫ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100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Говядина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80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500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Яйцо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41,16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Говядина ,сыр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30,15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500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Всего:15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l="81585" t="11246" r="-255" b="194"/>
          <a:stretch/>
        </p:blipFill>
        <p:spPr bwMode="auto">
          <a:xfrm>
            <a:off x="10017176" y="1543325"/>
            <a:ext cx="1984916" cy="510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97" y="203999"/>
            <a:ext cx="9559975" cy="1542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09613" y="-92075"/>
            <a:ext cx="11069637" cy="1035050"/>
          </a:xfrm>
        </p:spPr>
        <p:txBody>
          <a:bodyPr anchor="ctr"/>
          <a:lstStyle/>
          <a:p>
            <a:pPr algn="ctr" eaLnBrk="1" hangingPunct="1"/>
            <a:r>
              <a:rPr lang="ru-RU" sz="1600" dirty="0" smtClean="0">
                <a:solidFill>
                  <a:srgbClr val="0000FF"/>
                </a:solidFill>
                <a:latin typeface="Arial Black" pitchFamily="34" charset="0"/>
              </a:rPr>
              <a:t>В  настоящее время существует 6 групп с фактической наполняемостью-137 детей.</a:t>
            </a:r>
          </a:p>
        </p:txBody>
      </p:sp>
      <p:pic>
        <p:nvPicPr>
          <p:cNvPr id="14338" name="Рисунок 5"/>
          <p:cNvPicPr>
            <a:picLocks noChangeArrowheads="1"/>
          </p:cNvPicPr>
          <p:nvPr/>
        </p:nvPicPr>
        <p:blipFill>
          <a:blip r:embed="rId2"/>
          <a:srcRect l="-200" t="-500" r="-200" b="-842"/>
          <a:stretch>
            <a:fillRect/>
          </a:stretch>
        </p:blipFill>
        <p:spPr bwMode="auto">
          <a:xfrm>
            <a:off x="971550" y="1335088"/>
            <a:ext cx="33305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8"/>
          <p:cNvPicPr>
            <a:picLocks noChangeArrowheads="1"/>
          </p:cNvPicPr>
          <p:nvPr/>
        </p:nvPicPr>
        <p:blipFill>
          <a:blip r:embed="rId3"/>
          <a:srcRect t="-482" r="-157" b="-711"/>
          <a:stretch>
            <a:fillRect/>
          </a:stretch>
        </p:blipFill>
        <p:spPr bwMode="auto">
          <a:xfrm>
            <a:off x="4485481" y="1130618"/>
            <a:ext cx="35179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9"/>
          <p:cNvPicPr>
            <a:picLocks noChangeArrowheads="1"/>
          </p:cNvPicPr>
          <p:nvPr/>
        </p:nvPicPr>
        <p:blipFill>
          <a:blip r:embed="rId4"/>
          <a:srcRect l="-201" t="-493" r="-221" b="-806"/>
          <a:stretch>
            <a:fillRect/>
          </a:stretch>
        </p:blipFill>
        <p:spPr bwMode="auto">
          <a:xfrm>
            <a:off x="8242300" y="1247775"/>
            <a:ext cx="35369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0"/>
          <p:cNvPicPr>
            <a:picLocks noChangeArrowheads="1"/>
          </p:cNvPicPr>
          <p:nvPr/>
        </p:nvPicPr>
        <p:blipFill>
          <a:blip r:embed="rId5"/>
          <a:srcRect l="-197" t="-475" r="-157" b="-774"/>
          <a:stretch>
            <a:fillRect/>
          </a:stretch>
        </p:blipFill>
        <p:spPr bwMode="auto">
          <a:xfrm>
            <a:off x="566738" y="4046538"/>
            <a:ext cx="3414712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AutoShape 11"/>
          <p:cNvSpPr>
            <a:spLocks noChangeArrowheads="1"/>
          </p:cNvSpPr>
          <p:nvPr/>
        </p:nvSpPr>
        <p:spPr bwMode="auto">
          <a:xfrm>
            <a:off x="1935479" y="5630863"/>
            <a:ext cx="1166495" cy="80041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Times New Roman" pitchFamily="18" charset="0"/>
              </a:rPr>
              <a:t>Группа раннего</a:t>
            </a:r>
            <a:r>
              <a:rPr lang="ru-RU" sz="1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1200" b="1" i="1" dirty="0" smtClean="0">
                <a:solidFill>
                  <a:srgbClr val="FF0000"/>
                </a:solidFill>
                <a:latin typeface="Times New Roman" pitchFamily="18" charset="0"/>
              </a:rPr>
              <a:t>возраста </a:t>
            </a:r>
            <a:r>
              <a:rPr lang="ru-RU" sz="1200" b="1" i="1" dirty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ru-RU" sz="1200" b="1" i="1" dirty="0" smtClean="0">
                <a:solidFill>
                  <a:srgbClr val="FF0000"/>
                </a:solidFill>
                <a:latin typeface="Times New Roman" pitchFamily="18" charset="0"/>
              </a:rPr>
              <a:t>20 детей</a:t>
            </a:r>
            <a:endParaRPr lang="ru-RU" sz="12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sz="1800" dirty="0"/>
          </a:p>
        </p:txBody>
      </p:sp>
      <p:sp>
        <p:nvSpPr>
          <p:cNvPr id="14343" name="AutoShape 12"/>
          <p:cNvSpPr>
            <a:spLocks noChangeArrowheads="1"/>
          </p:cNvSpPr>
          <p:nvPr/>
        </p:nvSpPr>
        <p:spPr bwMode="auto">
          <a:xfrm>
            <a:off x="1662113" y="2706688"/>
            <a:ext cx="1247775" cy="8794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</a:rPr>
              <a:t>Средняя группа</a:t>
            </a:r>
          </a:p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</a:rPr>
              <a:t>24 ребёнка 	</a:t>
            </a:r>
            <a:endParaRPr lang="ru-RU" sz="1400" dirty="0"/>
          </a:p>
        </p:txBody>
      </p:sp>
      <p:sp>
        <p:nvSpPr>
          <p:cNvPr id="14344" name="AutoShape 13"/>
          <p:cNvSpPr>
            <a:spLocks noChangeArrowheads="1"/>
          </p:cNvSpPr>
          <p:nvPr/>
        </p:nvSpPr>
        <p:spPr bwMode="auto">
          <a:xfrm>
            <a:off x="5341620" y="2545080"/>
            <a:ext cx="1249680" cy="80914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</a:rPr>
              <a:t>Старшая 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</a:rPr>
              <a:t>группа</a:t>
            </a:r>
          </a:p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</a:rPr>
              <a:t>24 ребёнка</a:t>
            </a:r>
            <a:endParaRPr lang="ru-RU" sz="1400" dirty="0"/>
          </a:p>
        </p:txBody>
      </p:sp>
      <p:sp>
        <p:nvSpPr>
          <p:cNvPr id="14345" name="AutoShape 14"/>
          <p:cNvSpPr>
            <a:spLocks noChangeArrowheads="1"/>
          </p:cNvSpPr>
          <p:nvPr/>
        </p:nvSpPr>
        <p:spPr bwMode="auto">
          <a:xfrm>
            <a:off x="9020175" y="2789238"/>
            <a:ext cx="1231900" cy="7318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Times New Roman" pitchFamily="18" charset="0"/>
              </a:rPr>
              <a:t>Подготовительная группа</a:t>
            </a:r>
            <a:endParaRPr lang="ru-RU" sz="12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Times New Roman" pitchFamily="18" charset="0"/>
              </a:rPr>
              <a:t>26 </a:t>
            </a:r>
            <a:r>
              <a:rPr lang="ru-RU" sz="1200" b="1" i="1" dirty="0">
                <a:solidFill>
                  <a:srgbClr val="FF0000"/>
                </a:solidFill>
                <a:latin typeface="Times New Roman" pitchFamily="18" charset="0"/>
              </a:rPr>
              <a:t>детей.</a:t>
            </a:r>
          </a:p>
          <a:p>
            <a:endParaRPr lang="ru-RU" sz="1800" dirty="0"/>
          </a:p>
        </p:txBody>
      </p:sp>
      <p:pic>
        <p:nvPicPr>
          <p:cNvPr id="14346" name="Рисунок 11"/>
          <p:cNvPicPr>
            <a:picLocks noChangeArrowheads="1"/>
          </p:cNvPicPr>
          <p:nvPr/>
        </p:nvPicPr>
        <p:blipFill>
          <a:blip r:embed="rId6"/>
          <a:srcRect l="-203" t="-461" r="-243" b="-801"/>
          <a:stretch>
            <a:fillRect/>
          </a:stretch>
        </p:blipFill>
        <p:spPr bwMode="auto">
          <a:xfrm>
            <a:off x="4383088" y="3962400"/>
            <a:ext cx="36703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Рисунок 12"/>
          <p:cNvPicPr>
            <a:picLocks noChangeArrowheads="1"/>
          </p:cNvPicPr>
          <p:nvPr/>
        </p:nvPicPr>
        <p:blipFill>
          <a:blip r:embed="rId7"/>
          <a:srcRect t="-464" r="-157" b="-684"/>
          <a:stretch>
            <a:fillRect/>
          </a:stretch>
        </p:blipFill>
        <p:spPr bwMode="auto">
          <a:xfrm>
            <a:off x="8345488" y="3905250"/>
            <a:ext cx="3414712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AutoShape 17"/>
          <p:cNvSpPr>
            <a:spLocks noChangeArrowheads="1"/>
          </p:cNvSpPr>
          <p:nvPr/>
        </p:nvSpPr>
        <p:spPr bwMode="auto">
          <a:xfrm>
            <a:off x="5175250" y="5446713"/>
            <a:ext cx="1198563" cy="8093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Times New Roman" pitchFamily="18" charset="0"/>
              </a:rPr>
              <a:t>Группа раннего возраста- 21 ребёнок</a:t>
            </a:r>
            <a:endParaRPr lang="ru-RU" sz="12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ru-RU" sz="12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sz="1800" dirty="0"/>
          </a:p>
        </p:txBody>
      </p:sp>
      <p:sp>
        <p:nvSpPr>
          <p:cNvPr id="14349" name="AutoShape 18"/>
          <p:cNvSpPr>
            <a:spLocks noChangeArrowheads="1"/>
          </p:cNvSpPr>
          <p:nvPr/>
        </p:nvSpPr>
        <p:spPr bwMode="auto">
          <a:xfrm>
            <a:off x="9485313" y="5268913"/>
            <a:ext cx="1371600" cy="825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Times New Roman" pitchFamily="18" charset="0"/>
              </a:rPr>
              <a:t>Младшая </a:t>
            </a:r>
            <a:endParaRPr lang="ru-RU" sz="12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1200" b="1" i="1" dirty="0">
                <a:solidFill>
                  <a:srgbClr val="FF0000"/>
                </a:solidFill>
                <a:latin typeface="Times New Roman" pitchFamily="18" charset="0"/>
              </a:rPr>
              <a:t>группа </a:t>
            </a:r>
            <a:r>
              <a:rPr lang="ru-RU" sz="1200" b="1" i="1" dirty="0" smtClean="0">
                <a:solidFill>
                  <a:srgbClr val="FF0000"/>
                </a:solidFill>
                <a:latin typeface="Times New Roman" pitchFamily="18" charset="0"/>
              </a:rPr>
              <a:t>-22 ребёнка</a:t>
            </a:r>
            <a:endParaRPr lang="ru-RU" sz="12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ru-RU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4016375" y="3744913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5969000" y="3246438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3" name="Заголовок 1"/>
          <p:cNvSpPr txBox="1">
            <a:spLocks/>
          </p:cNvSpPr>
          <p:nvPr/>
        </p:nvSpPr>
        <p:spPr bwMode="auto">
          <a:xfrm>
            <a:off x="558800" y="0"/>
            <a:ext cx="101806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70000"/>
              </a:lnSpc>
            </a:pPr>
            <a:r>
              <a:rPr lang="ru-RU" sz="1100" b="1" dirty="0">
                <a:solidFill>
                  <a:srgbClr val="0000FF"/>
                </a:solidFill>
                <a:latin typeface="Calibri Light"/>
              </a:rPr>
              <a:t/>
            </a:r>
            <a:br>
              <a:rPr lang="ru-RU" sz="1100" b="1" dirty="0">
                <a:solidFill>
                  <a:srgbClr val="0000FF"/>
                </a:solidFill>
                <a:latin typeface="Calibri Light"/>
              </a:rPr>
            </a:br>
            <a:endParaRPr lang="ru-RU" sz="1100" b="1" dirty="0">
              <a:solidFill>
                <a:srgbClr val="0000FF"/>
              </a:solidFill>
              <a:latin typeface="Calibri Light"/>
            </a:endParaRP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10106025" y="5786438"/>
            <a:ext cx="1198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5969000" y="3246438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649" y="245269"/>
            <a:ext cx="10256985" cy="631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4016375" y="3744913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5969000" y="3246438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3" name="Заголовок 1"/>
          <p:cNvSpPr txBox="1">
            <a:spLocks/>
          </p:cNvSpPr>
          <p:nvPr/>
        </p:nvSpPr>
        <p:spPr bwMode="auto">
          <a:xfrm>
            <a:off x="558800" y="0"/>
            <a:ext cx="101806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70000"/>
              </a:lnSpc>
            </a:pPr>
            <a:r>
              <a:rPr lang="ru-RU" sz="1100" b="1" dirty="0">
                <a:solidFill>
                  <a:srgbClr val="0000FF"/>
                </a:solidFill>
                <a:latin typeface="Calibri Light"/>
              </a:rPr>
              <a:t/>
            </a:r>
            <a:br>
              <a:rPr lang="ru-RU" sz="1100" b="1" dirty="0">
                <a:solidFill>
                  <a:srgbClr val="0000FF"/>
                </a:solidFill>
                <a:latin typeface="Calibri Light"/>
              </a:rPr>
            </a:br>
            <a:endParaRPr lang="ru-RU" sz="1100" b="1" dirty="0">
              <a:solidFill>
                <a:srgbClr val="0000FF"/>
              </a:solidFill>
              <a:latin typeface="Calibri Light"/>
            </a:endParaRP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10106025" y="5786438"/>
            <a:ext cx="1198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5969000" y="3246438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795" y="313510"/>
            <a:ext cx="10162902" cy="627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7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4016375" y="3744913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5969000" y="3246438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3" name="Заголовок 1"/>
          <p:cNvSpPr txBox="1">
            <a:spLocks/>
          </p:cNvSpPr>
          <p:nvPr/>
        </p:nvSpPr>
        <p:spPr bwMode="auto">
          <a:xfrm>
            <a:off x="558800" y="0"/>
            <a:ext cx="101806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70000"/>
              </a:lnSpc>
            </a:pPr>
            <a:r>
              <a:rPr lang="ru-RU" sz="1100" b="1" dirty="0">
                <a:solidFill>
                  <a:srgbClr val="0000FF"/>
                </a:solidFill>
                <a:latin typeface="Calibri Light"/>
              </a:rPr>
              <a:t/>
            </a:r>
            <a:br>
              <a:rPr lang="ru-RU" sz="1100" b="1" dirty="0">
                <a:solidFill>
                  <a:srgbClr val="0000FF"/>
                </a:solidFill>
                <a:latin typeface="Calibri Light"/>
              </a:rPr>
            </a:br>
            <a:endParaRPr lang="ru-RU" sz="1100" b="1" dirty="0">
              <a:solidFill>
                <a:srgbClr val="0000FF"/>
              </a:solidFill>
              <a:latin typeface="Calibri Light"/>
            </a:endParaRP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10106025" y="5786438"/>
            <a:ext cx="1198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5969000" y="3246438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297" y="160474"/>
            <a:ext cx="10006149" cy="653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4016375" y="3744913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5969000" y="3246438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3" name="Заголовок 1"/>
          <p:cNvSpPr txBox="1">
            <a:spLocks/>
          </p:cNvSpPr>
          <p:nvPr/>
        </p:nvSpPr>
        <p:spPr bwMode="auto">
          <a:xfrm>
            <a:off x="558800" y="0"/>
            <a:ext cx="101806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70000"/>
              </a:lnSpc>
            </a:pPr>
            <a:r>
              <a:rPr lang="ru-RU" sz="1100" b="1" dirty="0">
                <a:solidFill>
                  <a:srgbClr val="0000FF"/>
                </a:solidFill>
                <a:latin typeface="Calibri Light"/>
              </a:rPr>
              <a:t/>
            </a:r>
            <a:br>
              <a:rPr lang="ru-RU" sz="1100" b="1" dirty="0">
                <a:solidFill>
                  <a:srgbClr val="0000FF"/>
                </a:solidFill>
                <a:latin typeface="Calibri Light"/>
              </a:rPr>
            </a:br>
            <a:endParaRPr lang="ru-RU" sz="1100" b="1" dirty="0">
              <a:solidFill>
                <a:srgbClr val="0000FF"/>
              </a:solidFill>
              <a:latin typeface="Calibri Light"/>
            </a:endParaRP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10106025" y="5786438"/>
            <a:ext cx="1198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5969000" y="3246438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519" y="490538"/>
            <a:ext cx="9632883" cy="2249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270" y="2822147"/>
            <a:ext cx="5819048" cy="3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3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069" y="123353"/>
            <a:ext cx="9632883" cy="657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3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4016375" y="3744913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5969000" y="3246438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3" name="Заголовок 1"/>
          <p:cNvSpPr txBox="1">
            <a:spLocks/>
          </p:cNvSpPr>
          <p:nvPr/>
        </p:nvSpPr>
        <p:spPr bwMode="auto">
          <a:xfrm>
            <a:off x="558800" y="0"/>
            <a:ext cx="101806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70000"/>
              </a:lnSpc>
            </a:pPr>
            <a:r>
              <a:rPr lang="ru-RU" sz="1100" b="1" dirty="0">
                <a:solidFill>
                  <a:srgbClr val="0000FF"/>
                </a:solidFill>
                <a:latin typeface="Calibri Light"/>
              </a:rPr>
              <a:t/>
            </a:r>
            <a:br>
              <a:rPr lang="ru-RU" sz="1100" b="1" dirty="0">
                <a:solidFill>
                  <a:srgbClr val="0000FF"/>
                </a:solidFill>
                <a:latin typeface="Calibri Light"/>
              </a:rPr>
            </a:br>
            <a:endParaRPr lang="ru-RU" sz="1100" b="1" dirty="0">
              <a:solidFill>
                <a:srgbClr val="0000FF"/>
              </a:solidFill>
              <a:latin typeface="Calibri Light"/>
            </a:endParaRP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10106025" y="5786438"/>
            <a:ext cx="1198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5969000" y="3246438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485" y="-121748"/>
            <a:ext cx="10025030" cy="6274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4016375" y="3744913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5969000" y="3246438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3" name="Заголовок 1"/>
          <p:cNvSpPr txBox="1">
            <a:spLocks/>
          </p:cNvSpPr>
          <p:nvPr/>
        </p:nvSpPr>
        <p:spPr bwMode="auto">
          <a:xfrm>
            <a:off x="558800" y="0"/>
            <a:ext cx="101806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70000"/>
              </a:lnSpc>
            </a:pPr>
            <a:r>
              <a:rPr lang="ru-RU" sz="1100" b="1" dirty="0">
                <a:solidFill>
                  <a:srgbClr val="0000FF"/>
                </a:solidFill>
                <a:latin typeface="Calibri Light"/>
              </a:rPr>
              <a:t/>
            </a:r>
            <a:br>
              <a:rPr lang="ru-RU" sz="1100" b="1" dirty="0">
                <a:solidFill>
                  <a:srgbClr val="0000FF"/>
                </a:solidFill>
                <a:latin typeface="Calibri Light"/>
              </a:rPr>
            </a:br>
            <a:endParaRPr lang="ru-RU" sz="1100" b="1" dirty="0">
              <a:solidFill>
                <a:srgbClr val="0000FF"/>
              </a:solidFill>
              <a:latin typeface="Calibri Light"/>
            </a:endParaRP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10106025" y="5786438"/>
            <a:ext cx="1198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5969000" y="3246438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705" y="352434"/>
            <a:ext cx="9632883" cy="514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0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4016375" y="3744913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5969000" y="3246438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3" name="Заголовок 1"/>
          <p:cNvSpPr txBox="1">
            <a:spLocks/>
          </p:cNvSpPr>
          <p:nvPr/>
        </p:nvSpPr>
        <p:spPr bwMode="auto">
          <a:xfrm>
            <a:off x="558800" y="0"/>
            <a:ext cx="101806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70000"/>
              </a:lnSpc>
            </a:pPr>
            <a:r>
              <a:rPr lang="ru-RU" sz="1100" b="1" dirty="0">
                <a:solidFill>
                  <a:srgbClr val="0000FF"/>
                </a:solidFill>
                <a:latin typeface="Calibri Light"/>
              </a:rPr>
              <a:t/>
            </a:r>
            <a:br>
              <a:rPr lang="ru-RU" sz="1100" b="1" dirty="0">
                <a:solidFill>
                  <a:srgbClr val="0000FF"/>
                </a:solidFill>
                <a:latin typeface="Calibri Light"/>
              </a:rPr>
            </a:br>
            <a:endParaRPr lang="ru-RU" sz="1100" b="1" dirty="0">
              <a:solidFill>
                <a:srgbClr val="0000FF"/>
              </a:solidFill>
              <a:latin typeface="Calibri Light"/>
            </a:endParaRP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10106025" y="5786438"/>
            <a:ext cx="1198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5969000" y="3246438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300" y="159666"/>
            <a:ext cx="9632883" cy="654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4016375" y="3744913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5969000" y="3246438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3" name="Заголовок 1"/>
          <p:cNvSpPr txBox="1">
            <a:spLocks/>
          </p:cNvSpPr>
          <p:nvPr/>
        </p:nvSpPr>
        <p:spPr bwMode="auto">
          <a:xfrm>
            <a:off x="558800" y="0"/>
            <a:ext cx="101806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70000"/>
              </a:lnSpc>
            </a:pPr>
            <a:r>
              <a:rPr lang="ru-RU" sz="1100" b="1" dirty="0">
                <a:solidFill>
                  <a:srgbClr val="0000FF"/>
                </a:solidFill>
                <a:latin typeface="Calibri Light"/>
              </a:rPr>
              <a:t/>
            </a:r>
            <a:br>
              <a:rPr lang="ru-RU" sz="1100" b="1" dirty="0">
                <a:solidFill>
                  <a:srgbClr val="0000FF"/>
                </a:solidFill>
                <a:latin typeface="Calibri Light"/>
              </a:rPr>
            </a:br>
            <a:endParaRPr lang="ru-RU" sz="1100" b="1" dirty="0">
              <a:solidFill>
                <a:srgbClr val="0000FF"/>
              </a:solidFill>
              <a:latin typeface="Calibri Light"/>
            </a:endParaRP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10106025" y="5786438"/>
            <a:ext cx="1198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5969000" y="3246438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688" y="340749"/>
            <a:ext cx="9818888" cy="654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4016375" y="3744913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5969000" y="3246438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3" name="Заголовок 1"/>
          <p:cNvSpPr txBox="1">
            <a:spLocks/>
          </p:cNvSpPr>
          <p:nvPr/>
        </p:nvSpPr>
        <p:spPr bwMode="auto">
          <a:xfrm>
            <a:off x="558800" y="0"/>
            <a:ext cx="101806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70000"/>
              </a:lnSpc>
            </a:pPr>
            <a:r>
              <a:rPr lang="ru-RU" sz="1100" b="1" dirty="0">
                <a:solidFill>
                  <a:srgbClr val="0000FF"/>
                </a:solidFill>
                <a:latin typeface="Calibri Light"/>
              </a:rPr>
              <a:t/>
            </a:r>
            <a:br>
              <a:rPr lang="ru-RU" sz="1100" b="1" dirty="0">
                <a:solidFill>
                  <a:srgbClr val="0000FF"/>
                </a:solidFill>
                <a:latin typeface="Calibri Light"/>
              </a:rPr>
            </a:br>
            <a:endParaRPr lang="ru-RU" sz="1100" b="1" dirty="0">
              <a:solidFill>
                <a:srgbClr val="0000FF"/>
              </a:solidFill>
              <a:latin typeface="Calibri Light"/>
            </a:endParaRP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10106025" y="5786438"/>
            <a:ext cx="1198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5969000" y="3246438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173" y="28961"/>
            <a:ext cx="9057752" cy="5226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473" y="3429794"/>
            <a:ext cx="2368213" cy="257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1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4016375" y="3744913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5969000" y="3246438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3" name="Заголовок 1"/>
          <p:cNvSpPr txBox="1">
            <a:spLocks/>
          </p:cNvSpPr>
          <p:nvPr/>
        </p:nvSpPr>
        <p:spPr bwMode="auto">
          <a:xfrm>
            <a:off x="558800" y="0"/>
            <a:ext cx="101806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70000"/>
              </a:lnSpc>
            </a:pPr>
            <a:r>
              <a:rPr lang="ru-RU" sz="1100" b="1" dirty="0">
                <a:solidFill>
                  <a:srgbClr val="0000FF"/>
                </a:solidFill>
                <a:latin typeface="Calibri Light"/>
              </a:rPr>
              <a:t/>
            </a:r>
            <a:br>
              <a:rPr lang="ru-RU" sz="1100" b="1" dirty="0">
                <a:solidFill>
                  <a:srgbClr val="0000FF"/>
                </a:solidFill>
                <a:latin typeface="Calibri Light"/>
              </a:rPr>
            </a:br>
            <a:endParaRPr lang="ru-RU" sz="1100" b="1" dirty="0">
              <a:solidFill>
                <a:srgbClr val="0000FF"/>
              </a:solidFill>
              <a:latin typeface="Calibri Light"/>
            </a:endParaRP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10106025" y="5786438"/>
            <a:ext cx="1198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5969000" y="3246438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703" y="275384"/>
            <a:ext cx="9338885" cy="31862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093" y="3429794"/>
            <a:ext cx="3771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4016375" y="3744913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5969000" y="3246438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3" name="Заголовок 1"/>
          <p:cNvSpPr txBox="1">
            <a:spLocks/>
          </p:cNvSpPr>
          <p:nvPr/>
        </p:nvSpPr>
        <p:spPr bwMode="auto">
          <a:xfrm>
            <a:off x="-333566" y="0"/>
            <a:ext cx="101806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70000"/>
              </a:lnSpc>
            </a:pP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Оздоровительные мероприятии </a:t>
            </a:r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2021г</a:t>
            </a:r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100" b="1" dirty="0">
                <a:solidFill>
                  <a:srgbClr val="0000FF"/>
                </a:solidFill>
                <a:latin typeface="Calibri Light"/>
              </a:rPr>
              <a:t/>
            </a:r>
            <a:br>
              <a:rPr lang="ru-RU" sz="1100" b="1" dirty="0">
                <a:solidFill>
                  <a:srgbClr val="0000FF"/>
                </a:solidFill>
                <a:latin typeface="Calibri Light"/>
              </a:rPr>
            </a:br>
            <a:endParaRPr lang="ru-RU" sz="1100" b="1" dirty="0">
              <a:solidFill>
                <a:srgbClr val="0000FF"/>
              </a:solidFill>
              <a:latin typeface="Calibri Light"/>
            </a:endParaRP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10106025" y="5786438"/>
            <a:ext cx="1198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5969000" y="3246438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 </a:t>
            </a:r>
          </a:p>
        </p:txBody>
      </p:sp>
      <p:graphicFrame>
        <p:nvGraphicFramePr>
          <p:cNvPr id="15494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646179"/>
              </p:ext>
            </p:extLst>
          </p:nvPr>
        </p:nvGraphicFramePr>
        <p:xfrm>
          <a:off x="314325" y="434975"/>
          <a:ext cx="8586788" cy="6202045"/>
        </p:xfrm>
        <a:graphic>
          <a:graphicData uri="http://schemas.openxmlformats.org/drawingml/2006/table">
            <a:tbl>
              <a:tblPr/>
              <a:tblGrid>
                <a:gridCol w="450850"/>
                <a:gridCol w="5114925"/>
                <a:gridCol w="1158875"/>
                <a:gridCol w="828675"/>
                <a:gridCol w="1033463"/>
              </a:tblGrid>
              <a:tr h="53276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№ п/п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                Наименование мероприятия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Подлежалопо плану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Проведено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Охват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Утренняя гимнастика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Массаж стоп (хождение по рефлекторной дорожке)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Гимнастика после сна,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дыхат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ельная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гимнастика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Самомассаж кистей, рук, стоп (с 3-ёх лет)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Прогулки на свежем воздухе при соответствующей тем-ре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Кварцевание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групп, музыкального зала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Соблюд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Проветривание групп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Соблюд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Соблюдение питьевого режима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Соблюд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Наличие головных уборов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Хождение босиком по песку, обливание ног, умыв рук до локтей, лица и шеи( летний период)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Сон без маек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Полоскание  горла  кипячёной  водой (кроме раннего и младшего возраста)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Гипоаллергенная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диета ( по показаниям )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Соки, фрукты.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Кислородный коктейль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« С » витаминизация третьего блюда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Профилактические. прививки по плану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Вакцинация против гриппа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pic>
        <p:nvPicPr>
          <p:cNvPr id="15488" name="Picture 175" descr="mini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04313" y="0"/>
            <a:ext cx="2870200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89" name="Text Box 130"/>
          <p:cNvSpPr txBox="1">
            <a:spLocks noChangeArrowheads="1"/>
          </p:cNvSpPr>
          <p:nvPr/>
        </p:nvSpPr>
        <p:spPr bwMode="auto">
          <a:xfrm>
            <a:off x="8980488" y="2320925"/>
            <a:ext cx="29972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dirty="0">
                <a:solidFill>
                  <a:srgbClr val="0000FF"/>
                </a:solidFill>
                <a:latin typeface="Arial Black" pitchFamily="34" charset="0"/>
              </a:rPr>
              <a:t>1.Оздоровление детей проводится по </a:t>
            </a:r>
            <a:r>
              <a:rPr lang="ru-RU" sz="1200" dirty="0">
                <a:solidFill>
                  <a:srgbClr val="0000FF"/>
                </a:solidFill>
                <a:latin typeface="Arial Black" pitchFamily="34" charset="0"/>
              </a:rPr>
              <a:t>принципу индивидуального подхода к детям с разным уровнем состояния здоровья. 2. Дети разделены по тяжести заболевания на </a:t>
            </a:r>
            <a:r>
              <a:rPr lang="ru-RU" sz="1200" dirty="0" smtClean="0">
                <a:solidFill>
                  <a:srgbClr val="0000FF"/>
                </a:solidFill>
                <a:latin typeface="Arial Black" pitchFamily="34" charset="0"/>
              </a:rPr>
              <a:t>групп.3</a:t>
            </a:r>
            <a:r>
              <a:rPr lang="ru-RU" sz="1200" dirty="0">
                <a:solidFill>
                  <a:srgbClr val="0000FF"/>
                </a:solidFill>
                <a:latin typeface="Arial Black" pitchFamily="34" charset="0"/>
              </a:rPr>
              <a:t>. Для каждой возрастной группы разработаны оптимальные двигательный и ортопедической режимы(</a:t>
            </a:r>
            <a:r>
              <a:rPr lang="ru-RU" sz="1200" dirty="0" err="1">
                <a:solidFill>
                  <a:srgbClr val="0000FF"/>
                </a:solidFill>
                <a:latin typeface="Arial Black" pitchFamily="34" charset="0"/>
              </a:rPr>
              <a:t>соотв</a:t>
            </a:r>
            <a:r>
              <a:rPr lang="ru-RU" sz="1200" dirty="0">
                <a:solidFill>
                  <a:srgbClr val="0000FF"/>
                </a:solidFill>
                <a:latin typeface="Arial Black" pitchFamily="34" charset="0"/>
              </a:rPr>
              <a:t>-е размеров мебели росту ребенка) 4. Корригирующие упражнения( </a:t>
            </a:r>
            <a:r>
              <a:rPr lang="ru-RU" sz="1200" dirty="0" err="1">
                <a:solidFill>
                  <a:srgbClr val="0000FF"/>
                </a:solidFill>
                <a:latin typeface="Arial Black" pitchFamily="34" charset="0"/>
              </a:rPr>
              <a:t>проф</a:t>
            </a:r>
            <a:r>
              <a:rPr lang="ru-RU" sz="1200" dirty="0">
                <a:solidFill>
                  <a:srgbClr val="0000FF"/>
                </a:solidFill>
                <a:latin typeface="Arial Black" pitchFamily="34" charset="0"/>
              </a:rPr>
              <a:t>-ка нарушения осанки и плоскостопия) в течение дня дыхательная, зрительная, пальчиковая гимнастики. 5. Общее санитарно-гигиеническое состояние дошкольного учреждения соответствует требованиям Сан </a:t>
            </a:r>
            <a:r>
              <a:rPr lang="ru-RU" sz="1200" dirty="0" err="1">
                <a:solidFill>
                  <a:srgbClr val="0000FF"/>
                </a:solidFill>
                <a:latin typeface="Arial Black" pitchFamily="34" charset="0"/>
              </a:rPr>
              <a:t>ПиН</a:t>
            </a:r>
            <a:r>
              <a:rPr lang="ru-RU" sz="1200" dirty="0">
                <a:solidFill>
                  <a:srgbClr val="0000FF"/>
                </a:solidFill>
                <a:latin typeface="Arial Black" pitchFamily="34" charset="0"/>
              </a:rPr>
              <a:t>: питьевой, световой и воздушный режимы соответствуют нормам.</a:t>
            </a:r>
          </a:p>
        </p:txBody>
      </p:sp>
    </p:spTree>
    <p:extLst>
      <p:ext uri="{BB962C8B-B14F-4D97-AF65-F5344CB8AC3E}">
        <p14:creationId xmlns:p14="http://schemas.microsoft.com/office/powerpoint/2010/main" val="502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7">
      <a:dk1>
        <a:srgbClr val="99FF33"/>
      </a:dk1>
      <a:lt1>
        <a:srgbClr val="FFFFFF"/>
      </a:lt1>
      <a:dk2>
        <a:srgbClr val="3399FF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82DA2A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7">
        <a:dk1>
          <a:srgbClr val="99FF33"/>
        </a:dk1>
        <a:lt1>
          <a:srgbClr val="FFFFFF"/>
        </a:lt1>
        <a:dk2>
          <a:srgbClr val="3399FF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82DA2A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1566</TotalTime>
  <Words>972</Words>
  <Application>Microsoft Office PowerPoint</Application>
  <PresentationFormat>Широкоэкранный</PresentationFormat>
  <Paragraphs>471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 Black</vt:lpstr>
      <vt:lpstr>Calibri</vt:lpstr>
      <vt:lpstr>Calibri Light</vt:lpstr>
      <vt:lpstr>Comic Sans MS</vt:lpstr>
      <vt:lpstr>Tahoma</vt:lpstr>
      <vt:lpstr>Times New Roman</vt:lpstr>
      <vt:lpstr>Wingdings</vt:lpstr>
      <vt:lpstr>Палитра</vt:lpstr>
      <vt:lpstr>Лист</vt:lpstr>
      <vt:lpstr>Презентация PowerPoint</vt:lpstr>
      <vt:lpstr>В  настоящее время существует 6 групп с фактической наполняемостью-137 детей.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Профилактические прививки  за 2021 г д/с №11</vt:lpstr>
      <vt:lpstr>Презентация PowerPoint</vt:lpstr>
      <vt:lpstr>Презентация PowerPoint</vt:lpstr>
      <vt:lpstr>Организация питания и калорийность за 2021год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</dc:title>
  <dc:creator>Валиева Рауфа Мухаметдиновна</dc:creator>
  <cp:lastModifiedBy>Валиева Рауфа Мухаметдиновна</cp:lastModifiedBy>
  <cp:revision>139</cp:revision>
  <dcterms:created xsi:type="dcterms:W3CDTF">2020-01-17T03:42:43Z</dcterms:created>
  <dcterms:modified xsi:type="dcterms:W3CDTF">2022-04-01T00:32:59Z</dcterms:modified>
</cp:coreProperties>
</file>