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D60093"/>
    <a:srgbClr val="FF0000"/>
    <a:srgbClr val="0066FF"/>
    <a:srgbClr val="CC3300"/>
    <a:srgbClr val="CC00CC"/>
    <a:srgbClr val="D63E14"/>
    <a:srgbClr val="A543A7"/>
    <a:srgbClr val="B92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5" autoAdjust="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7135553297192727"/>
          <c:y val="3.9766752364305234E-2"/>
          <c:w val="0.7"/>
          <c:h val="0.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rgbClr val="9999FF"/>
            </a:solidFill>
            <a:ln w="1853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0">
                  <c:v>93</c:v>
                </c:pt>
                <c:pt idx="1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rgbClr val="993366"/>
            </a:solidFill>
            <a:ln w="1853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2"/>
                <c:pt idx="0">
                  <c:v>174</c:v>
                </c:pt>
                <c:pt idx="1">
                  <c:v>180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rgbClr val="FFFFCC"/>
            </a:solidFill>
            <a:ln w="1853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24869696"/>
        <c:axId val="724871328"/>
        <c:axId val="0"/>
      </c:bar3DChart>
      <c:catAx>
        <c:axId val="72486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6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6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24871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24871328"/>
        <c:scaling>
          <c:orientation val="minMax"/>
        </c:scaling>
        <c:delete val="0"/>
        <c:axPos val="l"/>
        <c:majorGridlines>
          <c:spPr>
            <a:ln w="463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6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6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24869696"/>
        <c:crosses val="autoZero"/>
        <c:crossBetween val="between"/>
      </c:valAx>
      <c:spPr>
        <a:noFill/>
        <a:ln w="37063">
          <a:noFill/>
        </a:ln>
      </c:spPr>
    </c:plotArea>
    <c:legend>
      <c:legendPos val="r"/>
      <c:layout>
        <c:manualLayout>
          <c:xMode val="edge"/>
          <c:yMode val="edge"/>
          <c:x val="0.82439024390243909"/>
          <c:y val="0.33999999999999997"/>
          <c:w val="0.16585365853658535"/>
          <c:h val="0.32"/>
        </c:manualLayout>
      </c:layout>
      <c:overlay val="0"/>
      <c:spPr>
        <a:noFill/>
        <a:ln w="4633">
          <a:solidFill>
            <a:srgbClr val="000000"/>
          </a:solidFill>
          <a:prstDash val="solid"/>
        </a:ln>
      </c:spPr>
      <c:txPr>
        <a:bodyPr/>
        <a:lstStyle/>
        <a:p>
          <a:pPr>
            <a:defRPr sz="1072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27FD3-73E7-4505-ABB4-BFBD01381F3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A0279DDD-A665-4A9B-8F7F-8B3A1E7DE21A}">
      <dgm:prSet/>
      <dgm:spPr/>
      <dgm:t>
        <a:bodyPr/>
        <a:lstStyle/>
        <a:p>
          <a:pPr marR="0" algn="ctr" rtl="0"/>
          <a:endParaRPr lang="ru-RU" b="0" i="0" u="none" strike="noStrike" baseline="0" smtClean="0">
            <a:latin typeface="Times New Roman"/>
          </a:endParaRPr>
        </a:p>
        <a:p>
          <a:pPr marR="0" algn="ctr" rtl="0"/>
          <a:r>
            <a:rPr lang="ru-RU" b="0" i="0" u="none" strike="noStrike" baseline="0" smtClean="0">
              <a:latin typeface="Calibri"/>
            </a:rPr>
            <a:t>Оздоровление</a:t>
          </a:r>
          <a:endParaRPr lang="ru-RU" smtClean="0"/>
        </a:p>
      </dgm:t>
    </dgm:pt>
    <dgm:pt modelId="{32A29DA0-DD05-47AA-A8E2-8473CEBA3019}" type="parTrans" cxnId="{5E7159C3-055A-4773-85B9-98C85157F138}">
      <dgm:prSet/>
      <dgm:spPr/>
      <dgm:t>
        <a:bodyPr/>
        <a:lstStyle/>
        <a:p>
          <a:endParaRPr lang="ru-RU"/>
        </a:p>
      </dgm:t>
    </dgm:pt>
    <dgm:pt modelId="{83D03C07-B91F-459C-8E43-94D123B83D07}" type="sibTrans" cxnId="{5E7159C3-055A-4773-85B9-98C85157F138}">
      <dgm:prSet/>
      <dgm:spPr/>
      <dgm:t>
        <a:bodyPr/>
        <a:lstStyle/>
        <a:p>
          <a:endParaRPr lang="ru-RU"/>
        </a:p>
      </dgm:t>
    </dgm:pt>
    <dgm:pt modelId="{3764BDE2-FA26-4166-99ED-C9EBEA97EC57}">
      <dgm:prSet/>
      <dgm:spPr/>
      <dgm:t>
        <a:bodyPr/>
        <a:lstStyle/>
        <a:p>
          <a:pPr marR="0" algn="ctr" rtl="0"/>
          <a:endParaRPr lang="ru-RU" b="0" i="0" u="none" strike="noStrike" baseline="0" smtClean="0">
            <a:latin typeface="Times New Roman"/>
          </a:endParaRPr>
        </a:p>
        <a:p>
          <a:pPr marR="0" algn="ctr" rtl="0"/>
          <a:r>
            <a:rPr lang="ru-RU" b="0" i="0" u="none" strike="noStrike" baseline="0" smtClean="0">
              <a:latin typeface="Calibri"/>
            </a:rPr>
            <a:t>Физические упражнения</a:t>
          </a:r>
          <a:endParaRPr lang="ru-RU" smtClean="0"/>
        </a:p>
      </dgm:t>
    </dgm:pt>
    <dgm:pt modelId="{1292FD5B-5E93-477C-9EFF-B64E6D8D8061}" type="parTrans" cxnId="{62B3CC48-F964-404D-86F5-6DF065F9B3FB}">
      <dgm:prSet/>
      <dgm:spPr/>
      <dgm:t>
        <a:bodyPr/>
        <a:lstStyle/>
        <a:p>
          <a:endParaRPr lang="ru-RU"/>
        </a:p>
      </dgm:t>
    </dgm:pt>
    <dgm:pt modelId="{1A1ABBFE-F1F0-4936-8238-49BD066F3543}" type="sibTrans" cxnId="{62B3CC48-F964-404D-86F5-6DF065F9B3FB}">
      <dgm:prSet/>
      <dgm:spPr/>
      <dgm:t>
        <a:bodyPr/>
        <a:lstStyle/>
        <a:p>
          <a:endParaRPr lang="ru-RU"/>
        </a:p>
      </dgm:t>
    </dgm:pt>
    <dgm:pt modelId="{3429B93A-0ED8-4339-A7BE-94257FA70284}">
      <dgm:prSet/>
      <dgm:spPr/>
      <dgm:t>
        <a:bodyPr/>
        <a:lstStyle/>
        <a:p>
          <a:pPr marR="0" algn="ctr" rtl="0"/>
          <a:endParaRPr lang="ru-RU" b="0" i="0" u="none" strike="noStrike" baseline="0" smtClean="0">
            <a:latin typeface="Times New Roman"/>
          </a:endParaRPr>
        </a:p>
        <a:p>
          <a:pPr marR="0" algn="ctr" rtl="0"/>
          <a:r>
            <a:rPr lang="ru-RU" b="0" i="0" u="none" strike="noStrike" baseline="0" smtClean="0">
              <a:latin typeface="Calibri"/>
            </a:rPr>
            <a:t>Воздушный режим</a:t>
          </a:r>
          <a:endParaRPr lang="ru-RU" smtClean="0"/>
        </a:p>
      </dgm:t>
    </dgm:pt>
    <dgm:pt modelId="{674BAA7D-776F-4641-BEE9-5CE6440F907D}" type="parTrans" cxnId="{2CD89E3F-E2BA-4940-AC0F-C8D2C7103682}">
      <dgm:prSet/>
      <dgm:spPr/>
      <dgm:t>
        <a:bodyPr/>
        <a:lstStyle/>
        <a:p>
          <a:endParaRPr lang="ru-RU"/>
        </a:p>
      </dgm:t>
    </dgm:pt>
    <dgm:pt modelId="{9074277A-71C0-4F2C-B563-3585C7169E03}" type="sibTrans" cxnId="{2CD89E3F-E2BA-4940-AC0F-C8D2C7103682}">
      <dgm:prSet/>
      <dgm:spPr/>
      <dgm:t>
        <a:bodyPr/>
        <a:lstStyle/>
        <a:p>
          <a:endParaRPr lang="ru-RU"/>
        </a:p>
      </dgm:t>
    </dgm:pt>
    <dgm:pt modelId="{D5939BFC-B5EA-42FC-95EC-BA97E4136910}">
      <dgm:prSet/>
      <dgm:spPr/>
      <dgm:t>
        <a:bodyPr/>
        <a:lstStyle/>
        <a:p>
          <a:pPr marR="0" algn="ctr" rtl="0"/>
          <a:r>
            <a:rPr lang="ru-RU" b="0" i="0" u="none" strike="noStrike" baseline="0" dirty="0" smtClean="0">
              <a:latin typeface="Times New Roman"/>
            </a:rPr>
            <a:t>Диетотерапия</a:t>
          </a:r>
          <a:endParaRPr lang="ru-RU" b="0" i="0" u="none" strike="noStrike" baseline="0" dirty="0" smtClean="0">
            <a:latin typeface="Times New Roman"/>
          </a:endParaRPr>
        </a:p>
      </dgm:t>
    </dgm:pt>
    <dgm:pt modelId="{1F27EFE7-82FA-4A74-90FF-BD0F47B99014}" type="parTrans" cxnId="{8471B579-0552-4892-9C21-065D9D0C10AF}">
      <dgm:prSet/>
      <dgm:spPr/>
      <dgm:t>
        <a:bodyPr/>
        <a:lstStyle/>
        <a:p>
          <a:endParaRPr lang="ru-RU"/>
        </a:p>
      </dgm:t>
    </dgm:pt>
    <dgm:pt modelId="{E3C381C0-B4FD-4ADE-86E2-5A7A5C96E140}" type="sibTrans" cxnId="{8471B579-0552-4892-9C21-065D9D0C10AF}">
      <dgm:prSet/>
      <dgm:spPr/>
      <dgm:t>
        <a:bodyPr/>
        <a:lstStyle/>
        <a:p>
          <a:endParaRPr lang="ru-RU"/>
        </a:p>
      </dgm:t>
    </dgm:pt>
    <dgm:pt modelId="{B74EEEFA-701A-416B-8D32-591B8EDD4741}">
      <dgm:prSet/>
      <dgm:spPr/>
      <dgm:t>
        <a:bodyPr/>
        <a:lstStyle/>
        <a:p>
          <a:pPr marR="0" algn="ctr" rtl="0"/>
          <a:endParaRPr lang="ru-RU" b="0" i="0" u="none" strike="noStrike" baseline="0" smtClean="0">
            <a:latin typeface="Times New Roman"/>
          </a:endParaRPr>
        </a:p>
        <a:p>
          <a:pPr marR="0" algn="ctr" rtl="0"/>
          <a:r>
            <a:rPr lang="ru-RU" b="0" i="0" u="none" strike="noStrike" baseline="0" smtClean="0">
              <a:latin typeface="Calibri"/>
            </a:rPr>
            <a:t>Стимулирующая терапия</a:t>
          </a:r>
          <a:endParaRPr lang="ru-RU" smtClean="0"/>
        </a:p>
      </dgm:t>
    </dgm:pt>
    <dgm:pt modelId="{A70F105E-A975-41F3-805B-A2459180BBF9}" type="parTrans" cxnId="{A24B2515-CC17-42EF-8C72-2C81CD76698C}">
      <dgm:prSet/>
      <dgm:spPr/>
      <dgm:t>
        <a:bodyPr/>
        <a:lstStyle/>
        <a:p>
          <a:endParaRPr lang="ru-RU"/>
        </a:p>
      </dgm:t>
    </dgm:pt>
    <dgm:pt modelId="{974741E8-F9D0-4BB1-80F2-6E065E88EF8A}" type="sibTrans" cxnId="{A24B2515-CC17-42EF-8C72-2C81CD76698C}">
      <dgm:prSet/>
      <dgm:spPr/>
      <dgm:t>
        <a:bodyPr/>
        <a:lstStyle/>
        <a:p>
          <a:endParaRPr lang="ru-RU"/>
        </a:p>
      </dgm:t>
    </dgm:pt>
    <dgm:pt modelId="{E4897279-85EA-4177-B759-7C14A8DBFA48}">
      <dgm:prSet/>
      <dgm:spPr/>
      <dgm:t>
        <a:bodyPr/>
        <a:lstStyle/>
        <a:p>
          <a:pPr marR="0" algn="ctr" rtl="0"/>
          <a:endParaRPr lang="ru-RU" b="0" i="0" u="none" strike="noStrike" baseline="0" smtClean="0">
            <a:latin typeface="Times New Roman"/>
          </a:endParaRPr>
        </a:p>
        <a:p>
          <a:pPr marR="0" algn="ctr" rtl="0"/>
          <a:r>
            <a:rPr lang="ru-RU" b="0" i="0" u="none" strike="noStrike" baseline="0" smtClean="0">
              <a:latin typeface="Calibri"/>
            </a:rPr>
            <a:t>Санитарно-просветительная работа</a:t>
          </a:r>
          <a:endParaRPr lang="ru-RU" smtClean="0"/>
        </a:p>
      </dgm:t>
    </dgm:pt>
    <dgm:pt modelId="{673F1D9F-33C2-48FF-884B-FB674898680D}" type="parTrans" cxnId="{9291CE38-1AAE-47EE-B91E-3517863469C4}">
      <dgm:prSet/>
      <dgm:spPr/>
      <dgm:t>
        <a:bodyPr/>
        <a:lstStyle/>
        <a:p>
          <a:endParaRPr lang="ru-RU"/>
        </a:p>
      </dgm:t>
    </dgm:pt>
    <dgm:pt modelId="{21129912-BD8F-4116-B6C3-3678777F4EC6}" type="sibTrans" cxnId="{9291CE38-1AAE-47EE-B91E-3517863469C4}">
      <dgm:prSet/>
      <dgm:spPr/>
      <dgm:t>
        <a:bodyPr/>
        <a:lstStyle/>
        <a:p>
          <a:endParaRPr lang="ru-RU"/>
        </a:p>
      </dgm:t>
    </dgm:pt>
    <dgm:pt modelId="{ED0C13D3-03B9-488F-8BD7-2C5FB5C7C959}">
      <dgm:prSet/>
      <dgm:spPr/>
      <dgm:t>
        <a:bodyPr/>
        <a:lstStyle/>
        <a:p>
          <a:pPr marR="0" algn="ctr" rtl="0"/>
          <a:endParaRPr lang="ru-RU" b="0" i="0" u="none" strike="noStrike" baseline="0" smtClean="0">
            <a:latin typeface="Times New Roman"/>
          </a:endParaRPr>
        </a:p>
        <a:p>
          <a:pPr marR="0" algn="ctr" rtl="0"/>
          <a:r>
            <a:rPr lang="ru-RU" b="0" i="0" u="none" strike="noStrike" baseline="0" smtClean="0">
              <a:latin typeface="Calibri"/>
            </a:rPr>
            <a:t>Гигиенические и водные процедуры</a:t>
          </a:r>
          <a:endParaRPr lang="ru-RU" smtClean="0"/>
        </a:p>
      </dgm:t>
    </dgm:pt>
    <dgm:pt modelId="{D85AD56C-8F82-4B90-90CA-232C4BB0B979}" type="parTrans" cxnId="{DC488E63-321B-49B9-A2E0-78F86DFDF6AD}">
      <dgm:prSet/>
      <dgm:spPr/>
      <dgm:t>
        <a:bodyPr/>
        <a:lstStyle/>
        <a:p>
          <a:endParaRPr lang="ru-RU"/>
        </a:p>
      </dgm:t>
    </dgm:pt>
    <dgm:pt modelId="{0F951F94-1E85-4F98-8B3C-21683419D3BF}" type="sibTrans" cxnId="{DC488E63-321B-49B9-A2E0-78F86DFDF6AD}">
      <dgm:prSet/>
      <dgm:spPr/>
      <dgm:t>
        <a:bodyPr/>
        <a:lstStyle/>
        <a:p>
          <a:endParaRPr lang="ru-RU"/>
        </a:p>
      </dgm:t>
    </dgm:pt>
    <dgm:pt modelId="{462250CE-FB86-4C1C-8B7B-8CBD705EBABE}">
      <dgm:prSet/>
      <dgm:spPr/>
      <dgm:t>
        <a:bodyPr/>
        <a:lstStyle/>
        <a:p>
          <a:pPr marR="0" algn="ctr" rtl="0"/>
          <a:endParaRPr lang="ru-RU" b="0" i="0" u="none" strike="noStrike" baseline="0" smtClean="0">
            <a:latin typeface="Times New Roman"/>
          </a:endParaRPr>
        </a:p>
        <a:p>
          <a:pPr marR="0" algn="ctr" rtl="0"/>
          <a:r>
            <a:rPr lang="ru-RU" b="0" i="0" u="none" strike="noStrike" baseline="0" smtClean="0">
              <a:latin typeface="Calibri"/>
            </a:rPr>
            <a:t>Медикаментозная терапия</a:t>
          </a:r>
          <a:endParaRPr lang="ru-RU" smtClean="0"/>
        </a:p>
      </dgm:t>
    </dgm:pt>
    <dgm:pt modelId="{30E71393-1755-43C5-800A-86285AA0C6AA}" type="parTrans" cxnId="{5F4FB139-432E-4DF1-8737-4C2AB4393CEE}">
      <dgm:prSet/>
      <dgm:spPr/>
      <dgm:t>
        <a:bodyPr/>
        <a:lstStyle/>
        <a:p>
          <a:endParaRPr lang="ru-RU"/>
        </a:p>
      </dgm:t>
    </dgm:pt>
    <dgm:pt modelId="{E5FD5A02-1F20-4D5D-BA05-BD095D92026A}" type="sibTrans" cxnId="{5F4FB139-432E-4DF1-8737-4C2AB4393CEE}">
      <dgm:prSet/>
      <dgm:spPr/>
      <dgm:t>
        <a:bodyPr/>
        <a:lstStyle/>
        <a:p>
          <a:endParaRPr lang="ru-RU"/>
        </a:p>
      </dgm:t>
    </dgm:pt>
    <dgm:pt modelId="{CFB4FC01-4DF7-4A0A-B6B9-D7E38C4194CE}">
      <dgm:prSet/>
      <dgm:spPr/>
      <dgm:t>
        <a:bodyPr/>
        <a:lstStyle/>
        <a:p>
          <a:pPr marR="0" algn="ctr" rtl="0"/>
          <a:endParaRPr lang="ru-RU" b="0" i="0" u="none" strike="noStrike" baseline="0" dirty="0" smtClean="0">
            <a:latin typeface="Times New Roman"/>
          </a:endParaRPr>
        </a:p>
        <a:p>
          <a:pPr marR="0" algn="ctr" rtl="0"/>
          <a:r>
            <a:rPr lang="ru-RU" b="0" i="0" u="none" strike="noStrike" baseline="0" dirty="0" smtClean="0">
              <a:latin typeface="Calibri"/>
            </a:rPr>
            <a:t>Оксигенотерапия</a:t>
          </a:r>
          <a:endParaRPr lang="ru-RU" dirty="0" smtClean="0"/>
        </a:p>
      </dgm:t>
    </dgm:pt>
    <dgm:pt modelId="{CDC60A36-2D6C-4C0A-BC73-6FAB6F061D55}" type="parTrans" cxnId="{D9C1387A-990F-48BC-988B-727242A99896}">
      <dgm:prSet/>
      <dgm:spPr/>
      <dgm:t>
        <a:bodyPr/>
        <a:lstStyle/>
        <a:p>
          <a:endParaRPr lang="ru-RU"/>
        </a:p>
      </dgm:t>
    </dgm:pt>
    <dgm:pt modelId="{F812437E-15B2-4D9B-AED2-A9C57D1F1900}" type="sibTrans" cxnId="{D9C1387A-990F-48BC-988B-727242A99896}">
      <dgm:prSet/>
      <dgm:spPr/>
      <dgm:t>
        <a:bodyPr/>
        <a:lstStyle/>
        <a:p>
          <a:endParaRPr lang="ru-RU"/>
        </a:p>
      </dgm:t>
    </dgm:pt>
    <dgm:pt modelId="{520FDB58-CDD0-4679-A5E0-25E8FCB989DC}" type="pres">
      <dgm:prSet presAssocID="{47527FD3-73E7-4505-ABB4-BFBD01381F3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1F9B09-1F0D-48D4-B190-A6B7FBA44460}" type="pres">
      <dgm:prSet presAssocID="{A0279DDD-A665-4A9B-8F7F-8B3A1E7DE21A}" presName="centerShape" presStyleLbl="node0" presStyleIdx="0" presStyleCnt="1"/>
      <dgm:spPr/>
      <dgm:t>
        <a:bodyPr/>
        <a:lstStyle/>
        <a:p>
          <a:endParaRPr lang="ru-RU"/>
        </a:p>
      </dgm:t>
    </dgm:pt>
    <dgm:pt modelId="{30E8C835-EDCD-4E1D-91E6-F5E4470D669D}" type="pres">
      <dgm:prSet presAssocID="{1292FD5B-5E93-477C-9EFF-B64E6D8D8061}" presName="Name9" presStyleLbl="parChTrans1D2" presStyleIdx="0" presStyleCnt="8"/>
      <dgm:spPr/>
      <dgm:t>
        <a:bodyPr/>
        <a:lstStyle/>
        <a:p>
          <a:endParaRPr lang="ru-RU"/>
        </a:p>
      </dgm:t>
    </dgm:pt>
    <dgm:pt modelId="{8ACC6EBC-D218-4CA2-9516-BF4D02E7A9B1}" type="pres">
      <dgm:prSet presAssocID="{1292FD5B-5E93-477C-9EFF-B64E6D8D8061}" presName="connTx" presStyleLbl="parChTrans1D2" presStyleIdx="0" presStyleCnt="8"/>
      <dgm:spPr/>
      <dgm:t>
        <a:bodyPr/>
        <a:lstStyle/>
        <a:p>
          <a:endParaRPr lang="ru-RU"/>
        </a:p>
      </dgm:t>
    </dgm:pt>
    <dgm:pt modelId="{54D17352-2DF0-4CBC-92CF-3B91A7A0CD5B}" type="pres">
      <dgm:prSet presAssocID="{3764BDE2-FA26-4166-99ED-C9EBEA97EC5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32A0-EC1E-418D-8809-CE7E3C52A251}" type="pres">
      <dgm:prSet presAssocID="{674BAA7D-776F-4641-BEE9-5CE6440F907D}" presName="Name9" presStyleLbl="parChTrans1D2" presStyleIdx="1" presStyleCnt="8"/>
      <dgm:spPr/>
      <dgm:t>
        <a:bodyPr/>
        <a:lstStyle/>
        <a:p>
          <a:endParaRPr lang="ru-RU"/>
        </a:p>
      </dgm:t>
    </dgm:pt>
    <dgm:pt modelId="{F750D6D6-6F4E-41B4-9D1E-70E9FF687CC0}" type="pres">
      <dgm:prSet presAssocID="{674BAA7D-776F-4641-BEE9-5CE6440F907D}" presName="connTx" presStyleLbl="parChTrans1D2" presStyleIdx="1" presStyleCnt="8"/>
      <dgm:spPr/>
      <dgm:t>
        <a:bodyPr/>
        <a:lstStyle/>
        <a:p>
          <a:endParaRPr lang="ru-RU"/>
        </a:p>
      </dgm:t>
    </dgm:pt>
    <dgm:pt modelId="{8E6DCE7A-224E-4272-B7F6-C4356A73637B}" type="pres">
      <dgm:prSet presAssocID="{3429B93A-0ED8-4339-A7BE-94257FA7028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16B83-5AC9-43FC-8E95-01A076767A7A}" type="pres">
      <dgm:prSet presAssocID="{1F27EFE7-82FA-4A74-90FF-BD0F47B99014}" presName="Name9" presStyleLbl="parChTrans1D2" presStyleIdx="2" presStyleCnt="8"/>
      <dgm:spPr/>
      <dgm:t>
        <a:bodyPr/>
        <a:lstStyle/>
        <a:p>
          <a:endParaRPr lang="ru-RU"/>
        </a:p>
      </dgm:t>
    </dgm:pt>
    <dgm:pt modelId="{9CF18745-D6EE-44E8-A84A-0A0747E1734E}" type="pres">
      <dgm:prSet presAssocID="{1F27EFE7-82FA-4A74-90FF-BD0F47B99014}" presName="connTx" presStyleLbl="parChTrans1D2" presStyleIdx="2" presStyleCnt="8"/>
      <dgm:spPr/>
      <dgm:t>
        <a:bodyPr/>
        <a:lstStyle/>
        <a:p>
          <a:endParaRPr lang="ru-RU"/>
        </a:p>
      </dgm:t>
    </dgm:pt>
    <dgm:pt modelId="{5E659B56-1F20-4A89-9E2F-481AE5DAE87F}" type="pres">
      <dgm:prSet presAssocID="{D5939BFC-B5EA-42FC-95EC-BA97E413691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28E16-3D58-4977-848F-7EFEF0075691}" type="pres">
      <dgm:prSet presAssocID="{A70F105E-A975-41F3-805B-A2459180BBF9}" presName="Name9" presStyleLbl="parChTrans1D2" presStyleIdx="3" presStyleCnt="8"/>
      <dgm:spPr/>
      <dgm:t>
        <a:bodyPr/>
        <a:lstStyle/>
        <a:p>
          <a:endParaRPr lang="ru-RU"/>
        </a:p>
      </dgm:t>
    </dgm:pt>
    <dgm:pt modelId="{3AFCCC37-FE7E-4D36-878B-C87B2294180C}" type="pres">
      <dgm:prSet presAssocID="{A70F105E-A975-41F3-805B-A2459180BBF9}" presName="connTx" presStyleLbl="parChTrans1D2" presStyleIdx="3" presStyleCnt="8"/>
      <dgm:spPr/>
      <dgm:t>
        <a:bodyPr/>
        <a:lstStyle/>
        <a:p>
          <a:endParaRPr lang="ru-RU"/>
        </a:p>
      </dgm:t>
    </dgm:pt>
    <dgm:pt modelId="{8539DB4D-DA02-43F1-8131-A39138E6C071}" type="pres">
      <dgm:prSet presAssocID="{B74EEEFA-701A-416B-8D32-591B8EDD474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DF60A-8BB2-4085-8F18-9D24821DD33A}" type="pres">
      <dgm:prSet presAssocID="{673F1D9F-33C2-48FF-884B-FB674898680D}" presName="Name9" presStyleLbl="parChTrans1D2" presStyleIdx="4" presStyleCnt="8"/>
      <dgm:spPr/>
      <dgm:t>
        <a:bodyPr/>
        <a:lstStyle/>
        <a:p>
          <a:endParaRPr lang="ru-RU"/>
        </a:p>
      </dgm:t>
    </dgm:pt>
    <dgm:pt modelId="{C564E952-323C-42B5-A452-9535B0C44704}" type="pres">
      <dgm:prSet presAssocID="{673F1D9F-33C2-48FF-884B-FB674898680D}" presName="connTx" presStyleLbl="parChTrans1D2" presStyleIdx="4" presStyleCnt="8"/>
      <dgm:spPr/>
      <dgm:t>
        <a:bodyPr/>
        <a:lstStyle/>
        <a:p>
          <a:endParaRPr lang="ru-RU"/>
        </a:p>
      </dgm:t>
    </dgm:pt>
    <dgm:pt modelId="{AB946135-1B04-411F-A241-912D17D80D93}" type="pres">
      <dgm:prSet presAssocID="{E4897279-85EA-4177-B759-7C14A8DBFA4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A50BA-A892-451F-B42B-DA26AA84C106}" type="pres">
      <dgm:prSet presAssocID="{D85AD56C-8F82-4B90-90CA-232C4BB0B979}" presName="Name9" presStyleLbl="parChTrans1D2" presStyleIdx="5" presStyleCnt="8"/>
      <dgm:spPr/>
      <dgm:t>
        <a:bodyPr/>
        <a:lstStyle/>
        <a:p>
          <a:endParaRPr lang="ru-RU"/>
        </a:p>
      </dgm:t>
    </dgm:pt>
    <dgm:pt modelId="{EC6445B2-4B6B-4029-8C63-42B6FE8DCCD2}" type="pres">
      <dgm:prSet presAssocID="{D85AD56C-8F82-4B90-90CA-232C4BB0B979}" presName="connTx" presStyleLbl="parChTrans1D2" presStyleIdx="5" presStyleCnt="8"/>
      <dgm:spPr/>
      <dgm:t>
        <a:bodyPr/>
        <a:lstStyle/>
        <a:p>
          <a:endParaRPr lang="ru-RU"/>
        </a:p>
      </dgm:t>
    </dgm:pt>
    <dgm:pt modelId="{33A9F0E6-95A6-4936-869F-FC5F4797E52A}" type="pres">
      <dgm:prSet presAssocID="{ED0C13D3-03B9-488F-8BD7-2C5FB5C7C95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F9C3F-1E24-47FD-A25A-1B2754E038AF}" type="pres">
      <dgm:prSet presAssocID="{30E71393-1755-43C5-800A-86285AA0C6AA}" presName="Name9" presStyleLbl="parChTrans1D2" presStyleIdx="6" presStyleCnt="8"/>
      <dgm:spPr/>
      <dgm:t>
        <a:bodyPr/>
        <a:lstStyle/>
        <a:p>
          <a:endParaRPr lang="ru-RU"/>
        </a:p>
      </dgm:t>
    </dgm:pt>
    <dgm:pt modelId="{B9F275CC-938C-427C-8A74-959E9F9C1D47}" type="pres">
      <dgm:prSet presAssocID="{30E71393-1755-43C5-800A-86285AA0C6AA}" presName="connTx" presStyleLbl="parChTrans1D2" presStyleIdx="6" presStyleCnt="8"/>
      <dgm:spPr/>
      <dgm:t>
        <a:bodyPr/>
        <a:lstStyle/>
        <a:p>
          <a:endParaRPr lang="ru-RU"/>
        </a:p>
      </dgm:t>
    </dgm:pt>
    <dgm:pt modelId="{C64E7691-3A1C-4C07-AA18-B4939D0F0D33}" type="pres">
      <dgm:prSet presAssocID="{462250CE-FB86-4C1C-8B7B-8CBD705EBAB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C00F8-C2D9-49EC-A771-27E9529312F9}" type="pres">
      <dgm:prSet presAssocID="{CDC60A36-2D6C-4C0A-BC73-6FAB6F061D55}" presName="Name9" presStyleLbl="parChTrans1D2" presStyleIdx="7" presStyleCnt="8"/>
      <dgm:spPr/>
      <dgm:t>
        <a:bodyPr/>
        <a:lstStyle/>
        <a:p>
          <a:endParaRPr lang="ru-RU"/>
        </a:p>
      </dgm:t>
    </dgm:pt>
    <dgm:pt modelId="{FFEB956D-90B6-47C0-BE99-E96E0EE436BF}" type="pres">
      <dgm:prSet presAssocID="{CDC60A36-2D6C-4C0A-BC73-6FAB6F061D55}" presName="connTx" presStyleLbl="parChTrans1D2" presStyleIdx="7" presStyleCnt="8"/>
      <dgm:spPr/>
      <dgm:t>
        <a:bodyPr/>
        <a:lstStyle/>
        <a:p>
          <a:endParaRPr lang="ru-RU"/>
        </a:p>
      </dgm:t>
    </dgm:pt>
    <dgm:pt modelId="{AB2209C1-4F6B-4993-8A59-82F903E8F4C4}" type="pres">
      <dgm:prSet presAssocID="{CFB4FC01-4DF7-4A0A-B6B9-D7E38C4194C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EB364-7325-4EA8-A4D4-71C54768DD1D}" type="presOf" srcId="{D85AD56C-8F82-4B90-90CA-232C4BB0B979}" destId="{EC6445B2-4B6B-4029-8C63-42B6FE8DCCD2}" srcOrd="1" destOrd="0" presId="urn:microsoft.com/office/officeart/2005/8/layout/radial1"/>
    <dgm:cxn modelId="{79CEC056-6334-45CF-A64D-436FC3F8026A}" type="presOf" srcId="{CDC60A36-2D6C-4C0A-BC73-6FAB6F061D55}" destId="{E05C00F8-C2D9-49EC-A771-27E9529312F9}" srcOrd="0" destOrd="0" presId="urn:microsoft.com/office/officeart/2005/8/layout/radial1"/>
    <dgm:cxn modelId="{A4CBEA37-80E9-40FB-B42D-7C8830FFC823}" type="presOf" srcId="{673F1D9F-33C2-48FF-884B-FB674898680D}" destId="{C564E952-323C-42B5-A452-9535B0C44704}" srcOrd="1" destOrd="0" presId="urn:microsoft.com/office/officeart/2005/8/layout/radial1"/>
    <dgm:cxn modelId="{435BC1B8-13D5-40E8-BDAF-61847DFC67A9}" type="presOf" srcId="{674BAA7D-776F-4641-BEE9-5CE6440F907D}" destId="{F750D6D6-6F4E-41B4-9D1E-70E9FF687CC0}" srcOrd="1" destOrd="0" presId="urn:microsoft.com/office/officeart/2005/8/layout/radial1"/>
    <dgm:cxn modelId="{D9C1387A-990F-48BC-988B-727242A99896}" srcId="{A0279DDD-A665-4A9B-8F7F-8B3A1E7DE21A}" destId="{CFB4FC01-4DF7-4A0A-B6B9-D7E38C4194CE}" srcOrd="7" destOrd="0" parTransId="{CDC60A36-2D6C-4C0A-BC73-6FAB6F061D55}" sibTransId="{F812437E-15B2-4D9B-AED2-A9C57D1F1900}"/>
    <dgm:cxn modelId="{4B0E6BF5-A684-4A51-BC60-7E8979ADBDCD}" type="presOf" srcId="{ED0C13D3-03B9-488F-8BD7-2C5FB5C7C959}" destId="{33A9F0E6-95A6-4936-869F-FC5F4797E52A}" srcOrd="0" destOrd="0" presId="urn:microsoft.com/office/officeart/2005/8/layout/radial1"/>
    <dgm:cxn modelId="{BEAE23AA-06D8-4366-8CAD-398B5DF4D94B}" type="presOf" srcId="{1F27EFE7-82FA-4A74-90FF-BD0F47B99014}" destId="{D3C16B83-5AC9-43FC-8E95-01A076767A7A}" srcOrd="0" destOrd="0" presId="urn:microsoft.com/office/officeart/2005/8/layout/radial1"/>
    <dgm:cxn modelId="{DC488E63-321B-49B9-A2E0-78F86DFDF6AD}" srcId="{A0279DDD-A665-4A9B-8F7F-8B3A1E7DE21A}" destId="{ED0C13D3-03B9-488F-8BD7-2C5FB5C7C959}" srcOrd="5" destOrd="0" parTransId="{D85AD56C-8F82-4B90-90CA-232C4BB0B979}" sibTransId="{0F951F94-1E85-4F98-8B3C-21683419D3BF}"/>
    <dgm:cxn modelId="{4BC9872E-4EB8-4DFA-B774-A23E64C4BD7A}" type="presOf" srcId="{A70F105E-A975-41F3-805B-A2459180BBF9}" destId="{3AFCCC37-FE7E-4D36-878B-C87B2294180C}" srcOrd="1" destOrd="0" presId="urn:microsoft.com/office/officeart/2005/8/layout/radial1"/>
    <dgm:cxn modelId="{62B3CC48-F964-404D-86F5-6DF065F9B3FB}" srcId="{A0279DDD-A665-4A9B-8F7F-8B3A1E7DE21A}" destId="{3764BDE2-FA26-4166-99ED-C9EBEA97EC57}" srcOrd="0" destOrd="0" parTransId="{1292FD5B-5E93-477C-9EFF-B64E6D8D8061}" sibTransId="{1A1ABBFE-F1F0-4936-8238-49BD066F3543}"/>
    <dgm:cxn modelId="{01C5C419-F5F1-4849-BB0E-C94E7CB0BC9F}" type="presOf" srcId="{673F1D9F-33C2-48FF-884B-FB674898680D}" destId="{B3BDF60A-8BB2-4085-8F18-9D24821DD33A}" srcOrd="0" destOrd="0" presId="urn:microsoft.com/office/officeart/2005/8/layout/radial1"/>
    <dgm:cxn modelId="{5E7159C3-055A-4773-85B9-98C85157F138}" srcId="{47527FD3-73E7-4505-ABB4-BFBD01381F3B}" destId="{A0279DDD-A665-4A9B-8F7F-8B3A1E7DE21A}" srcOrd="0" destOrd="0" parTransId="{32A29DA0-DD05-47AA-A8E2-8473CEBA3019}" sibTransId="{83D03C07-B91F-459C-8E43-94D123B83D07}"/>
    <dgm:cxn modelId="{A24B2515-CC17-42EF-8C72-2C81CD76698C}" srcId="{A0279DDD-A665-4A9B-8F7F-8B3A1E7DE21A}" destId="{B74EEEFA-701A-416B-8D32-591B8EDD4741}" srcOrd="3" destOrd="0" parTransId="{A70F105E-A975-41F3-805B-A2459180BBF9}" sibTransId="{974741E8-F9D0-4BB1-80F2-6E065E88EF8A}"/>
    <dgm:cxn modelId="{A43AE933-8B66-41D0-8841-80812305FAD2}" type="presOf" srcId="{B74EEEFA-701A-416B-8D32-591B8EDD4741}" destId="{8539DB4D-DA02-43F1-8131-A39138E6C071}" srcOrd="0" destOrd="0" presId="urn:microsoft.com/office/officeart/2005/8/layout/radial1"/>
    <dgm:cxn modelId="{F5B05059-3975-4097-9683-CF6BEF2B142B}" type="presOf" srcId="{1292FD5B-5E93-477C-9EFF-B64E6D8D8061}" destId="{8ACC6EBC-D218-4CA2-9516-BF4D02E7A9B1}" srcOrd="1" destOrd="0" presId="urn:microsoft.com/office/officeart/2005/8/layout/radial1"/>
    <dgm:cxn modelId="{8DC375D9-D64A-41D6-B79B-18013537C317}" type="presOf" srcId="{CFB4FC01-4DF7-4A0A-B6B9-D7E38C4194CE}" destId="{AB2209C1-4F6B-4993-8A59-82F903E8F4C4}" srcOrd="0" destOrd="0" presId="urn:microsoft.com/office/officeart/2005/8/layout/radial1"/>
    <dgm:cxn modelId="{0FE36328-F703-476D-A620-45ACF0407344}" type="presOf" srcId="{CDC60A36-2D6C-4C0A-BC73-6FAB6F061D55}" destId="{FFEB956D-90B6-47C0-BE99-E96E0EE436BF}" srcOrd="1" destOrd="0" presId="urn:microsoft.com/office/officeart/2005/8/layout/radial1"/>
    <dgm:cxn modelId="{CAD15169-6E60-4CEE-BF12-24600BF3049A}" type="presOf" srcId="{D85AD56C-8F82-4B90-90CA-232C4BB0B979}" destId="{4FBA50BA-A892-451F-B42B-DA26AA84C106}" srcOrd="0" destOrd="0" presId="urn:microsoft.com/office/officeart/2005/8/layout/radial1"/>
    <dgm:cxn modelId="{3AC3C522-9FD5-4D6F-A8AC-F209E7583E33}" type="presOf" srcId="{3764BDE2-FA26-4166-99ED-C9EBEA97EC57}" destId="{54D17352-2DF0-4CBC-92CF-3B91A7A0CD5B}" srcOrd="0" destOrd="0" presId="urn:microsoft.com/office/officeart/2005/8/layout/radial1"/>
    <dgm:cxn modelId="{67773743-36B8-4F64-9EDE-46E690F3B34E}" type="presOf" srcId="{462250CE-FB86-4C1C-8B7B-8CBD705EBABE}" destId="{C64E7691-3A1C-4C07-AA18-B4939D0F0D33}" srcOrd="0" destOrd="0" presId="urn:microsoft.com/office/officeart/2005/8/layout/radial1"/>
    <dgm:cxn modelId="{F99811A4-CEAF-4B7E-91F6-58FD55C3786C}" type="presOf" srcId="{A0279DDD-A665-4A9B-8F7F-8B3A1E7DE21A}" destId="{D81F9B09-1F0D-48D4-B190-A6B7FBA44460}" srcOrd="0" destOrd="0" presId="urn:microsoft.com/office/officeart/2005/8/layout/radial1"/>
    <dgm:cxn modelId="{9B5D08DB-CE2C-455B-9003-DEC324FD7903}" type="presOf" srcId="{47527FD3-73E7-4505-ABB4-BFBD01381F3B}" destId="{520FDB58-CDD0-4679-A5E0-25E8FCB989DC}" srcOrd="0" destOrd="0" presId="urn:microsoft.com/office/officeart/2005/8/layout/radial1"/>
    <dgm:cxn modelId="{E6B6D732-643E-44FB-98E4-B4B9F25F9CE8}" type="presOf" srcId="{30E71393-1755-43C5-800A-86285AA0C6AA}" destId="{70DF9C3F-1E24-47FD-A25A-1B2754E038AF}" srcOrd="0" destOrd="0" presId="urn:microsoft.com/office/officeart/2005/8/layout/radial1"/>
    <dgm:cxn modelId="{2CD89E3F-E2BA-4940-AC0F-C8D2C7103682}" srcId="{A0279DDD-A665-4A9B-8F7F-8B3A1E7DE21A}" destId="{3429B93A-0ED8-4339-A7BE-94257FA70284}" srcOrd="1" destOrd="0" parTransId="{674BAA7D-776F-4641-BEE9-5CE6440F907D}" sibTransId="{9074277A-71C0-4F2C-B563-3585C7169E03}"/>
    <dgm:cxn modelId="{D795DBDB-4DAE-42AB-A98F-0C47EE80CAD6}" type="presOf" srcId="{674BAA7D-776F-4641-BEE9-5CE6440F907D}" destId="{2FA032A0-EC1E-418D-8809-CE7E3C52A251}" srcOrd="0" destOrd="0" presId="urn:microsoft.com/office/officeart/2005/8/layout/radial1"/>
    <dgm:cxn modelId="{262836E4-3B24-4582-BD69-C34B9D80C4FF}" type="presOf" srcId="{30E71393-1755-43C5-800A-86285AA0C6AA}" destId="{B9F275CC-938C-427C-8A74-959E9F9C1D47}" srcOrd="1" destOrd="0" presId="urn:microsoft.com/office/officeart/2005/8/layout/radial1"/>
    <dgm:cxn modelId="{AA2BFF6F-997F-4298-9486-5028CBA66A8A}" type="presOf" srcId="{E4897279-85EA-4177-B759-7C14A8DBFA48}" destId="{AB946135-1B04-411F-A241-912D17D80D93}" srcOrd="0" destOrd="0" presId="urn:microsoft.com/office/officeart/2005/8/layout/radial1"/>
    <dgm:cxn modelId="{EB1A123A-A2A0-46F0-84E1-060A0AA243EA}" type="presOf" srcId="{3429B93A-0ED8-4339-A7BE-94257FA70284}" destId="{8E6DCE7A-224E-4272-B7F6-C4356A73637B}" srcOrd="0" destOrd="0" presId="urn:microsoft.com/office/officeart/2005/8/layout/radial1"/>
    <dgm:cxn modelId="{BD13FC02-6DFE-4250-B63C-9E2ACF61EE00}" type="presOf" srcId="{1292FD5B-5E93-477C-9EFF-B64E6D8D8061}" destId="{30E8C835-EDCD-4E1D-91E6-F5E4470D669D}" srcOrd="0" destOrd="0" presId="urn:microsoft.com/office/officeart/2005/8/layout/radial1"/>
    <dgm:cxn modelId="{8471B579-0552-4892-9C21-065D9D0C10AF}" srcId="{A0279DDD-A665-4A9B-8F7F-8B3A1E7DE21A}" destId="{D5939BFC-B5EA-42FC-95EC-BA97E4136910}" srcOrd="2" destOrd="0" parTransId="{1F27EFE7-82FA-4A74-90FF-BD0F47B99014}" sibTransId="{E3C381C0-B4FD-4ADE-86E2-5A7A5C96E140}"/>
    <dgm:cxn modelId="{9291CE38-1AAE-47EE-B91E-3517863469C4}" srcId="{A0279DDD-A665-4A9B-8F7F-8B3A1E7DE21A}" destId="{E4897279-85EA-4177-B759-7C14A8DBFA48}" srcOrd="4" destOrd="0" parTransId="{673F1D9F-33C2-48FF-884B-FB674898680D}" sibTransId="{21129912-BD8F-4116-B6C3-3678777F4EC6}"/>
    <dgm:cxn modelId="{5F4FB139-432E-4DF1-8737-4C2AB4393CEE}" srcId="{A0279DDD-A665-4A9B-8F7F-8B3A1E7DE21A}" destId="{462250CE-FB86-4C1C-8B7B-8CBD705EBABE}" srcOrd="6" destOrd="0" parTransId="{30E71393-1755-43C5-800A-86285AA0C6AA}" sibTransId="{E5FD5A02-1F20-4D5D-BA05-BD095D92026A}"/>
    <dgm:cxn modelId="{1DF2DE29-9A2A-422F-ABEA-9EDAEC7B5F10}" type="presOf" srcId="{1F27EFE7-82FA-4A74-90FF-BD0F47B99014}" destId="{9CF18745-D6EE-44E8-A84A-0A0747E1734E}" srcOrd="1" destOrd="0" presId="urn:microsoft.com/office/officeart/2005/8/layout/radial1"/>
    <dgm:cxn modelId="{9FE57336-31F3-4A59-B669-C925E28F40D0}" type="presOf" srcId="{A70F105E-A975-41F3-805B-A2459180BBF9}" destId="{55D28E16-3D58-4977-848F-7EFEF0075691}" srcOrd="0" destOrd="0" presId="urn:microsoft.com/office/officeart/2005/8/layout/radial1"/>
    <dgm:cxn modelId="{B09261EA-BEA0-47F7-8153-0123EB3627E4}" type="presOf" srcId="{D5939BFC-B5EA-42FC-95EC-BA97E4136910}" destId="{5E659B56-1F20-4A89-9E2F-481AE5DAE87F}" srcOrd="0" destOrd="0" presId="urn:microsoft.com/office/officeart/2005/8/layout/radial1"/>
    <dgm:cxn modelId="{B8D615D1-49B6-469D-8217-9AEB82AE65C5}" type="presParOf" srcId="{520FDB58-CDD0-4679-A5E0-25E8FCB989DC}" destId="{D81F9B09-1F0D-48D4-B190-A6B7FBA44460}" srcOrd="0" destOrd="0" presId="urn:microsoft.com/office/officeart/2005/8/layout/radial1"/>
    <dgm:cxn modelId="{9008A3B9-B0A2-4DE9-95E9-02321BDAFDEB}" type="presParOf" srcId="{520FDB58-CDD0-4679-A5E0-25E8FCB989DC}" destId="{30E8C835-EDCD-4E1D-91E6-F5E4470D669D}" srcOrd="1" destOrd="0" presId="urn:microsoft.com/office/officeart/2005/8/layout/radial1"/>
    <dgm:cxn modelId="{411A7AF7-0897-401A-9C2C-413C7A27E616}" type="presParOf" srcId="{30E8C835-EDCD-4E1D-91E6-F5E4470D669D}" destId="{8ACC6EBC-D218-4CA2-9516-BF4D02E7A9B1}" srcOrd="0" destOrd="0" presId="urn:microsoft.com/office/officeart/2005/8/layout/radial1"/>
    <dgm:cxn modelId="{3CE00B0C-6400-450D-B65F-5AB71CFEBBFB}" type="presParOf" srcId="{520FDB58-CDD0-4679-A5E0-25E8FCB989DC}" destId="{54D17352-2DF0-4CBC-92CF-3B91A7A0CD5B}" srcOrd="2" destOrd="0" presId="urn:microsoft.com/office/officeart/2005/8/layout/radial1"/>
    <dgm:cxn modelId="{6D3FF135-67C3-4344-BBDB-D0E6CB060FAE}" type="presParOf" srcId="{520FDB58-CDD0-4679-A5E0-25E8FCB989DC}" destId="{2FA032A0-EC1E-418D-8809-CE7E3C52A251}" srcOrd="3" destOrd="0" presId="urn:microsoft.com/office/officeart/2005/8/layout/radial1"/>
    <dgm:cxn modelId="{C0D0BD78-123E-4DFD-B197-7BFC1C293A34}" type="presParOf" srcId="{2FA032A0-EC1E-418D-8809-CE7E3C52A251}" destId="{F750D6D6-6F4E-41B4-9D1E-70E9FF687CC0}" srcOrd="0" destOrd="0" presId="urn:microsoft.com/office/officeart/2005/8/layout/radial1"/>
    <dgm:cxn modelId="{6D265859-EFED-4381-B89A-190D07A3419B}" type="presParOf" srcId="{520FDB58-CDD0-4679-A5E0-25E8FCB989DC}" destId="{8E6DCE7A-224E-4272-B7F6-C4356A73637B}" srcOrd="4" destOrd="0" presId="urn:microsoft.com/office/officeart/2005/8/layout/radial1"/>
    <dgm:cxn modelId="{75B0F7D9-9254-4324-A804-44E3CC1901E3}" type="presParOf" srcId="{520FDB58-CDD0-4679-A5E0-25E8FCB989DC}" destId="{D3C16B83-5AC9-43FC-8E95-01A076767A7A}" srcOrd="5" destOrd="0" presId="urn:microsoft.com/office/officeart/2005/8/layout/radial1"/>
    <dgm:cxn modelId="{D198564A-B2DF-49DA-8D17-00B23A54CBBA}" type="presParOf" srcId="{D3C16B83-5AC9-43FC-8E95-01A076767A7A}" destId="{9CF18745-D6EE-44E8-A84A-0A0747E1734E}" srcOrd="0" destOrd="0" presId="urn:microsoft.com/office/officeart/2005/8/layout/radial1"/>
    <dgm:cxn modelId="{E1594D17-D605-41E4-8EA0-1C2EED2DC213}" type="presParOf" srcId="{520FDB58-CDD0-4679-A5E0-25E8FCB989DC}" destId="{5E659B56-1F20-4A89-9E2F-481AE5DAE87F}" srcOrd="6" destOrd="0" presId="urn:microsoft.com/office/officeart/2005/8/layout/radial1"/>
    <dgm:cxn modelId="{1B1F8EBC-C874-4292-BC65-1CDD520EB2E3}" type="presParOf" srcId="{520FDB58-CDD0-4679-A5E0-25E8FCB989DC}" destId="{55D28E16-3D58-4977-848F-7EFEF0075691}" srcOrd="7" destOrd="0" presId="urn:microsoft.com/office/officeart/2005/8/layout/radial1"/>
    <dgm:cxn modelId="{31F2A563-03EB-41EA-BD82-32F1DCD6E7CC}" type="presParOf" srcId="{55D28E16-3D58-4977-848F-7EFEF0075691}" destId="{3AFCCC37-FE7E-4D36-878B-C87B2294180C}" srcOrd="0" destOrd="0" presId="urn:microsoft.com/office/officeart/2005/8/layout/radial1"/>
    <dgm:cxn modelId="{EDDC6ADB-7CBA-41B6-9A55-B46CA0E97948}" type="presParOf" srcId="{520FDB58-CDD0-4679-A5E0-25E8FCB989DC}" destId="{8539DB4D-DA02-43F1-8131-A39138E6C071}" srcOrd="8" destOrd="0" presId="urn:microsoft.com/office/officeart/2005/8/layout/radial1"/>
    <dgm:cxn modelId="{41BA523D-5CA1-48C1-AD1D-EAEBF23DD009}" type="presParOf" srcId="{520FDB58-CDD0-4679-A5E0-25E8FCB989DC}" destId="{B3BDF60A-8BB2-4085-8F18-9D24821DD33A}" srcOrd="9" destOrd="0" presId="urn:microsoft.com/office/officeart/2005/8/layout/radial1"/>
    <dgm:cxn modelId="{2BB9F7A5-275E-4401-9A8F-5DC469542A7D}" type="presParOf" srcId="{B3BDF60A-8BB2-4085-8F18-9D24821DD33A}" destId="{C564E952-323C-42B5-A452-9535B0C44704}" srcOrd="0" destOrd="0" presId="urn:microsoft.com/office/officeart/2005/8/layout/radial1"/>
    <dgm:cxn modelId="{50B5AE9A-E138-48CE-B576-4A7CD876C5BC}" type="presParOf" srcId="{520FDB58-CDD0-4679-A5E0-25E8FCB989DC}" destId="{AB946135-1B04-411F-A241-912D17D80D93}" srcOrd="10" destOrd="0" presId="urn:microsoft.com/office/officeart/2005/8/layout/radial1"/>
    <dgm:cxn modelId="{57E5CD72-8710-45B5-AA11-1F846260FC8B}" type="presParOf" srcId="{520FDB58-CDD0-4679-A5E0-25E8FCB989DC}" destId="{4FBA50BA-A892-451F-B42B-DA26AA84C106}" srcOrd="11" destOrd="0" presId="urn:microsoft.com/office/officeart/2005/8/layout/radial1"/>
    <dgm:cxn modelId="{683965BE-5AFF-4F6B-961B-F0B6155A51EF}" type="presParOf" srcId="{4FBA50BA-A892-451F-B42B-DA26AA84C106}" destId="{EC6445B2-4B6B-4029-8C63-42B6FE8DCCD2}" srcOrd="0" destOrd="0" presId="urn:microsoft.com/office/officeart/2005/8/layout/radial1"/>
    <dgm:cxn modelId="{96F1C8C7-1804-4A57-B468-21F830FB4B92}" type="presParOf" srcId="{520FDB58-CDD0-4679-A5E0-25E8FCB989DC}" destId="{33A9F0E6-95A6-4936-869F-FC5F4797E52A}" srcOrd="12" destOrd="0" presId="urn:microsoft.com/office/officeart/2005/8/layout/radial1"/>
    <dgm:cxn modelId="{C4C3C053-A478-48DE-9C6E-AC74177524D1}" type="presParOf" srcId="{520FDB58-CDD0-4679-A5E0-25E8FCB989DC}" destId="{70DF9C3F-1E24-47FD-A25A-1B2754E038AF}" srcOrd="13" destOrd="0" presId="urn:microsoft.com/office/officeart/2005/8/layout/radial1"/>
    <dgm:cxn modelId="{0D0CA9AA-930C-41D6-A0A1-C0D2BC87FCF9}" type="presParOf" srcId="{70DF9C3F-1E24-47FD-A25A-1B2754E038AF}" destId="{B9F275CC-938C-427C-8A74-959E9F9C1D47}" srcOrd="0" destOrd="0" presId="urn:microsoft.com/office/officeart/2005/8/layout/radial1"/>
    <dgm:cxn modelId="{B2290B75-B718-4014-8CCC-B2A880DBDC20}" type="presParOf" srcId="{520FDB58-CDD0-4679-A5E0-25E8FCB989DC}" destId="{C64E7691-3A1C-4C07-AA18-B4939D0F0D33}" srcOrd="14" destOrd="0" presId="urn:microsoft.com/office/officeart/2005/8/layout/radial1"/>
    <dgm:cxn modelId="{F9ACC7ED-7286-4E4F-A84B-DBCEAA6FC1AD}" type="presParOf" srcId="{520FDB58-CDD0-4679-A5E0-25E8FCB989DC}" destId="{E05C00F8-C2D9-49EC-A771-27E9529312F9}" srcOrd="15" destOrd="0" presId="urn:microsoft.com/office/officeart/2005/8/layout/radial1"/>
    <dgm:cxn modelId="{14288294-1579-4C6F-9D5D-A0114C4344BB}" type="presParOf" srcId="{E05C00F8-C2D9-49EC-A771-27E9529312F9}" destId="{FFEB956D-90B6-47C0-BE99-E96E0EE436BF}" srcOrd="0" destOrd="0" presId="urn:microsoft.com/office/officeart/2005/8/layout/radial1"/>
    <dgm:cxn modelId="{5D05DFC6-6CA9-4B12-8A86-C75E6A4C3BDF}" type="presParOf" srcId="{520FDB58-CDD0-4679-A5E0-25E8FCB989DC}" destId="{AB2209C1-4F6B-4993-8A59-82F903E8F4C4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F9B09-1F0D-48D4-B190-A6B7FBA44460}">
      <dsp:nvSpPr>
        <dsp:cNvPr id="0" name=""/>
        <dsp:cNvSpPr/>
      </dsp:nvSpPr>
      <dsp:spPr>
        <a:xfrm>
          <a:off x="3504794" y="2095888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i="0" u="none" strike="noStrike" kern="1200" baseline="0" smtClean="0">
            <a:latin typeface="Times New Roman"/>
          </a:endParaRP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strike="noStrike" kern="1200" baseline="0" smtClean="0">
              <a:latin typeface="Calibri"/>
            </a:rPr>
            <a:t>Оздоровление</a:t>
          </a:r>
          <a:endParaRPr lang="ru-RU" sz="1000" kern="1200" smtClean="0"/>
        </a:p>
      </dsp:txBody>
      <dsp:txXfrm>
        <a:off x="3683460" y="2274554"/>
        <a:ext cx="862679" cy="862679"/>
      </dsp:txXfrm>
    </dsp:sp>
    <dsp:sp modelId="{30E8C835-EDCD-4E1D-91E6-F5E4470D669D}">
      <dsp:nvSpPr>
        <dsp:cNvPr id="0" name=""/>
        <dsp:cNvSpPr/>
      </dsp:nvSpPr>
      <dsp:spPr>
        <a:xfrm rot="16200000">
          <a:off x="3687365" y="1655111"/>
          <a:ext cx="854868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854868" y="1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3428" y="1647082"/>
        <a:ext cx="42743" cy="42743"/>
      </dsp:txXfrm>
    </dsp:sp>
    <dsp:sp modelId="{54D17352-2DF0-4CBC-92CF-3B91A7A0CD5B}">
      <dsp:nvSpPr>
        <dsp:cNvPr id="0" name=""/>
        <dsp:cNvSpPr/>
      </dsp:nvSpPr>
      <dsp:spPr>
        <a:xfrm>
          <a:off x="3504794" y="21007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0" i="0" u="none" strike="noStrike" kern="1200" baseline="0" smtClean="0">
            <a:latin typeface="Times New Roman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strike="noStrike" kern="1200" baseline="0" smtClean="0">
              <a:latin typeface="Calibri"/>
            </a:rPr>
            <a:t>Физические упражнения</a:t>
          </a:r>
          <a:endParaRPr lang="ru-RU" sz="800" kern="1200" smtClean="0"/>
        </a:p>
      </dsp:txBody>
      <dsp:txXfrm>
        <a:off x="3683460" y="199673"/>
        <a:ext cx="862679" cy="862679"/>
      </dsp:txXfrm>
    </dsp:sp>
    <dsp:sp modelId="{2FA032A0-EC1E-418D-8809-CE7E3C52A251}">
      <dsp:nvSpPr>
        <dsp:cNvPr id="0" name=""/>
        <dsp:cNvSpPr/>
      </dsp:nvSpPr>
      <dsp:spPr>
        <a:xfrm rot="18900000">
          <a:off x="4420946" y="1958970"/>
          <a:ext cx="854868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854868" y="1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27009" y="1950941"/>
        <a:ext cx="42743" cy="42743"/>
      </dsp:txXfrm>
    </dsp:sp>
    <dsp:sp modelId="{8E6DCE7A-224E-4272-B7F6-C4356A73637B}">
      <dsp:nvSpPr>
        <dsp:cNvPr id="0" name=""/>
        <dsp:cNvSpPr/>
      </dsp:nvSpPr>
      <dsp:spPr>
        <a:xfrm>
          <a:off x="4971956" y="628726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0" i="0" u="none" strike="noStrike" kern="1200" baseline="0" smtClean="0">
            <a:latin typeface="Times New Roman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strike="noStrike" kern="1200" baseline="0" smtClean="0">
              <a:latin typeface="Calibri"/>
            </a:rPr>
            <a:t>Воздушный режим</a:t>
          </a:r>
          <a:endParaRPr lang="ru-RU" sz="800" kern="1200" smtClean="0"/>
        </a:p>
      </dsp:txBody>
      <dsp:txXfrm>
        <a:off x="5150622" y="807392"/>
        <a:ext cx="862679" cy="862679"/>
      </dsp:txXfrm>
    </dsp:sp>
    <dsp:sp modelId="{D3C16B83-5AC9-43FC-8E95-01A076767A7A}">
      <dsp:nvSpPr>
        <dsp:cNvPr id="0" name=""/>
        <dsp:cNvSpPr/>
      </dsp:nvSpPr>
      <dsp:spPr>
        <a:xfrm>
          <a:off x="4724805" y="2692551"/>
          <a:ext cx="854868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854868" y="1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0868" y="2684522"/>
        <a:ext cx="42743" cy="42743"/>
      </dsp:txXfrm>
    </dsp:sp>
    <dsp:sp modelId="{5E659B56-1F20-4A89-9E2F-481AE5DAE87F}">
      <dsp:nvSpPr>
        <dsp:cNvPr id="0" name=""/>
        <dsp:cNvSpPr/>
      </dsp:nvSpPr>
      <dsp:spPr>
        <a:xfrm>
          <a:off x="5579674" y="2095888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strike="noStrike" kern="1200" baseline="0" dirty="0" smtClean="0">
              <a:latin typeface="Times New Roman"/>
            </a:rPr>
            <a:t>Диетотерапия</a:t>
          </a:r>
          <a:endParaRPr lang="ru-RU" sz="800" b="0" i="0" u="none" strike="noStrike" kern="1200" baseline="0" dirty="0" smtClean="0">
            <a:latin typeface="Times New Roman"/>
          </a:endParaRPr>
        </a:p>
      </dsp:txBody>
      <dsp:txXfrm>
        <a:off x="5758340" y="2274554"/>
        <a:ext cx="862679" cy="862679"/>
      </dsp:txXfrm>
    </dsp:sp>
    <dsp:sp modelId="{55D28E16-3D58-4977-848F-7EFEF0075691}">
      <dsp:nvSpPr>
        <dsp:cNvPr id="0" name=""/>
        <dsp:cNvSpPr/>
      </dsp:nvSpPr>
      <dsp:spPr>
        <a:xfrm rot="2700000">
          <a:off x="4420946" y="3426132"/>
          <a:ext cx="854868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854868" y="1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27009" y="3418103"/>
        <a:ext cx="42743" cy="42743"/>
      </dsp:txXfrm>
    </dsp:sp>
    <dsp:sp modelId="{8539DB4D-DA02-43F1-8131-A39138E6C071}">
      <dsp:nvSpPr>
        <dsp:cNvPr id="0" name=""/>
        <dsp:cNvSpPr/>
      </dsp:nvSpPr>
      <dsp:spPr>
        <a:xfrm>
          <a:off x="4971956" y="3563050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0" i="0" u="none" strike="noStrike" kern="1200" baseline="0" smtClean="0">
            <a:latin typeface="Times New Roman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strike="noStrike" kern="1200" baseline="0" smtClean="0">
              <a:latin typeface="Calibri"/>
            </a:rPr>
            <a:t>Стимулирующая терапия</a:t>
          </a:r>
          <a:endParaRPr lang="ru-RU" sz="800" kern="1200" smtClean="0"/>
        </a:p>
      </dsp:txBody>
      <dsp:txXfrm>
        <a:off x="5150622" y="3741716"/>
        <a:ext cx="862679" cy="862679"/>
      </dsp:txXfrm>
    </dsp:sp>
    <dsp:sp modelId="{B3BDF60A-8BB2-4085-8F18-9D24821DD33A}">
      <dsp:nvSpPr>
        <dsp:cNvPr id="0" name=""/>
        <dsp:cNvSpPr/>
      </dsp:nvSpPr>
      <dsp:spPr>
        <a:xfrm rot="5400000">
          <a:off x="3687365" y="3729991"/>
          <a:ext cx="854868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854868" y="1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3428" y="3721962"/>
        <a:ext cx="42743" cy="42743"/>
      </dsp:txXfrm>
    </dsp:sp>
    <dsp:sp modelId="{AB946135-1B04-411F-A241-912D17D80D93}">
      <dsp:nvSpPr>
        <dsp:cNvPr id="0" name=""/>
        <dsp:cNvSpPr/>
      </dsp:nvSpPr>
      <dsp:spPr>
        <a:xfrm>
          <a:off x="3504794" y="4170768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0" i="0" u="none" strike="noStrike" kern="1200" baseline="0" smtClean="0">
            <a:latin typeface="Times New Roman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strike="noStrike" kern="1200" baseline="0" smtClean="0">
              <a:latin typeface="Calibri"/>
            </a:rPr>
            <a:t>Санитарно-просветительная работа</a:t>
          </a:r>
          <a:endParaRPr lang="ru-RU" sz="800" kern="1200" smtClean="0"/>
        </a:p>
      </dsp:txBody>
      <dsp:txXfrm>
        <a:off x="3683460" y="4349434"/>
        <a:ext cx="862679" cy="862679"/>
      </dsp:txXfrm>
    </dsp:sp>
    <dsp:sp modelId="{4FBA50BA-A892-451F-B42B-DA26AA84C106}">
      <dsp:nvSpPr>
        <dsp:cNvPr id="0" name=""/>
        <dsp:cNvSpPr/>
      </dsp:nvSpPr>
      <dsp:spPr>
        <a:xfrm rot="8100000">
          <a:off x="2953784" y="3426132"/>
          <a:ext cx="854868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854868" y="1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59847" y="3418103"/>
        <a:ext cx="42743" cy="42743"/>
      </dsp:txXfrm>
    </dsp:sp>
    <dsp:sp modelId="{33A9F0E6-95A6-4936-869F-FC5F4797E52A}">
      <dsp:nvSpPr>
        <dsp:cNvPr id="0" name=""/>
        <dsp:cNvSpPr/>
      </dsp:nvSpPr>
      <dsp:spPr>
        <a:xfrm>
          <a:off x="2037632" y="3563050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0" i="0" u="none" strike="noStrike" kern="1200" baseline="0" smtClean="0">
            <a:latin typeface="Times New Roman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strike="noStrike" kern="1200" baseline="0" smtClean="0">
              <a:latin typeface="Calibri"/>
            </a:rPr>
            <a:t>Гигиенические и водные процедуры</a:t>
          </a:r>
          <a:endParaRPr lang="ru-RU" sz="800" kern="1200" smtClean="0"/>
        </a:p>
      </dsp:txBody>
      <dsp:txXfrm>
        <a:off x="2216298" y="3741716"/>
        <a:ext cx="862679" cy="862679"/>
      </dsp:txXfrm>
    </dsp:sp>
    <dsp:sp modelId="{70DF9C3F-1E24-47FD-A25A-1B2754E038AF}">
      <dsp:nvSpPr>
        <dsp:cNvPr id="0" name=""/>
        <dsp:cNvSpPr/>
      </dsp:nvSpPr>
      <dsp:spPr>
        <a:xfrm rot="10800000">
          <a:off x="2649925" y="2692551"/>
          <a:ext cx="854868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854868" y="1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55988" y="2684522"/>
        <a:ext cx="42743" cy="42743"/>
      </dsp:txXfrm>
    </dsp:sp>
    <dsp:sp modelId="{C64E7691-3A1C-4C07-AA18-B4939D0F0D33}">
      <dsp:nvSpPr>
        <dsp:cNvPr id="0" name=""/>
        <dsp:cNvSpPr/>
      </dsp:nvSpPr>
      <dsp:spPr>
        <a:xfrm>
          <a:off x="1429913" y="2095888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0" i="0" u="none" strike="noStrike" kern="1200" baseline="0" smtClean="0">
            <a:latin typeface="Times New Roman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strike="noStrike" kern="1200" baseline="0" smtClean="0">
              <a:latin typeface="Calibri"/>
            </a:rPr>
            <a:t>Медикаментозная терапия</a:t>
          </a:r>
          <a:endParaRPr lang="ru-RU" sz="800" kern="1200" smtClean="0"/>
        </a:p>
      </dsp:txBody>
      <dsp:txXfrm>
        <a:off x="1608579" y="2274554"/>
        <a:ext cx="862679" cy="862679"/>
      </dsp:txXfrm>
    </dsp:sp>
    <dsp:sp modelId="{E05C00F8-C2D9-49EC-A771-27E9529312F9}">
      <dsp:nvSpPr>
        <dsp:cNvPr id="0" name=""/>
        <dsp:cNvSpPr/>
      </dsp:nvSpPr>
      <dsp:spPr>
        <a:xfrm rot="13500000">
          <a:off x="2953784" y="1958970"/>
          <a:ext cx="854868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854868" y="1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59847" y="1950941"/>
        <a:ext cx="42743" cy="42743"/>
      </dsp:txXfrm>
    </dsp:sp>
    <dsp:sp modelId="{AB2209C1-4F6B-4993-8A59-82F903E8F4C4}">
      <dsp:nvSpPr>
        <dsp:cNvPr id="0" name=""/>
        <dsp:cNvSpPr/>
      </dsp:nvSpPr>
      <dsp:spPr>
        <a:xfrm>
          <a:off x="2037632" y="628726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0" i="0" u="none" strike="noStrike" kern="1200" baseline="0" dirty="0" smtClean="0">
            <a:latin typeface="Times New Roman"/>
          </a:endParaRPr>
        </a:p>
        <a:p>
          <a:pPr marR="0"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strike="noStrike" kern="1200" baseline="0" dirty="0" smtClean="0">
              <a:latin typeface="Calibri"/>
            </a:rPr>
            <a:t>Оксигенотерапия</a:t>
          </a:r>
          <a:endParaRPr lang="ru-RU" sz="800" kern="1200" dirty="0" smtClean="0"/>
        </a:p>
      </dsp:txBody>
      <dsp:txXfrm>
        <a:off x="2216298" y="807392"/>
        <a:ext cx="862679" cy="862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50B8-8774-48D3-AD36-ED099BBCF144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B734-269C-4AF6-8606-DB06908B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4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4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4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4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4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66"/>
                </a:solidFill>
                <a:latin typeface="Monotype Corsiva" pitchFamily="66" charset="0"/>
              </a:rPr>
              <a:t>Отчёт старшей медицинской сестры</a:t>
            </a:r>
            <a:br>
              <a:rPr lang="ru-RU" i="1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rgbClr val="FF0066"/>
                </a:solidFill>
                <a:latin typeface="Monotype Corsiva" pitchFamily="66" charset="0"/>
              </a:rPr>
              <a:t>Детский</a:t>
            </a: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 сад №14 «Медвежонок»</a:t>
            </a:r>
            <a:endParaRPr lang="ru-RU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84864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Квалифицированно оказывается первая доврачебная помощь при острых заболеваниях, травмах. Согласно графику  детской консультации организуем и участвуем в углублённых осмотрах детей узкими специалистами.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должностные обязанности входит: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 Оказание первой медицинской помощи детям и сотрудникам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 Осуществление ежедневного контроля 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Соблюдения санитарно – гигиенических условий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Соблюдения санитарного режима в ДОУ (правильная организация уборки помещения, мытья посуды, обработка игрушек, маркировка уборочного инвентаря), проветривания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Правильного и своевременного выполнения режимных моментов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Выполнение оздоровительных и закаливающих процедур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Организации физического воспитания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Диспансеризация детей (проведение осмотра педиатром и врачами - специалистами.)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Своевременного прохождения медицинских осмотров сотрудниками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Организация сбалансированного питания.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Оформление  отчетных медицинских документов и журналов, отвечающих установленным требованиям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I:\Картинки для презинтации\p000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085184"/>
            <a:ext cx="3422754" cy="160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98679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4. Сверка списков детей, зачисленных в дошкольное образовательное учреждение (далее – ДОУ), и проверка наличия следующих медицинских документов: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Медицинская карта ребенка (форма № 026/у-2000).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Карта профилактических прививок (форма № 063/у);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5. Анализ здоровья вновь поступивших детей, составление листов здоровья ребенка на основании результатов осмотров.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6. Подготовка к профилактическим осмотрам детей: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проведение антропометрии;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7. Планирование и составление следующих документов: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комплексный план работы на год;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годовой план проведения профилактических прививок;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таблица планирования прививок (при выполнении прививок обязательно наличие письменного согласия родителей).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8. Направление отчетной документации установленной формы 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етскую поликлинику </a:t>
            </a:r>
            <a:r>
              <a:rPr lang="ru-RU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г.Мирного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9. Выписка средств, необходимых для работы медицинского кабинета: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медикаментов;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перевязочного материала;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препаратов для оказания экстренной помощи.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77072"/>
            <a:ext cx="2049016" cy="2599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454030"/>
            <a:ext cx="9144000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детском саду проводятся следующие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мероприятия: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кварцевание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помещений групп и кабинетов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 витаминизация 3 блюда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 корригирующие упражнения (профилактика нарушения осанки и плоскостопия) при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проведении физкультурных занятий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 дыхательная, пальчиковая гимнастики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 утренняя гимнастика и приём на воздухе в тёплые дни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воздушная гимнастика после сна,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босохождение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 рефлекторной дорожке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 полоскание полости рта после приема пищи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игры с водой в летний период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использование элементов самомассажа в повседневной жизни 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Профилактика ОРЗ и гриппа (октябрь-апрель): курсы </a:t>
            </a:r>
            <a:r>
              <a:rPr lang="ru-RU" altLang="ru-RU" sz="2000" dirty="0" err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Анаферона</a:t>
            </a:r>
            <a:r>
              <a:rPr lang="ru-RU" alt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(дети до 3 лет),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000" dirty="0" err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Арбидола</a:t>
            </a:r>
            <a:r>
              <a:rPr lang="ru-RU" alt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(с 4 лет), </a:t>
            </a:r>
            <a:r>
              <a:rPr lang="ru-RU" altLang="ru-RU" sz="2000" dirty="0" err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Гриппферона</a:t>
            </a:r>
            <a:r>
              <a:rPr lang="ru-RU" alt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(все возрастные группы) </a:t>
            </a:r>
          </a:p>
          <a:p>
            <a:pPr>
              <a:defRPr/>
            </a:pPr>
            <a:r>
              <a:rPr lang="ru-RU" altLang="ru-RU" sz="2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-Оксигенотерапия </a:t>
            </a:r>
            <a:r>
              <a:rPr lang="ru-RU" alt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(кислородный коктейль) каждые 3 </a:t>
            </a:r>
            <a:r>
              <a:rPr lang="ru-RU" altLang="ru-RU" sz="2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месяца</a:t>
            </a:r>
          </a:p>
          <a:p>
            <a:pPr>
              <a:defRPr/>
            </a:pPr>
            <a:r>
              <a:rPr lang="ru-RU" altLang="ru-RU" sz="2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-Профилактика </a:t>
            </a:r>
            <a:r>
              <a:rPr lang="ru-RU" altLang="ru-RU" sz="2000" dirty="0" err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йододефицита</a:t>
            </a:r>
            <a:r>
              <a:rPr lang="ru-RU" alt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(курс </a:t>
            </a:r>
            <a:r>
              <a:rPr lang="ru-RU" altLang="ru-RU" sz="2000" dirty="0" err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Йодомарина</a:t>
            </a:r>
            <a:r>
              <a:rPr lang="ru-RU" alt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1 раз в 3 </a:t>
            </a:r>
            <a:r>
              <a:rPr lang="ru-RU" altLang="ru-RU" sz="2000" dirty="0" err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мес</a:t>
            </a:r>
            <a:r>
              <a:rPr lang="ru-RU" alt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alt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Профилактический прием поливитаминных препаратов (Пиковит, </a:t>
            </a:r>
            <a:r>
              <a:rPr lang="ru-RU" altLang="ru-RU" sz="2000" dirty="0" err="1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Ревит</a:t>
            </a:r>
            <a:r>
              <a:rPr lang="ru-RU" alt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</a:rPr>
              <a:t>  </a:t>
            </a:r>
            <a:r>
              <a:rPr lang="ru-RU" sz="2000" dirty="0" smtClean="0">
                <a:latin typeface="Monotype Corsiva" pitchFamily="66" charset="0"/>
              </a:rPr>
              <a:t>Общее санитарно-гигиеническое состояние дошкольного учреждения соответствует требованиям СанПиН: питьевой, световой и воздушный режимы соответствуют нормам. По результатам плановых и внеплановых проверок </a:t>
            </a:r>
            <a:r>
              <a:rPr lang="ru-RU" sz="2000" dirty="0" err="1" smtClean="0">
                <a:latin typeface="Monotype Corsiva" pitchFamily="66" charset="0"/>
              </a:rPr>
              <a:t>Роспотребнадзора</a:t>
            </a:r>
            <a:r>
              <a:rPr lang="ru-RU" sz="2000" dirty="0" smtClean="0">
                <a:latin typeface="Monotype Corsiva" pitchFamily="66" charset="0"/>
              </a:rPr>
              <a:t> грубых нарушений не отмечалось.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dirty="0" smtClean="0"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dirty="0" smtClean="0"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dirty="0" smtClean="0"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00B0F0"/>
                </a:solidFill>
                <a:latin typeface="Monotype Corsiva" pitchFamily="66" charset="0"/>
              </a:rPr>
              <a:t>Прием и организация обслуживания вновь поступающих детей в детское учреждение.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Особое внимание в учреждении уделяется приему вновь поступающих детей и создание условий, способствующих снижению тяжести адаптационного синдрома. Все дети перед поступлением в детский сад проходят углубленный медицинский осмотр и лабораторное обследование в поликлиниках по месту жительства. На ребенка составляется подробная выписка - эпикриз с заключением о состоянии здоровья ребенка; с оценкой нервно -психического развития, определяется группа здоровья, даются рекомендации по его дальнейшему наблюдению.</a:t>
            </a:r>
          </a:p>
          <a:p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По окончании периода адаптации пишется эпикриз, где оценивается тяжесть течения этого периода, указывается выполнение проведенных мероприятий по профилактике проявлений адаптационного периода и намечается план дальнейшего ведения и оздоровления ребенка.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latin typeface="Monotype Corsiva" pitchFamily="66" charset="0"/>
              </a:rPr>
              <a:t/>
            </a:r>
            <a:br>
              <a:rPr lang="ru-RU" sz="2200" i="1" dirty="0" smtClean="0">
                <a:latin typeface="Monotype Corsiva" pitchFamily="66" charset="0"/>
              </a:rPr>
            </a:b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Диспансеризация детей в детском саду.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Диспансеризация детей, посещающих  детский сад   заключается в систематическом медицинском наблюдении за состоянием здоровья с профилактической целью в течение всего периода пребывания в учреждении.</a:t>
            </a:r>
          </a:p>
          <a:p>
            <a:r>
              <a:rPr lang="ru-RU" sz="1400" dirty="0" smtClean="0"/>
              <a:t>Окончательный диагноз устанавливается педиатром или узким специалистом после дополнительных обследований.</a:t>
            </a:r>
          </a:p>
          <a:p>
            <a:pPr>
              <a:buNone/>
            </a:pPr>
            <a:r>
              <a:rPr lang="ru-RU" sz="1500" dirty="0" smtClean="0"/>
              <a:t> </a:t>
            </a:r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23980"/>
              </p:ext>
            </p:extLst>
          </p:nvPr>
        </p:nvGraphicFramePr>
        <p:xfrm>
          <a:off x="1043608" y="1988840"/>
          <a:ext cx="7104114" cy="377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139"/>
                <a:gridCol w="1145738"/>
                <a:gridCol w="924677"/>
                <a:gridCol w="1207710"/>
                <a:gridCol w="1041925"/>
                <a:gridCol w="1041925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Группы 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здоровья 2021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Группы</a:t>
                      </a:r>
                      <a:r>
                        <a:rPr lang="ru-RU" sz="2400" b="1" baseline="0" dirty="0" smtClean="0"/>
                        <a:t> здоровья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III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endParaRPr lang="ru-RU" sz="2400" dirty="0"/>
                    </a:p>
                  </a:txBody>
                  <a:tcPr/>
                </a:tc>
              </a:tr>
              <a:tr h="80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До 2х лет 11</a:t>
                      </a:r>
                      <a:r>
                        <a:rPr lang="ru-RU" sz="24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baseline="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endParaRPr lang="ru-RU" sz="2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70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 3 до 5лет</a:t>
                      </a:r>
                      <a:endParaRPr lang="ru-RU" sz="24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453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 6</a:t>
                      </a:r>
                      <a:r>
                        <a:rPr lang="ru-RU" sz="24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7 лет</a:t>
                      </a:r>
                      <a:endParaRPr lang="ru-RU" sz="24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172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Monotype Corsiva" pitchFamily="66" charset="0"/>
              </a:rPr>
              <a:t/>
            </a:r>
            <a:br>
              <a:rPr lang="ru-RU" sz="1800" i="1" dirty="0" smtClean="0">
                <a:latin typeface="Monotype Corsiva" pitchFamily="66" charset="0"/>
              </a:rPr>
            </a:br>
            <a:r>
              <a:rPr lang="ru-RU" sz="1800" i="1" dirty="0" smtClean="0">
                <a:solidFill>
                  <a:srgbClr val="CC00CC"/>
                </a:solidFill>
                <a:latin typeface="Monotype Corsiva" pitchFamily="66" charset="0"/>
              </a:rPr>
              <a:t/>
            </a:r>
            <a:br>
              <a:rPr lang="ru-RU" sz="1800" i="1" dirty="0" smtClean="0">
                <a:solidFill>
                  <a:srgbClr val="CC00CC"/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rgbClr val="CC3300"/>
                </a:solidFill>
                <a:latin typeface="Monotype Corsiva" pitchFamily="66" charset="0"/>
              </a:rPr>
              <a:t>ОТЧЁТ ПО ЗАБОЛЕВАЕМОСТИ за </a:t>
            </a:r>
            <a:r>
              <a:rPr lang="ru-RU" sz="2000" i="1" dirty="0" smtClean="0">
                <a:solidFill>
                  <a:srgbClr val="CC3300"/>
                </a:solidFill>
                <a:latin typeface="Monotype Corsiva" pitchFamily="66" charset="0"/>
              </a:rPr>
              <a:t>2021 </a:t>
            </a:r>
            <a:r>
              <a:rPr lang="ru-RU" sz="1800" i="1" dirty="0" smtClean="0">
                <a:solidFill>
                  <a:srgbClr val="CC3300"/>
                </a:solidFill>
                <a:latin typeface="Monotype Corsiva" pitchFamily="66" charset="0"/>
              </a:rPr>
              <a:t>год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02055"/>
              </p:ext>
            </p:extLst>
          </p:nvPr>
        </p:nvGraphicFramePr>
        <p:xfrm>
          <a:off x="142844" y="571480"/>
          <a:ext cx="8533612" cy="362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785818"/>
                <a:gridCol w="784108"/>
                <a:gridCol w="576064"/>
                <a:gridCol w="648072"/>
                <a:gridCol w="706400"/>
                <a:gridCol w="857288"/>
                <a:gridCol w="785818"/>
                <a:gridCol w="746838"/>
              </a:tblGrid>
              <a:tr h="265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болезни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Всего случаев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 1-3 лет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От 3-5 лет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6-7 лет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8464">
                <a:tc>
                  <a:txBody>
                    <a:bodyPr/>
                    <a:lstStyle/>
                    <a:p>
                      <a:endParaRPr lang="ru-RU" sz="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Случ</a:t>
                      </a:r>
                      <a:r>
                        <a:rPr lang="ru-RU" sz="1200" dirty="0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D63E1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дни</a:t>
                      </a:r>
                      <a:endParaRPr lang="ru-RU" sz="1100" dirty="0">
                        <a:solidFill>
                          <a:srgbClr val="D63E1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Случ</a:t>
                      </a:r>
                      <a:r>
                        <a:rPr lang="ru-RU" sz="1200" dirty="0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D63E1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дни</a:t>
                      </a:r>
                      <a:endParaRPr lang="ru-RU" sz="1100" dirty="0">
                        <a:solidFill>
                          <a:srgbClr val="D63E1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Случ</a:t>
                      </a:r>
                      <a:r>
                        <a:rPr lang="ru-RU" sz="1200" dirty="0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D63E1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дни</a:t>
                      </a:r>
                      <a:endParaRPr lang="ru-RU" sz="1100" dirty="0">
                        <a:solidFill>
                          <a:srgbClr val="D63E1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Случ</a:t>
                      </a:r>
                      <a:r>
                        <a:rPr lang="ru-RU" sz="1200" dirty="0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D63E1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D63E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дни</a:t>
                      </a:r>
                      <a:endParaRPr lang="ru-RU" sz="1100" dirty="0">
                        <a:solidFill>
                          <a:srgbClr val="D63E1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71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Общая заболеваемость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825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9316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2235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516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5656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1425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38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ОРВИ, грипп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727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8554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2071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5189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1294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Бронхит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Ангина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Ковид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Ветряная оспа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Бронхиальная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астма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68580" marR="68580" marT="0" marB="0"/>
                </a:tc>
              </a:tr>
              <a:tr h="127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Скарлатина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Болезни МПС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Болезни глаз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Болезни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ЖКТ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Болезни уха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</a:tr>
              <a:tr h="4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Болезни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кожи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Травма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71729"/>
              </p:ext>
            </p:extLst>
          </p:nvPr>
        </p:nvGraphicFramePr>
        <p:xfrm>
          <a:off x="153188" y="4293095"/>
          <a:ext cx="8533612" cy="230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425910"/>
                <a:gridCol w="1210830"/>
                <a:gridCol w="1720978"/>
                <a:gridCol w="1532688"/>
              </a:tblGrid>
              <a:tr h="141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Среднесписочный состав детей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</a:t>
                      </a:r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167</a:t>
                      </a:r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27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Число пропусков на 1 ребёнка по болезни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35,9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56,9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33,9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19,5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184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Средняя продолжительность заболевания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11,0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10,1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7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Количество случаев на 1 ребёнка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3,2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3,1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2,6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146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Индекс здоровья (за год)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32-12,3%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2-5%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21-13%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9-17%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7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Пропущено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дн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по болезни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9316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2235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5656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1425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7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Пропущено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дн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всего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27373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4785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17520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5068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271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Проведено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дн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всего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36064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4474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23615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7975</a:t>
                      </a:r>
                      <a:endParaRPr lang="ru-RU" sz="1200" dirty="0"/>
                    </a:p>
                  </a:txBody>
                  <a:tcPr marL="68580" marR="68580" marT="0" marB="0"/>
                </a:tc>
              </a:tr>
              <a:tr h="160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latin typeface="Calibri"/>
                          <a:ea typeface="Calibri"/>
                          <a:cs typeface="Times New Roman"/>
                        </a:rPr>
                        <a:t>Детодни</a:t>
                      </a:r>
                      <a:r>
                        <a:rPr lang="ru-RU" sz="1050" dirty="0" smtClean="0">
                          <a:latin typeface="Calibri"/>
                          <a:ea typeface="Calibri"/>
                          <a:cs typeface="Times New Roman"/>
                        </a:rPr>
                        <a:t> (план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35006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</a:tr>
              <a:tr h="182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Calibri"/>
                          <a:ea typeface="Calibri"/>
                          <a:cs typeface="Times New Roman"/>
                        </a:rPr>
                        <a:t>% выполнения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103%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Организация </a:t>
            </a:r>
            <a:r>
              <a:rPr lang="ru-RU" sz="2000" i="1" dirty="0" err="1" smtClean="0">
                <a:solidFill>
                  <a:srgbClr val="FF0000"/>
                </a:solidFill>
              </a:rPr>
              <a:t>вакцинопрофилактики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Среди противоэпидемических мероприятий в борьбе с детскими инфекциями организация прививочной работы принадлежит одно из ведущих мест. Целью иммунопрофилактики является не только создание индивидуальной невосприимчивости, но главным образом формирование коллективного иммунитета к определенной инфекции.</a:t>
            </a:r>
          </a:p>
          <a:p>
            <a:r>
              <a:rPr lang="ru-RU" dirty="0" smtClean="0">
                <a:latin typeface="Monotype Corsiva" pitchFamily="66" charset="0"/>
              </a:rPr>
              <a:t>Профилактические прививки детям проводятся под контролем врача- педиатра. Проводятся прививки в процедурном кабинете при строгом соблюдении всех санитарно – эпидемиологических требований. Оборудование кабинета также соответствует всем требованиям. В нем имеются инструкции по применению всех препаратов, которые используются для проведения прививок. Прививки проводятся по строго составленному плану прививочного кабинета детской поликлиники.</a:t>
            </a:r>
          </a:p>
          <a:p>
            <a:r>
              <a:rPr lang="ru-RU" dirty="0" smtClean="0">
                <a:latin typeface="Monotype Corsiva" pitchFamily="66" charset="0"/>
              </a:rPr>
              <a:t>Все родители, дети которых подлежат профилактической прививке, заполняют «Добровольное информированное согласие» на проведения прививки. Перед самой прививкой ребенок осматривается врачом с обязательной термометрией. В течение всего срока определенного инструкцией по применению соответствующего вакцинного препарата, за ребенком ведется медицинское наблюдение. Все данные о проведенной прививке заносятся в Ф.№ 063, ф. 026/у, прививочный журнал с занесением реакции на ее проведение. По показаниям врача – невролога профилактические прививки проводят в условиях поликлиники.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22483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D63E14"/>
                </a:solidFill>
                <a:latin typeface="Monotype Corsiva" pitchFamily="66" charset="0"/>
              </a:rPr>
              <a:t>Выполнение плана профилактических прививок за </a:t>
            </a:r>
            <a:r>
              <a:rPr lang="ru-RU" sz="2400" i="1" dirty="0" smtClean="0">
                <a:solidFill>
                  <a:srgbClr val="D63E14"/>
                </a:solidFill>
                <a:latin typeface="Monotype Corsiva" pitchFamily="66" charset="0"/>
              </a:rPr>
              <a:t>2021 </a:t>
            </a:r>
            <a:r>
              <a:rPr lang="ru-RU" sz="2400" i="1" dirty="0" smtClean="0">
                <a:solidFill>
                  <a:srgbClr val="D63E14"/>
                </a:solidFill>
                <a:latin typeface="Monotype Corsiva" pitchFamily="66" charset="0"/>
              </a:rPr>
              <a:t>год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06864"/>
              </p:ext>
            </p:extLst>
          </p:nvPr>
        </p:nvGraphicFramePr>
        <p:xfrm>
          <a:off x="395536" y="1124744"/>
          <a:ext cx="8651304" cy="513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316752"/>
                <a:gridCol w="1224136"/>
                <a:gridCol w="1656184"/>
                <a:gridCol w="28083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Подлежало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Привито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%  от плана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Причина не выполнения</a:t>
                      </a: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АКДС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Вакцины АКДС нет в наличии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АДС-М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40,7 %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Вакцины АДСМ  нет в наличии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Полиомиелит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68,8%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Вакцины полиомиелитной  нет в наличии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73,4 %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Вакцины против кори, эпидемического паротита, краснухи  нет в наличии</a:t>
                      </a:r>
                    </a:p>
                  </a:txBody>
                  <a:tcPr marL="68580" marR="68580" marT="0" marB="0"/>
                </a:tc>
              </a:tr>
              <a:tr h="52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Паротит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73,4 %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Вакцины против кори, эпидемического паротита, краснухи  нет в наличии</a:t>
                      </a:r>
                    </a:p>
                    <a:p>
                      <a:pPr algn="l"/>
                      <a:endParaRPr lang="ru-RU" dirty="0"/>
                    </a:p>
                  </a:txBody>
                  <a:tcPr marL="68580" marR="68580" marT="0" marB="0"/>
                </a:tc>
              </a:tr>
              <a:tr h="58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Краснуха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73,4 %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Вакцины против кори, эпидемического паротита, краснухи  нет в наличии</a:t>
                      </a:r>
                    </a:p>
                    <a:p>
                      <a:pPr algn="l"/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БЦЖ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Грипп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246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164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66,7%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Р.Манту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60,7%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Длительное время нет вакцины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Превенар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 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b="0" cap="none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b="0" cap="none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400" b="0" cap="none" dirty="0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sz="2400" b="0" cap="none" dirty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Comic Sans MS" panose="030F0702030302020204" pitchFamily="66" charset="0"/>
                <a:ea typeface="+mn-ea"/>
                <a:cs typeface="+mn-cs"/>
              </a:rPr>
              <a:t>Мероприятий по профилактике, раннему и своевременному выявлению туберкулеза у детей.</a:t>
            </a:r>
            <a:r>
              <a:rPr lang="ru-RU" sz="2400" b="0" cap="none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400" b="0" cap="none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>
                <a:solidFill>
                  <a:srgbClr val="2E75B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Профилактика туберкулеза</a:t>
            </a:r>
            <a:endParaRPr lang="ru-RU" sz="1800" i="1" dirty="0">
              <a:solidFill>
                <a:srgbClr val="2E75B6"/>
              </a:solidFill>
              <a:latin typeface="Comic Sans MS" pitchFamily="66" charset="0"/>
              <a:ea typeface="Calibri" pitchFamily="34" charset="0"/>
              <a:cs typeface="Arial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планирование и организация ревакцинации БЦЖ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</a:rPr>
              <a:t>химопрофилактика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 по рекомендации педиатра - фтизиатра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 санитарное просвещение персонала и родителей детей, посещающих наш детский сад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marL="457200" lvl="1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</a:rPr>
              <a:t>Своевременное выявление больных туберкулезом</a:t>
            </a:r>
            <a:endParaRPr lang="ru-RU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</a:rPr>
              <a:t>туберкулинодиагностика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 (проводится ежегодно согласно календарного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плана путем постановки Р - манту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плановое рентгенологическое обследование инфицированных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</a:rPr>
              <a:t> Совместная работа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с поликлиникой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противотуберкулезным диспансером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</a:rPr>
              <a:t>Роспотребнадзором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200" b="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ru-RU" sz="1800" b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Туберкулинодиагностика за </a:t>
            </a:r>
            <a:r>
              <a:rPr lang="ru-RU" sz="1800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2021 </a:t>
            </a:r>
            <a:r>
              <a:rPr lang="ru-RU" sz="1800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  <a:endParaRPr lang="ru-RU" sz="1800" i="1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288426"/>
              </p:ext>
            </p:extLst>
          </p:nvPr>
        </p:nvGraphicFramePr>
        <p:xfrm>
          <a:off x="1835696" y="4653136"/>
          <a:ext cx="5544616" cy="131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296144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0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Обследовано реакцией Манту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Выявлено с виражом туберкулиновой пробы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8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461" y="595740"/>
            <a:ext cx="7715200" cy="9269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200" b="0" cap="none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Организация питания</a:t>
            </a:r>
            <a:r>
              <a:rPr lang="ru-RU" sz="3200" b="0" cap="none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3200" b="0" cap="none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6002"/>
            <a:ext cx="8229600" cy="404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26" y="58371"/>
            <a:ext cx="267493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2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66"/>
                </a:solidFill>
                <a:latin typeface="Monotype Corsiva" pitchFamily="66" charset="0"/>
                <a:cs typeface="Times New Roman" pitchFamily="18" charset="0"/>
              </a:rPr>
              <a:t>В настоящее время в филиале  детского сада    функционирует 12 групп с фактической наполняемостью </a:t>
            </a:r>
            <a:r>
              <a:rPr lang="ru-RU" sz="2000" u="sng" dirty="0" smtClean="0">
                <a:solidFill>
                  <a:srgbClr val="FF0066"/>
                </a:solidFill>
                <a:latin typeface="Monotype Corsiva" pitchFamily="66" charset="0"/>
                <a:cs typeface="Times New Roman" pitchFamily="18" charset="0"/>
              </a:rPr>
              <a:t>240 </a:t>
            </a:r>
            <a:r>
              <a:rPr lang="ru-RU" sz="2000" dirty="0" smtClean="0">
                <a:solidFill>
                  <a:srgbClr val="FF0066"/>
                </a:solidFill>
                <a:latin typeface="Monotype Corsiva" pitchFamily="66" charset="0"/>
                <a:cs typeface="Times New Roman" pitchFamily="18" charset="0"/>
              </a:rPr>
              <a:t>ребенка.</a:t>
            </a:r>
            <a:endParaRPr lang="ru-RU" sz="2000" dirty="0" smtClean="0">
              <a:solidFill>
                <a:srgbClr val="FF0066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Группа раннего возраста –  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25 детей</a:t>
            </a:r>
            <a:endParaRPr lang="ru-RU" sz="20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ладшая группа –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44 ребёнка</a:t>
            </a:r>
            <a:endParaRPr lang="ru-RU" sz="20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Средняя группа –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36 детей</a:t>
            </a:r>
            <a:endParaRPr lang="ru-RU" sz="20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Старшая группа –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73 ребёнка</a:t>
            </a:r>
            <a:endParaRPr lang="ru-RU" sz="20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Подготовительная группа –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62 ребёнка</a:t>
            </a:r>
            <a:endParaRPr lang="ru-RU" sz="20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  Работа медицинской деятельности в филиале- детский сад  №14  осуществляется на основании лицензии на медицинскую деятельность </a:t>
            </a:r>
          </a:p>
          <a:p>
            <a:pPr marL="0" indent="0">
              <a:buNone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от 18 ноября 2015 года серия ЛО-14 № 001796 номенклатура работ и услуг по лицензии (Сестринское дело в педиатрии)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Медицинское обслуживание воспитанников осуществляют педиатр, средний медицинский персонал.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dirty="0">
                <a:latin typeface="Monotype Corsiva" pitchFamily="66" charset="0"/>
                <a:cs typeface="Times New Roman" pitchFamily="18" charset="0"/>
              </a:rPr>
              <a:t>Санитарно-эпидемиологические правила и нормативы " Санитарно-эпидемиологические требования к организации воспитания и обучения, отдыха и оздоровления детей и молодежи» СанПиН 2.4.3648-20 утв. постановлением главного государственного санитарного врача РФ от « 28» сентября 2020 г. № 28;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I:\Картинки для презинтации\1245952471_olympic_b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71480"/>
            <a:ext cx="228601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1800" cap="none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Нормы физиологических потребностей в энергии и пищевых веществах для детей возрастных групп</a:t>
            </a:r>
            <a:r>
              <a:rPr lang="ru-RU" sz="1800" cap="none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1800" cap="none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361854"/>
              </p:ext>
            </p:extLst>
          </p:nvPr>
        </p:nvGraphicFramePr>
        <p:xfrm>
          <a:off x="1547664" y="836712"/>
          <a:ext cx="6172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 (в сутки)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2 лет до 3 лет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3-7 лет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Энергия (ккал)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1400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1800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Белок, г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Жиры, г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Углеводы, г</a:t>
                      </a:r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321297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Показатели калорийности питания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д/с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14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за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2019 год</a:t>
            </a:r>
          </a:p>
          <a:p>
            <a:endParaRPr lang="ru-RU" b="1" dirty="0">
              <a:solidFill>
                <a:srgbClr val="333F50"/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826277"/>
              </p:ext>
            </p:extLst>
          </p:nvPr>
        </p:nvGraphicFramePr>
        <p:xfrm>
          <a:off x="1199965" y="3859307"/>
          <a:ext cx="6744070" cy="248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814"/>
                <a:gridCol w="1348814"/>
                <a:gridCol w="1348814"/>
                <a:gridCol w="1348814"/>
                <a:gridCol w="134881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Ккал</a:t>
                      </a: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квартал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66,32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73,28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269,50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2017,73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квартал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60,90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76,33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290,07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2070,23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квартал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68,23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74,14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280,37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2017,55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квартал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62,58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72,38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278,66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2032,64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Средний показатель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64,50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74,03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304,65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2034,53</a:t>
                      </a:r>
                      <a:endParaRPr lang="ru-RU" dirty="0"/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7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1800" cap="none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1800" cap="none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1800" cap="none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1800" cap="none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1800" cap="none" dirty="0" smtClean="0">
                <a:ln>
                  <a:noFill/>
                </a:ln>
                <a:solidFill>
                  <a:srgbClr val="B92BBC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Показатели </a:t>
            </a:r>
            <a:r>
              <a:rPr lang="ru-RU" sz="1800" cap="none" dirty="0">
                <a:ln>
                  <a:noFill/>
                </a:ln>
                <a:solidFill>
                  <a:srgbClr val="B92BBC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здоровья детей по данным углубленного осмотра</a:t>
            </a:r>
            <a:br>
              <a:rPr lang="ru-RU" sz="1800" cap="none" dirty="0">
                <a:ln>
                  <a:noFill/>
                </a:ln>
                <a:solidFill>
                  <a:srgbClr val="B92BBC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1800" cap="none" dirty="0">
                <a:ln>
                  <a:noFill/>
                </a:ln>
                <a:solidFill>
                  <a:srgbClr val="B92BBC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 узкими специалистами детей детского сада за </a:t>
            </a:r>
            <a:r>
              <a:rPr lang="ru-RU" sz="1800" cap="none" dirty="0" smtClean="0">
                <a:ln>
                  <a:noFill/>
                </a:ln>
                <a:solidFill>
                  <a:srgbClr val="B92BBC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2021 </a:t>
            </a:r>
            <a:r>
              <a:rPr lang="ru-RU" sz="1800" cap="none" dirty="0">
                <a:ln>
                  <a:noFill/>
                </a:ln>
                <a:solidFill>
                  <a:srgbClr val="B92BBC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г.</a:t>
            </a:r>
            <a:r>
              <a:rPr lang="ru-RU" sz="1800" b="0" cap="none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1800" b="0" cap="none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95011"/>
              </p:ext>
            </p:extLst>
          </p:nvPr>
        </p:nvGraphicFramePr>
        <p:xfrm>
          <a:off x="1259632" y="548680"/>
          <a:ext cx="6912768" cy="600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998"/>
                <a:gridCol w="1041998"/>
                <a:gridCol w="1444396"/>
                <a:gridCol w="1080120"/>
                <a:gridCol w="1152128"/>
                <a:gridCol w="1152128"/>
              </a:tblGrid>
              <a:tr h="4663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Контингент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Подлежало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Осмотрено</a:t>
                      </a:r>
                    </a:p>
                    <a:p>
                      <a:pPr algn="ctr"/>
                      <a:r>
                        <a:rPr lang="ru-RU" sz="1200" dirty="0" smtClean="0"/>
                        <a:t>специалистами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Впервые выявлено патологии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 выявлено патологии</a:t>
                      </a:r>
                      <a:endParaRPr lang="ru-RU" sz="1200" dirty="0"/>
                    </a:p>
                  </a:txBody>
                  <a:tcPr/>
                </a:tc>
              </a:tr>
              <a:tr h="282715">
                <a:tc rowSpan="7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ЛОР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</a:tr>
              <a:tr h="28271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Окулист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</a:tr>
              <a:tr h="28271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Хирург-ортопед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</a:t>
                      </a:r>
                      <a:endParaRPr lang="ru-RU" sz="1200" b="1" dirty="0"/>
                    </a:p>
                  </a:txBody>
                  <a:tcPr/>
                </a:tc>
              </a:tr>
              <a:tr h="28271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Невропатолог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</a:tr>
              <a:tr h="28271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</a:t>
                      </a:r>
                      <a:endParaRPr lang="ru-RU" sz="1200" b="1" dirty="0"/>
                    </a:p>
                  </a:txBody>
                  <a:tcPr/>
                </a:tc>
              </a:tr>
              <a:tr h="28271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</a:tr>
              <a:tr h="28271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/>
                </a:tc>
              </a:tr>
              <a:tr h="282715">
                <a:tc rowSpan="3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Невропатолог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71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Окулист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71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7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4-5 лет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7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 года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ЛОР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715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Окулист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715">
                <a:tc>
                  <a:txBody>
                    <a:bodyPr/>
                    <a:lstStyle/>
                    <a:p>
                      <a:pPr algn="ctr"/>
                      <a:endParaRPr lang="ru-RU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715">
                <a:tc>
                  <a:txBody>
                    <a:bodyPr/>
                    <a:lstStyle/>
                    <a:p>
                      <a:pPr algn="ctr"/>
                      <a:endParaRPr lang="ru-RU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Невропатолог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715">
                <a:tc>
                  <a:txBody>
                    <a:bodyPr/>
                    <a:lstStyle/>
                    <a:p>
                      <a:pPr algn="ctr"/>
                      <a:endParaRPr lang="ru-RU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7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066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Ортопед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7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Итого: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260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88-33,6%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0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000" cap="none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Группы здоровья детей после углубленного медицинского </a:t>
            </a:r>
            <a:r>
              <a:rPr lang="ru-RU" sz="2000" cap="none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осмотра</a:t>
            </a:r>
            <a:br>
              <a:rPr lang="ru-RU" sz="2000" cap="none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</a:br>
            <a:r>
              <a:rPr lang="ru-RU" sz="2000" cap="none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ru-RU" sz="2000" cap="none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в </a:t>
            </a:r>
            <a:r>
              <a:rPr lang="ru-RU" sz="2000" cap="none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n-ea"/>
                <a:cs typeface="+mn-cs"/>
              </a:rPr>
              <a:t>2021году</a:t>
            </a:r>
            <a:r>
              <a:rPr lang="ru-RU" sz="1800" b="0" cap="none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ru-RU" sz="1800" b="0" cap="none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82113"/>
              </p:ext>
            </p:extLst>
          </p:nvPr>
        </p:nvGraphicFramePr>
        <p:xfrm>
          <a:off x="457200" y="765175"/>
          <a:ext cx="8229600" cy="3149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29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Группа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здоровья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Состоит на начало года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Состоит на конец года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Улучшили группу здоровья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Ухудшили группу здоровья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Без изменений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(одна цифра)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II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III 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IV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ВСЕГО: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275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260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223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711597"/>
              </p:ext>
            </p:extLst>
          </p:nvPr>
        </p:nvGraphicFramePr>
        <p:xfrm>
          <a:off x="1886496" y="4127872"/>
          <a:ext cx="5226992" cy="227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4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216024"/>
          </a:xfrm>
        </p:spPr>
        <p:txBody>
          <a:bodyPr>
            <a:normAutofit fontScale="90000"/>
          </a:bodyPr>
          <a:lstStyle/>
          <a:p>
            <a:r>
              <a:rPr lang="ru-RU" kern="0" dirty="0">
                <a:ln>
                  <a:solidFill>
                    <a:srgbClr val="7030A0"/>
                  </a:solidFill>
                </a:ln>
                <a:solidFill>
                  <a:srgbClr val="CC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  <a:t>Санпросвет работа</a:t>
            </a:r>
            <a:br>
              <a:rPr lang="ru-RU" kern="0" dirty="0">
                <a:ln>
                  <a:solidFill>
                    <a:srgbClr val="7030A0"/>
                  </a:solidFill>
                </a:ln>
                <a:solidFill>
                  <a:srgbClr val="CC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BeeskneesC" pitchFamily="8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120680"/>
          </a:xfrm>
        </p:spPr>
        <p:txBody>
          <a:bodyPr>
            <a:norm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проводится санпросвет работа в детском саду по всем направлениям. Формы предоставления и сбора информации разнообразны: устная – беседы, лекции, доклады, инструктажи с сотрудниками, стендовая – сан бюллетени, информационные листы в папках раскладках.  Информация родителям о состоянии здоровья детей в группах доводится на родительских собраниях, здесь же проводится разъяснительная работа по профилактическим прививкам, по питанию, об адаптации детей  и т.д. Отдельно проводятся индивидуальные беседы с родителями, чьи дети имеют нарушения состояния здоровья. </a:t>
            </a:r>
            <a:endParaRPr lang="ru-RU" alt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•«Болезни грязных рук»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•«Как вести себя во время болезни»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•«Ядовитые грибы и растения»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•«Как уберечься от пагубного воздействия солнца»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«Закаляйся, если хочешь быть здоровым»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«Если случилась беда»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•«Я уколов не боюсь»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•«</a:t>
            </a:r>
            <a:r>
              <a:rPr lang="ru-RU" alt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мой добрый дядя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  <a:defRPr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в 2021 году: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alt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 Противоэпидемический режим в детском саду.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alt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ротовирусной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ребенка.</a:t>
            </a:r>
          </a:p>
          <a:p>
            <a:pPr>
              <a:spcBef>
                <a:spcPct val="0"/>
              </a:spcBef>
              <a:buNone/>
              <a:defRPr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Monotype Corsiva" pitchFamily="66" charset="0"/>
              </a:rPr>
              <a:t>Объем выполняемой работы, в том числе в соответствии с должностной инструкцией.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В учреждении разработан план оздоровительно – коррекционной работы на год.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В детском саду ведётся систематическая профилактическая и санитарно – просветительная, санитарно-противоэпидемиологическая работа.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Основной задачей медицинской службы является профилактическая работа, оказание квалифицированной первой помощи нуждающемуся ребенку, динамический контроль за развитием и здоровьем детей,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нашего контингента детей.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 Регулярно проводится антропометрия и взвешивание, контроль за обследованием  детей перед школой  ( общий анализ крови, обследование мочи на наличие белка, кал на я/г, соскоб на энтеробиоз). Систематически проводятся осмотры детей на педикулёз.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Квалифицированно оказывается  первая доврачебная помощь при острых заболеваниях, травмах. Согласно графику  детской консультации, организуется и принимается участие в углублённых осмотрах детей специалистами.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7" t="52100" r="17902"/>
          <a:stretch>
            <a:fillRect/>
          </a:stretch>
        </p:blipFill>
        <p:spPr bwMode="auto">
          <a:xfrm>
            <a:off x="323528" y="5732610"/>
            <a:ext cx="11525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5" y="622992"/>
            <a:ext cx="885831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течение года каждый воспитанник детского сада проходит через комплекс профилактических мероприятий, который включает в себя: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специфические мероприятия по профилактике инфекционных заболеваний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(вакцинопрофилактика); витаминизация 3-го блюда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профилактика плоскостопия и нарушений осанки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Детский сад работает в тесном контакте с  детской  поликлиникой: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при подготовке ребенка к поступлению в детский сад и ведении его в период адаптации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 выписке ребенка в детский сад после острого заболевания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 диспансеризации детей и контроля  за состоянием их здоровья, оздоровление детей с отклонениями в состоянии здоровья и с хроническими заболеваниями.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Кроме этого детский сад № 14  работает в контакте 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медико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-педагогической комиссией: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перед поступлением в детский сад все нуждающиеся дети проходят освидетельствование в ПМПК для поступления в дошкольное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уточняется диагноз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даются рекомендации по реабилитационному направлению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работа с ПМПК ведется по плану, составленному на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даются рекомендации по дальнейшему пребыванию детей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даются рекомендации по дальнейшему пребыванию детей, достигших школьного возраста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rgbClr val="0066FF"/>
                </a:solidFill>
                <a:latin typeface="Monotype Corsiva" pitchFamily="66" charset="0"/>
                <a:cs typeface="Times New Roman" pitchFamily="18" charset="0"/>
              </a:rPr>
              <a:t>Нормативное правовое обеспечение медицинского обслуживания детей</a:t>
            </a: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endParaRPr lang="ru-RU" sz="1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В настоящее время на федеральном уровне действуют следующие нормативные документы, регламентирующие порядок организации и осуществления медицинского обслуживания детей:</a:t>
            </a:r>
          </a:p>
          <a:p>
            <a:pPr>
              <a:buFont typeface="Wingdings" pitchFamily="2" charset="2"/>
              <a:buChar char="v"/>
            </a:pP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Федеральный закон от 30.03.1999 № 52-ФЗ "О санитарно-эпидемиологическом благополучии населения"; </a:t>
            </a:r>
          </a:p>
          <a:p>
            <a:pPr>
              <a:buFont typeface="Wingdings" pitchFamily="2" charset="2"/>
              <a:buChar char="v"/>
            </a:pP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Федеральный закон от 24.07.1998 № 124-ФЗ "Об основных гарантиях прав ребенка в Российской Федерации"; </a:t>
            </a:r>
          </a:p>
          <a:p>
            <a:pPr>
              <a:buFont typeface="Wingdings" pitchFamily="2" charset="2"/>
              <a:buChar char="v"/>
            </a:pP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Федеральный закон от 21.11.2011 N 323-ФЗ(ред. от 25.06.2012)"Об основах охраны здоровья граждан в Российской Федерации"</a:t>
            </a:r>
          </a:p>
          <a:p>
            <a:pPr>
              <a:buFont typeface="Wingdings" pitchFamily="2" charset="2"/>
              <a:buChar char="v"/>
            </a:pP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Порядок организации оказания первичной медико-санитарной помощи, утв. приказом </a:t>
            </a:r>
            <a:r>
              <a:rPr lang="ru-RU" sz="4900" dirty="0" err="1" smtClean="0">
                <a:latin typeface="Monotype Corsiva" pitchFamily="66" charset="0"/>
                <a:cs typeface="Times New Roman" pitchFamily="18" charset="0"/>
              </a:rPr>
              <a:t>Минздравсоцразвития</a:t>
            </a: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 России от 29.07.2005 № 487; </a:t>
            </a:r>
          </a:p>
          <a:p>
            <a:pPr>
              <a:buFont typeface="Wingdings" pitchFamily="2" charset="2"/>
              <a:buChar char="v"/>
            </a:pP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Инструкция по внедрению оздоровительных технологий в деятельность образовательных учреждений, утв. приказом Минздрава России от 04.04.2003 № 139; 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4900" dirty="0">
                <a:latin typeface="Monotype Corsiva" pitchFamily="66" charset="0"/>
                <a:cs typeface="Times New Roman" pitchFamily="18" charset="0"/>
              </a:rPr>
              <a:t>Санитарно-эпидемиологические правила и нормативы " Санитарно-эпидемиологические требования к организации воспитания и обучения, отдыха и оздоровления детей и молодежи» СанПиН 2.4.3648-20 утв. постановлением главного государственного санитарного врача РФ от « 28» сентября 2020 г. № 28;</a:t>
            </a:r>
          </a:p>
          <a:p>
            <a:pPr>
              <a:buFont typeface="Wingdings" pitchFamily="2" charset="2"/>
              <a:buChar char="v"/>
            </a:pP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Инструкция </a:t>
            </a: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по проведению профилактических осмотров детей дошкольного и школьного возрастов на основе медико-экономических нормативов, утв. приказом </a:t>
            </a:r>
            <a:r>
              <a:rPr lang="ru-RU" sz="4900" dirty="0" err="1" smtClean="0">
                <a:latin typeface="Monotype Corsiva" pitchFamily="66" charset="0"/>
                <a:cs typeface="Times New Roman" pitchFamily="18" charset="0"/>
              </a:rPr>
              <a:t>Минздравмедпрома</a:t>
            </a: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 России от 14.03.1995 № 60; </a:t>
            </a:r>
          </a:p>
          <a:p>
            <a:pPr>
              <a:buFont typeface="Wingdings" pitchFamily="2" charset="2"/>
              <a:buChar char="v"/>
            </a:pP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приказ Минздрава России и Минобразования России от 30.06.1992 № 186/272 "О совершенствовании системы медицинского обеспечения детей в образовательных учреждениях"; </a:t>
            </a:r>
          </a:p>
          <a:p>
            <a:pPr>
              <a:buFont typeface="Wingdings" pitchFamily="2" charset="2"/>
              <a:buChar char="v"/>
            </a:pP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письмо </a:t>
            </a:r>
            <a:r>
              <a:rPr lang="ru-RU" sz="4900" dirty="0" err="1" smtClean="0">
                <a:latin typeface="Monotype Corsiva" pitchFamily="66" charset="0"/>
                <a:cs typeface="Times New Roman" pitchFamily="18" charset="0"/>
              </a:rPr>
              <a:t>Минобрнауки</a:t>
            </a: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 России от 22.04.2009 № 03768 "О медицинском обслуживании детей в дошкольных образовательных учреждениях"; </a:t>
            </a:r>
          </a:p>
          <a:p>
            <a:pPr>
              <a:buFont typeface="Wingdings" pitchFamily="2" charset="2"/>
              <a:buChar char="v"/>
            </a:pPr>
            <a:r>
              <a:rPr lang="ru-RU" sz="4900" dirty="0" smtClean="0">
                <a:latin typeface="Monotype Corsiva" pitchFamily="66" charset="0"/>
                <a:cs typeface="Times New Roman" pitchFamily="18" charset="0"/>
              </a:rPr>
              <a:t>Основополагающим документом, фиксирующим необходимость медицинского обслуживания воспитанников, является Устав АН ДОО «Алмазик».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>
                <a:solidFill>
                  <a:schemeClr val="tx1"/>
                </a:solidFill>
                <a:latin typeface="Monotype Corsiva" pitchFamily="66" charset="0"/>
              </a:rPr>
              <a:t>Формы и методы оздоровления</a:t>
            </a:r>
            <a:endParaRPr lang="ru-RU" sz="31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833513"/>
              </p:ext>
            </p:extLst>
          </p:nvPr>
        </p:nvGraphicFramePr>
        <p:xfrm>
          <a:off x="457200" y="714375"/>
          <a:ext cx="8229600" cy="541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542831"/>
            <a:ext cx="88583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 Физические упражнения: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- утренняя гимнастика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- физкультурные занятия, спортивные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включением в занятие комплексов для профилактики плоскостопия и сколиоза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коррегирующая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гимнастика после сна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 Гигиенические и водные процедуры: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умывание рук и лица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игры с водой в летнее время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обеспечение чистоты среды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 Воздушный режим: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проветривание помещений (в том числе сквозное)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сон при открытых фрамугах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прогулки на свежем воздухе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воздушные ванны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обеспечение температурного режима и чистоты воздуха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81" y="2780928"/>
            <a:ext cx="2124075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1144146"/>
            <a:ext cx="878687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400" u="sng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Кислородные </a:t>
            </a:r>
            <a:r>
              <a:rPr lang="ru-RU" sz="2400" u="sng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коктейли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5. Диетотерапия: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рациональное питание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индивидуальное меню (аллергические и хронические заболевания)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-витаминизация 3 блюда аскорбиновой кислотой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6. Стимулирующие мероприятия: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точечный массаж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дыхательная гимнастика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рефлекторная дорожка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использование модульного оборудования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коррегирующая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гимнастика после сна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17032"/>
            <a:ext cx="1485900" cy="307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700034"/>
            <a:ext cx="88583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7. Медикаментозная терапия: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вакцинопрофилактика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8. Санитарно-просветительная работа: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проведение бесед с родителями (родительские собрания)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индивидуальная работа с родителями и сотрудниками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- проведение бесед 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санинструктажей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 сотрудниками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оформление медицинских уголков на группах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ana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polana</Template>
  <TotalTime>767</TotalTime>
  <Words>2501</Words>
  <Application>Microsoft Office PowerPoint</Application>
  <PresentationFormat>Экран (4:3)</PresentationFormat>
  <Paragraphs>611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BeeskneesC</vt:lpstr>
      <vt:lpstr>Calibri</vt:lpstr>
      <vt:lpstr>Comic Sans MS</vt:lpstr>
      <vt:lpstr>Constantia</vt:lpstr>
      <vt:lpstr>Monotype Corsiva</vt:lpstr>
      <vt:lpstr>Times New Roman</vt:lpstr>
      <vt:lpstr>Wingdings</vt:lpstr>
      <vt:lpstr>polana</vt:lpstr>
      <vt:lpstr>Отчёт старшей медицинской сестры Детский сад №14 «Медвежонок»</vt:lpstr>
      <vt:lpstr>Презентация PowerPoint</vt:lpstr>
      <vt:lpstr> Объем выполняемой работы, в том числе в соответствии с должностной инструкцией. </vt:lpstr>
      <vt:lpstr>Презентация PowerPoint</vt:lpstr>
      <vt:lpstr>Нормативное правовое обеспечение медицинского обслуживания детей </vt:lpstr>
      <vt:lpstr>Формы и методы оздоровления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и организация обслуживания вновь поступающих детей в детское учреждение. </vt:lpstr>
      <vt:lpstr> Диспансеризация детей в детском саду. </vt:lpstr>
      <vt:lpstr>  ОТЧЁТ ПО ЗАБОЛЕВАЕМОСТИ за 2021 год </vt:lpstr>
      <vt:lpstr>  Организация вакцинопрофилактики </vt:lpstr>
      <vt:lpstr>Выполнение плана профилактических прививок за 2021 год </vt:lpstr>
      <vt:lpstr>  Мероприятий по профилактике, раннему и своевременному выявлению туберкулеза у детей. </vt:lpstr>
      <vt:lpstr>Организация питания </vt:lpstr>
      <vt:lpstr>Нормы физиологических потребностей в энергии и пищевых веществах для детей возрастных групп </vt:lpstr>
      <vt:lpstr>  Показатели здоровья детей по данным углубленного осмотра  узкими специалистами детей детского сада за 2021 г. </vt:lpstr>
      <vt:lpstr>Группы здоровья детей после углубленного медицинского осмотра  в 2021году </vt:lpstr>
      <vt:lpstr>Санпросвет работа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Бикметова Елена Борисовна</cp:lastModifiedBy>
  <cp:revision>88</cp:revision>
  <dcterms:created xsi:type="dcterms:W3CDTF">2013-04-24T07:11:03Z</dcterms:created>
  <dcterms:modified xsi:type="dcterms:W3CDTF">2022-04-01T06:26:16Z</dcterms:modified>
</cp:coreProperties>
</file>