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58" r:id="rId3"/>
    <p:sldId id="260" r:id="rId4"/>
    <p:sldId id="261" r:id="rId5"/>
    <p:sldId id="263" r:id="rId6"/>
    <p:sldId id="289" r:id="rId7"/>
    <p:sldId id="29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8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669088" cy="9820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0CC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02" autoAdjust="0"/>
  </p:normalViewPr>
  <p:slideViewPr>
    <p:cSldViewPr>
      <p:cViewPr varScale="1">
        <p:scale>
          <a:sx n="92" d="100"/>
          <a:sy n="92" d="100"/>
        </p:scale>
        <p:origin x="21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0B36E-367F-4CDE-9014-30713CD2745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6600"/>
            <a:ext cx="4910138" cy="3683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664075"/>
            <a:ext cx="5335588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2815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32815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5FE1C-A679-4A65-BFF4-0EB7F0D8C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1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FE1C-A679-4A65-BFF4-0EB7F0D8C4A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8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FE1C-A679-4A65-BFF4-0EB7F0D8C4A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1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FE1C-A679-4A65-BFF4-0EB7F0D8C4A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559338"/>
            <a:ext cx="77542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 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старшей медицинской сестры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детского сада 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16 «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Туллукчаан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илиала  АН ДОО «Алмазик»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214546" y="1357298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ольга\Downloads\images (28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500438"/>
            <a:ext cx="2181225" cy="157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32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21497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1400" b="1" i="1" dirty="0" smtClean="0"/>
              <a:t>журнал учета движения детей;</a:t>
            </a:r>
          </a:p>
          <a:p>
            <a:pPr lvl="1">
              <a:buNone/>
            </a:pPr>
            <a:r>
              <a:rPr lang="ru-RU" sz="1400" b="1" i="1" dirty="0" smtClean="0"/>
              <a:t>опросные листы отказа от прививок;</a:t>
            </a:r>
          </a:p>
          <a:p>
            <a:pPr lvl="1">
              <a:buNone/>
            </a:pPr>
            <a:r>
              <a:rPr lang="ru-RU" sz="1400" b="1" i="1" dirty="0" smtClean="0"/>
              <a:t>журнал учета профилактических прививок и реакции манту;</a:t>
            </a:r>
          </a:p>
          <a:p>
            <a:pPr lvl="1">
              <a:buNone/>
            </a:pPr>
            <a:r>
              <a:rPr lang="ru-RU" sz="1400" b="1" i="1" dirty="0" smtClean="0"/>
              <a:t>журнал учета детей, направленных в туберкулезный диспансер;</a:t>
            </a:r>
          </a:p>
          <a:p>
            <a:pPr lvl="1">
              <a:buNone/>
            </a:pPr>
            <a:r>
              <a:rPr lang="ru-RU" sz="1400" b="1" i="1" dirty="0" smtClean="0"/>
              <a:t>журнал расхода медикаментов и спирта;</a:t>
            </a:r>
          </a:p>
          <a:p>
            <a:pPr lvl="1">
              <a:buNone/>
            </a:pPr>
            <a:r>
              <a:rPr lang="ru-RU" sz="1400" b="1" i="1" dirty="0" smtClean="0"/>
              <a:t>журнал наблюдения за детьми после соматических заболеваний;</a:t>
            </a:r>
          </a:p>
          <a:p>
            <a:pPr lvl="1">
              <a:buNone/>
            </a:pPr>
            <a:r>
              <a:rPr lang="ru-RU" sz="1400" b="1" i="1" dirty="0" smtClean="0"/>
              <a:t>журнал бракеража сырой продукции;</a:t>
            </a:r>
          </a:p>
          <a:p>
            <a:pPr lvl="1">
              <a:buNone/>
            </a:pPr>
            <a:r>
              <a:rPr lang="ru-RU" sz="1400" b="1" i="1" dirty="0" smtClean="0"/>
              <a:t>накопительная ведомость;</a:t>
            </a:r>
          </a:p>
          <a:p>
            <a:pPr lvl="1">
              <a:buNone/>
            </a:pPr>
            <a:r>
              <a:rPr lang="ru-RU" sz="1400" b="1" i="1" dirty="0" smtClean="0"/>
              <a:t>журнал </a:t>
            </a:r>
            <a:r>
              <a:rPr lang="ru-RU" sz="1400" b="1" i="1" dirty="0"/>
              <a:t>контроля за проведением </a:t>
            </a:r>
            <a:r>
              <a:rPr lang="ru-RU" sz="1400" b="1" i="1" dirty="0" err="1"/>
              <a:t>дез.работ</a:t>
            </a:r>
            <a:r>
              <a:rPr lang="ru-RU" sz="1400" b="1" i="1" dirty="0"/>
              <a:t> в условиях </a:t>
            </a:r>
            <a:r>
              <a:rPr lang="ru-RU" sz="1400" b="1" i="1" dirty="0" smtClean="0"/>
              <a:t>профилактики и распространения заболевания ковид-19;</a:t>
            </a:r>
          </a:p>
          <a:p>
            <a:pPr lvl="1">
              <a:buNone/>
            </a:pPr>
            <a:r>
              <a:rPr lang="ru-RU" sz="1400" b="1" i="1" dirty="0"/>
              <a:t>ж</a:t>
            </a:r>
            <a:r>
              <a:rPr lang="ru-RU" sz="1400" b="1" i="1" dirty="0" smtClean="0"/>
              <a:t>урнал учета проведения термометрии сотрудникам;</a:t>
            </a:r>
          </a:p>
          <a:p>
            <a:pPr lvl="1">
              <a:buNone/>
            </a:pPr>
            <a:r>
              <a:rPr lang="ru-RU" sz="1400" b="1" i="1" dirty="0"/>
              <a:t>ж</a:t>
            </a:r>
            <a:r>
              <a:rPr lang="ru-RU" sz="1400" b="1" i="1" dirty="0" smtClean="0"/>
              <a:t>урнал учета проведения утреннего фильтра детей.</a:t>
            </a:r>
            <a:endParaRPr lang="ru-RU" sz="1400" b="1" i="1" dirty="0"/>
          </a:p>
          <a:p>
            <a:pPr lvl="1">
              <a:buNone/>
            </a:pPr>
            <a:endParaRPr lang="ru-RU" sz="1400" b="1" i="1" dirty="0" smtClean="0"/>
          </a:p>
          <a:p>
            <a:pPr>
              <a:buNone/>
            </a:pPr>
            <a:r>
              <a:rPr lang="ru-RU" sz="1400" b="1" i="1" dirty="0" smtClean="0"/>
              <a:t>4. Сверка списков детей, зачисленных в детский сад и проверка наличия следующих медицинских документов:</a:t>
            </a:r>
          </a:p>
          <a:p>
            <a:pPr lvl="1">
              <a:buNone/>
            </a:pPr>
            <a:r>
              <a:rPr lang="ru-RU" sz="1400" b="1" i="1" dirty="0" smtClean="0"/>
              <a:t>Медицинская карта ребенка (форма № 026/у-2000).</a:t>
            </a:r>
          </a:p>
          <a:p>
            <a:pPr lvl="1">
              <a:buNone/>
            </a:pPr>
            <a:r>
              <a:rPr lang="ru-RU" sz="1400" b="1" i="1" dirty="0" smtClean="0"/>
              <a:t>История развития ребенка (форма № 112);</a:t>
            </a:r>
          </a:p>
          <a:p>
            <a:pPr>
              <a:buNone/>
            </a:pPr>
            <a:r>
              <a:rPr lang="ru-RU" sz="1400" b="1" i="1" dirty="0" smtClean="0"/>
              <a:t>5. Анализ здоровья вновь поступивших детей, составление листов здоровья ребенка на основании результатов осмотров.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46434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i="1" dirty="0" smtClean="0"/>
              <a:t>6. Подготовка к профилактическим осмотрам детей:</a:t>
            </a:r>
          </a:p>
          <a:p>
            <a:pPr lvl="1">
              <a:buNone/>
            </a:pPr>
            <a:r>
              <a:rPr lang="ru-RU" sz="1400" b="1" i="1" dirty="0" smtClean="0"/>
              <a:t>анкетирование родителей;</a:t>
            </a:r>
          </a:p>
          <a:p>
            <a:pPr lvl="1">
              <a:buNone/>
            </a:pPr>
            <a:r>
              <a:rPr lang="ru-RU" sz="1400" b="1" i="1" dirty="0" smtClean="0"/>
              <a:t>измерение артериального давления;</a:t>
            </a:r>
          </a:p>
          <a:p>
            <a:pPr lvl="1">
              <a:buNone/>
            </a:pPr>
            <a:r>
              <a:rPr lang="ru-RU" sz="1400" b="1" i="1" dirty="0" smtClean="0"/>
              <a:t>проведение антропометрии;</a:t>
            </a:r>
          </a:p>
          <a:p>
            <a:pPr>
              <a:buNone/>
            </a:pPr>
            <a:endParaRPr lang="ru-RU" sz="1400" b="1" i="1" dirty="0" smtClean="0"/>
          </a:p>
          <a:p>
            <a:pPr>
              <a:buNone/>
            </a:pPr>
            <a:r>
              <a:rPr lang="ru-RU" sz="1400" b="1" i="1" dirty="0" smtClean="0"/>
              <a:t>7. Планирование и составление следующих документов: </a:t>
            </a:r>
          </a:p>
          <a:p>
            <a:pPr lvl="1">
              <a:buNone/>
            </a:pPr>
            <a:r>
              <a:rPr lang="ru-RU" sz="1400" b="1" i="1" dirty="0" smtClean="0"/>
              <a:t>комплексный план работы на год;</a:t>
            </a:r>
          </a:p>
          <a:p>
            <a:pPr lvl="1">
              <a:buNone/>
            </a:pPr>
            <a:r>
              <a:rPr lang="ru-RU" sz="1400" b="1" i="1" dirty="0" smtClean="0"/>
              <a:t>помесячный план работы;</a:t>
            </a:r>
          </a:p>
          <a:p>
            <a:pPr lvl="1">
              <a:buNone/>
            </a:pPr>
            <a:r>
              <a:rPr lang="ru-RU" sz="1400" b="1" i="1" dirty="0" smtClean="0"/>
              <a:t>годовой план проведения профилактических прививок;</a:t>
            </a:r>
          </a:p>
          <a:p>
            <a:pPr lvl="1">
              <a:buNone/>
            </a:pPr>
            <a:r>
              <a:rPr lang="ru-RU" sz="1400" b="1" i="1" dirty="0" smtClean="0"/>
              <a:t>таблица планирования прививок (при выполнении прививок обязательно наличие письменного согласия родителей).</a:t>
            </a:r>
          </a:p>
          <a:p>
            <a:pPr>
              <a:buNone/>
            </a:pPr>
            <a:r>
              <a:rPr lang="ru-RU" sz="1400" b="1" i="1" dirty="0" smtClean="0"/>
              <a:t> </a:t>
            </a:r>
          </a:p>
          <a:p>
            <a:pPr>
              <a:buNone/>
            </a:pPr>
            <a:r>
              <a:rPr lang="ru-RU" sz="1400" b="1" i="1" dirty="0" smtClean="0"/>
              <a:t>8. Направление отчетной документации установленной формы в детскую поликлинику г. Мирного</a:t>
            </a:r>
          </a:p>
          <a:p>
            <a:pPr>
              <a:buNone/>
            </a:pPr>
            <a:r>
              <a:rPr lang="ru-RU" sz="1400" b="1" i="1" dirty="0" smtClean="0"/>
              <a:t>9. Выписка средств, необходимых для работы медицинского кабинета:</a:t>
            </a:r>
          </a:p>
          <a:p>
            <a:pPr lvl="1">
              <a:buNone/>
            </a:pPr>
            <a:r>
              <a:rPr lang="ru-RU" sz="1400" b="1" i="1" dirty="0" smtClean="0"/>
              <a:t>медикаментов;</a:t>
            </a:r>
          </a:p>
          <a:p>
            <a:pPr lvl="1">
              <a:buNone/>
            </a:pPr>
            <a:r>
              <a:rPr lang="ru-RU" sz="1400" b="1" i="1" dirty="0" smtClean="0"/>
              <a:t>перевязочного материала;</a:t>
            </a:r>
          </a:p>
          <a:p>
            <a:pPr lvl="1">
              <a:buNone/>
            </a:pPr>
            <a:r>
              <a:rPr lang="ru-RU" sz="1400" b="1" i="1" dirty="0" smtClean="0"/>
              <a:t>препаратов для оказания экстренной помощи.</a:t>
            </a:r>
          </a:p>
          <a:p>
            <a:pPr>
              <a:buNone/>
            </a:pPr>
            <a:endParaRPr lang="ru-RU" sz="2000" b="1" i="1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 </a:t>
            </a: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Качественные показатели работы за 2021 год.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043890" cy="6000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/>
              <a:t> </a:t>
            </a:r>
            <a:r>
              <a:rPr lang="ru-RU" sz="1400" b="1" i="1" dirty="0" smtClean="0"/>
              <a:t>Лечебно - оздоровительная работа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Работа по оздоровлению детей в детском саду проводится по принципу индивидуального подхода к детям с разным уровнем состояния здоровья. Для более эффективного оздоровления дети разделены по группам здоровья и возрасту.</a:t>
            </a:r>
          </a:p>
          <a:p>
            <a:pPr lvl="1">
              <a:buFontTx/>
              <a:buChar char="-"/>
            </a:pPr>
            <a:r>
              <a:rPr lang="ru-RU" sz="1400" b="1" i="1" dirty="0" smtClean="0"/>
              <a:t>для них составляются специальные режимы, графики занятий со специалистами: логопедом, музыкальным руководителем, инструктором по физической культуре.</a:t>
            </a:r>
          </a:p>
          <a:p>
            <a:pPr lvl="1">
              <a:buFontTx/>
              <a:buChar char="-"/>
            </a:pPr>
            <a:r>
              <a:rPr lang="ru-RU" sz="1400" b="1" i="1" dirty="0" smtClean="0"/>
              <a:t>все занятия по физкультуре проходят в спортивном зале   в облегченной форме: майка, шорты, носки.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Во время таких педагогических мероприятий дети получают воздушные ванны, что дает закаливающий эффект. Продолжением закаливающих мероприятий в течении дня является:</a:t>
            </a:r>
          </a:p>
          <a:p>
            <a:pPr lvl="1">
              <a:buNone/>
            </a:pPr>
            <a:r>
              <a:rPr lang="ru-RU" sz="1400" b="1" i="1" dirty="0" smtClean="0"/>
              <a:t>-       гимнастика после сна с прохождением тренажерной дорожки</a:t>
            </a:r>
          </a:p>
          <a:p>
            <a:pPr lvl="1">
              <a:buNone/>
            </a:pPr>
            <a:r>
              <a:rPr lang="ru-RU" sz="1400" b="1" i="1" dirty="0" smtClean="0"/>
              <a:t>-      физкультминутки и глазная гимнастика во время проведения занятий</a:t>
            </a:r>
          </a:p>
          <a:p>
            <a:pPr lvl="1">
              <a:buNone/>
            </a:pPr>
            <a:r>
              <a:rPr lang="ru-RU" sz="1400" b="1" i="1" dirty="0" smtClean="0"/>
              <a:t>-      обливание водой комнатной температуры  рук до локтевого сустава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Для каждой возрастной группы в учреждении разработан оптимальный двигательный  режим.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В детском саду проводятся следующие </a:t>
            </a:r>
            <a:r>
              <a:rPr lang="ru-RU" sz="1400" b="1" i="1" dirty="0" err="1" smtClean="0"/>
              <a:t>здоровьесберегающие</a:t>
            </a:r>
            <a:r>
              <a:rPr lang="ru-RU" sz="1400" b="1" i="1" dirty="0" smtClean="0"/>
              <a:t> мероприятия:</a:t>
            </a:r>
          </a:p>
          <a:p>
            <a:pPr marL="457200" lvl="1" indent="0">
              <a:buNone/>
            </a:pPr>
            <a:r>
              <a:rPr lang="ru-RU" sz="1400" b="1" i="1" dirty="0" smtClean="0"/>
              <a:t>   1-фитонцидотерапия   - употребление в пищу лука, чеснока;</a:t>
            </a:r>
          </a:p>
          <a:p>
            <a:pPr marL="457200" lvl="1" indent="0">
              <a:buNone/>
            </a:pPr>
            <a:r>
              <a:rPr lang="ru-RU" sz="1400" b="1" i="1" dirty="0" smtClean="0"/>
              <a:t>     2- </a:t>
            </a:r>
            <a:r>
              <a:rPr lang="ru-RU" sz="1400" b="1" i="1" dirty="0"/>
              <a:t>установка </a:t>
            </a:r>
            <a:r>
              <a:rPr lang="ru-RU" sz="1400" b="1" i="1" dirty="0" err="1"/>
              <a:t>фитонцидомодулей</a:t>
            </a:r>
            <a:r>
              <a:rPr lang="ru-RU" sz="1400" b="1" i="1" dirty="0"/>
              <a:t> в группах из лука и </a:t>
            </a:r>
            <a:r>
              <a:rPr lang="ru-RU" sz="1400" b="1" i="1" dirty="0" smtClean="0"/>
              <a:t>чеснок;</a:t>
            </a:r>
          </a:p>
          <a:p>
            <a:pPr marL="457200" lvl="1" indent="0">
              <a:buNone/>
            </a:pPr>
            <a:r>
              <a:rPr lang="ru-RU" sz="1400" b="1" i="1" dirty="0" smtClean="0"/>
              <a:t>     3-профилактика вспышек ОРВИ и гриппа(прием профилактических курсов по согласию родителей </a:t>
            </a:r>
            <a:r>
              <a:rPr lang="ru-RU" sz="1400" b="1" i="1" dirty="0" err="1" smtClean="0"/>
              <a:t>препоратов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Арбидол</a:t>
            </a:r>
            <a:r>
              <a:rPr lang="ru-RU" sz="1400" b="1" i="1" dirty="0"/>
              <a:t>,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Анаферон,Гриппферон</a:t>
            </a:r>
            <a:r>
              <a:rPr lang="ru-RU" sz="1400" b="1" i="1" dirty="0" smtClean="0"/>
              <a:t>).</a:t>
            </a:r>
            <a:endParaRPr lang="ru-RU" sz="1400" b="1" i="1" dirty="0"/>
          </a:p>
          <a:p>
            <a:pPr lvl="1">
              <a:buNone/>
            </a:pPr>
            <a:r>
              <a:rPr lang="ru-RU" sz="1400" b="1" i="1" dirty="0" smtClean="0"/>
              <a:t>   4- витаминотерапия (С-витаминизация </a:t>
            </a:r>
            <a:r>
              <a:rPr lang="en-US" sz="1400" b="1" i="1" dirty="0" smtClean="0"/>
              <a:t>III</a:t>
            </a:r>
            <a:r>
              <a:rPr lang="ru-RU" sz="1400" b="1" i="1" dirty="0" smtClean="0"/>
              <a:t> блюд, поливитамин «</a:t>
            </a:r>
            <a:r>
              <a:rPr lang="ru-RU" sz="1400" b="1" i="1" dirty="0" err="1" smtClean="0"/>
              <a:t>Пиковит</a:t>
            </a:r>
            <a:r>
              <a:rPr lang="ru-RU" sz="1400" b="1" i="1" dirty="0" smtClean="0"/>
              <a:t>»,</a:t>
            </a:r>
            <a:r>
              <a:rPr lang="ru-RU" sz="1400" b="1" i="1" dirty="0" err="1" smtClean="0"/>
              <a:t>Аквадетрим</a:t>
            </a:r>
            <a:r>
              <a:rPr lang="ru-RU" sz="1400" b="1" i="1" dirty="0" smtClean="0"/>
              <a:t>)</a:t>
            </a:r>
          </a:p>
          <a:p>
            <a:pPr lvl="1">
              <a:buNone/>
            </a:pPr>
            <a:r>
              <a:rPr lang="ru-RU" sz="1400" b="1" i="1" dirty="0" smtClean="0"/>
              <a:t>   5-   </a:t>
            </a:r>
            <a:r>
              <a:rPr lang="ru-RU" sz="1400" b="1" i="1" dirty="0" err="1" smtClean="0"/>
              <a:t>кварцевание</a:t>
            </a:r>
            <a:r>
              <a:rPr lang="ru-RU" sz="1400" b="1" i="1" dirty="0" smtClean="0"/>
              <a:t> помещений групп и кабинетов</a:t>
            </a:r>
          </a:p>
          <a:p>
            <a:pPr lvl="1">
              <a:buNone/>
            </a:pPr>
            <a:r>
              <a:rPr lang="ru-RU" sz="1400" b="1" i="1" dirty="0" smtClean="0"/>
              <a:t>   6-   корригирующие упражнения (профилактика нарушения осанки и плоскостопия) в течение дня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1400" b="1" i="1" dirty="0" smtClean="0"/>
              <a:t>-   дыхательная, зрительная, пальчиковая гимнастики</a:t>
            </a:r>
          </a:p>
          <a:p>
            <a:pPr lvl="1">
              <a:buNone/>
            </a:pPr>
            <a:r>
              <a:rPr lang="ru-RU" sz="1400" b="1" i="1" dirty="0" smtClean="0"/>
              <a:t>-   утренняя зарядка и приём детей на свежем воздухе в летний период</a:t>
            </a:r>
          </a:p>
          <a:p>
            <a:pPr lvl="1">
              <a:buNone/>
            </a:pPr>
            <a:r>
              <a:rPr lang="ru-RU" sz="1400" b="1" i="1" dirty="0" smtClean="0"/>
              <a:t>-   прогулки  и подвижные игры на свежем воздухе два раза в день, с учетом допустимой температуры наружного воздуха и силы ветра</a:t>
            </a:r>
          </a:p>
          <a:p>
            <a:pPr lvl="1">
              <a:buFontTx/>
              <a:buChar char="-"/>
            </a:pPr>
            <a:r>
              <a:rPr lang="ru-RU" sz="1400" b="1" i="1" dirty="0" err="1" smtClean="0"/>
              <a:t>босохождение</a:t>
            </a:r>
            <a:r>
              <a:rPr lang="ru-RU" sz="1400" b="1" i="1" dirty="0" smtClean="0"/>
              <a:t> по рефлекторной дорожке  в летний период</a:t>
            </a:r>
          </a:p>
          <a:p>
            <a:pPr marL="457200" lvl="1" indent="0">
              <a:buNone/>
            </a:pPr>
            <a:r>
              <a:rPr lang="ru-RU" sz="1400" b="1" i="1" dirty="0" smtClean="0"/>
              <a:t>-       </a:t>
            </a:r>
            <a:r>
              <a:rPr lang="ru-RU" sz="1400" b="1" i="1" dirty="0" err="1" smtClean="0"/>
              <a:t>стопотерапия</a:t>
            </a:r>
            <a:r>
              <a:rPr lang="ru-RU" sz="1400" b="1" i="1" dirty="0" smtClean="0"/>
              <a:t> </a:t>
            </a:r>
          </a:p>
          <a:p>
            <a:pPr lvl="1">
              <a:buNone/>
            </a:pPr>
            <a:r>
              <a:rPr lang="ru-RU" sz="1400" b="1" i="1" dirty="0" smtClean="0"/>
              <a:t>-    полоскание полости рта после приема пищи</a:t>
            </a:r>
          </a:p>
          <a:p>
            <a:pPr lvl="1">
              <a:buNone/>
            </a:pPr>
            <a:r>
              <a:rPr lang="ru-RU" sz="1400" b="1" i="1" dirty="0" smtClean="0"/>
              <a:t>-   кислородные коктейли в течении года с согласия родителей с учетом противопоказаний</a:t>
            </a:r>
          </a:p>
          <a:p>
            <a:pPr lvl="1">
              <a:buNone/>
            </a:pPr>
            <a:r>
              <a:rPr lang="ru-RU" sz="1400" b="1" i="1" dirty="0" smtClean="0"/>
              <a:t>-   игры с водой</a:t>
            </a:r>
          </a:p>
          <a:p>
            <a:pPr lvl="1">
              <a:buNone/>
            </a:pPr>
            <a:r>
              <a:rPr lang="ru-RU" sz="1400" b="1" i="1" dirty="0" smtClean="0"/>
              <a:t>-   использование элементов самомассажа в повседневной жизни детей</a:t>
            </a:r>
          </a:p>
          <a:p>
            <a:pPr lvl="1">
              <a:buNone/>
            </a:pPr>
            <a:r>
              <a:rPr lang="ru-RU" sz="1400" b="1" i="1" dirty="0" smtClean="0"/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Общее санитарно-гигиеническое состояние детского сада соответствует требованиям </a:t>
            </a:r>
            <a:r>
              <a:rPr lang="ru-RU" sz="1400" b="1" i="1" dirty="0" err="1" smtClean="0"/>
              <a:t>СанПиН</a:t>
            </a:r>
            <a:r>
              <a:rPr lang="ru-RU" sz="1400" b="1" i="1" dirty="0" smtClean="0"/>
              <a:t>: питьевой, световой и воздушный режимы соответствуют нормам. 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По результатам плановых и внеплановых проверок </a:t>
            </a:r>
            <a:r>
              <a:rPr lang="ru-RU" sz="1400" b="1" i="1" dirty="0" err="1" smtClean="0"/>
              <a:t>Роспотребнадзора</a:t>
            </a:r>
            <a:r>
              <a:rPr lang="ru-RU" sz="1400" b="1" i="1" dirty="0" smtClean="0"/>
              <a:t>  нарушений не выявлено.</a:t>
            </a:r>
          </a:p>
        </p:txBody>
      </p:sp>
      <p:pic>
        <p:nvPicPr>
          <p:cNvPr id="5" name="Picture 1" descr="C:\Users\ольга\Pictures\Дети\2a642abde90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941168"/>
            <a:ext cx="200025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76899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Прием и организация обслуживания вновь поступающих детей в детское учреждение.</a:t>
            </a:r>
          </a:p>
          <a:p>
            <a:pPr>
              <a:buNone/>
            </a:pPr>
            <a:endParaRPr lang="ru-RU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Особое внимание в учреждении уделяется приему вновь поступающих детей и создание условий способствующих снижению тяжести адаптационного синдрома. Все дети перед поступлением в детский сад проходят углубленный медицинский осмотр и лабораторное обследование в поликлиниках по месту жительства. На ребенка составляется подробная выписка - эпикриз с заключением о состоянии здоровья ребенка; с оценкой нервно -психического развития, определяется группа здоровья, даются рекомендации по его дальнейшему наблюдению. 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По окончании периода адаптации пишется эпикриз, где оценивается тяжесть течения этого периода, указывается выполнение проведенных мероприятий по профилактике проявлений адаптационного периода и намечается план дальнейшего ведения и оздоровления ребенка.</a:t>
            </a:r>
          </a:p>
          <a:p>
            <a:pPr algn="ctr">
              <a:buNone/>
            </a:pPr>
            <a:r>
              <a:rPr lang="ru-RU" i="1" dirty="0" smtClean="0"/>
              <a:t> </a:t>
            </a:r>
            <a:r>
              <a:rPr lang="ru-RU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Диспансеризация детей в детском саду.</a:t>
            </a:r>
            <a:endParaRPr lang="ru-RU" sz="4400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Диспансеризация детей, посещающих  детский сад   заключается в систематическом медицинском наблюдении за состоянием здоровья с профилактической целью в течение всего периода пребывания в учреждении.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Users\ольга\Downloads\images (29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3143240" y="5357826"/>
            <a:ext cx="2428892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Распределение детей по группам здоровья </a:t>
            </a:r>
            <a:b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конец 2021 года</a:t>
            </a:r>
            <a:endParaRPr lang="ru-RU" sz="2700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367568"/>
              </p:ext>
            </p:extLst>
          </p:nvPr>
        </p:nvGraphicFramePr>
        <p:xfrm>
          <a:off x="857225" y="1500175"/>
          <a:ext cx="7286675" cy="5504802"/>
        </p:xfrm>
        <a:graphic>
          <a:graphicData uri="http://schemas.openxmlformats.org/drawingml/2006/table">
            <a:tbl>
              <a:tblPr/>
              <a:tblGrid>
                <a:gridCol w="1999975"/>
                <a:gridCol w="745906"/>
                <a:gridCol w="864369"/>
                <a:gridCol w="735285"/>
                <a:gridCol w="735285"/>
                <a:gridCol w="735285"/>
                <a:gridCol w="735285"/>
                <a:gridCol w="735285"/>
              </a:tblGrid>
              <a:tr h="5041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Возраст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 строки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Всего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Группы здоровья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mtClean="0">
                          <a:latin typeface="Times New Roman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ru-RU" sz="1400" b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2015/2014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16/1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6/0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9/1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1/0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Всего: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fb1ed5bc35d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02" y="4591050"/>
            <a:ext cx="150019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5" y="142852"/>
            <a:ext cx="9144001" cy="686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ОТЧЁТ ПО ЗАБОЛЕВАЕМОСТИ 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161452"/>
              </p:ext>
            </p:extLst>
          </p:nvPr>
        </p:nvGraphicFramePr>
        <p:xfrm>
          <a:off x="683570" y="871473"/>
          <a:ext cx="88030" cy="274320"/>
        </p:xfrm>
        <a:graphic>
          <a:graphicData uri="http://schemas.openxmlformats.org/drawingml/2006/table">
            <a:tbl>
              <a:tblPr/>
              <a:tblGrid>
                <a:gridCol w="88030"/>
              </a:tblGrid>
              <a:tr h="1092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3" descr="C:\Users\ольга\Downloads\images (29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10144164" y="6858000"/>
            <a:ext cx="1143000" cy="1143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01583"/>
              </p:ext>
            </p:extLst>
          </p:nvPr>
        </p:nvGraphicFramePr>
        <p:xfrm>
          <a:off x="784223" y="725455"/>
          <a:ext cx="7532192" cy="5862507"/>
        </p:xfrm>
        <a:graphic>
          <a:graphicData uri="http://schemas.openxmlformats.org/drawingml/2006/table">
            <a:tbl>
              <a:tblPr firstRow="1" firstCol="1" bandRow="1"/>
              <a:tblGrid>
                <a:gridCol w="2753378"/>
                <a:gridCol w="1053889"/>
                <a:gridCol w="1134519"/>
                <a:gridCol w="1295203"/>
                <a:gridCol w="1295203"/>
              </a:tblGrid>
              <a:tr h="2012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болезни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Случаи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Случаи 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заболеваемость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4592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ОРВИ</a:t>
                      </a: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грипп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4132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r>
                        <a:rPr lang="ru-RU" sz="9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ковид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Бронхит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Ангина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Ветряная оспа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Коревая краснуха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Эпидемический паротит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Скарлатина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Паразитарные заболевания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ОКИ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Травмы (бытовая)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 всего, из них: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Болезни ЖКТ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Болезни МПС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Болезни глаза и придатков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Болезни уха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Болезни кожи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ЧБД за год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Среднесписочный состав детей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пропусков на 1 ребенка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продолжительность заболевания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случаев на 1 ребенка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 здоровья (за год)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Пропущено д/дней по болезни 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4592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Пропущено д/дней всего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8441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Проведено д/дней всего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9527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13718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Детодни</a:t>
                      </a: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(план)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13169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16725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0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4" marR="5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4225" y="1466458"/>
            <a:ext cx="184731" cy="67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15" descr="Безимени-1а">
            <a:hlinkClick r:id="" action="ppaction://hlinkshowjump?jump=nextslide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538537" y="2829719"/>
            <a:ext cx="20669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500166" y="-339706"/>
            <a:ext cx="635798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</a:t>
            </a:r>
            <a:r>
              <a:rPr kumimoji="0" lang="ru-RU" sz="2400" b="1" i="1" u="none" strike="noStrike" normalizeH="0" baseline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вакцинопрофилактики</a:t>
            </a:r>
            <a:endParaRPr kumimoji="0" lang="ru-RU" sz="2400" b="1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14282" y="2216299"/>
            <a:ext cx="835824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противоэпидемических мероприятий в борьбе с детскими инфекциями организация прививочной работы принадлежит одно из ведущих мест. Целью иммунопрофилактики является не только создание индивидуальной невосприимчивости, но главным образом формирование коллективного иммунитета к определенной инфекции.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Прививки детям 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проводятся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 контролем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врача педиатра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Вакцинация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проводится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прививочном кабинете при строгом соблюдении всех санитарно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эпидемиологических требований.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 кабинета соответствует всем требованиям. В нем имеются инструкции по применению всех препаратов, которые используются для проведения прививок. Прививки проводятся по строго составленному плану.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Все родители, дети которых подлежат профилактической прививке, информируются о дне проведения прививки и о предварительной медикаментозной подготовке к прививке. Перед самой прививкой ребенок осматривается врачом с обязательной термометрией. В течение всего срока определенного инструкцией по применению соответствующего вакцинного препарата, за ребенком ведется медицинское наблюдение. Все данные о проведенной прививке заносятся в Ф.№ 063, ф. 026/у, прививочный журнал с занесением реакции на ее проведение.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C:\Users\ольга\Downloads\images (20).jpg"/>
          <p:cNvPicPr>
            <a:picLocks noChangeAspect="1" noChangeArrowheads="1"/>
          </p:cNvPicPr>
          <p:nvPr/>
        </p:nvPicPr>
        <p:blipFill>
          <a:blip r:embed="rId6" cstate="print"/>
          <a:srcRect l="42135" t="7937"/>
          <a:stretch>
            <a:fillRect/>
          </a:stretch>
        </p:blipFill>
        <p:spPr bwMode="auto">
          <a:xfrm flipH="1">
            <a:off x="6372200" y="5561769"/>
            <a:ext cx="936104" cy="118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8" y="3254"/>
            <a:ext cx="9163178" cy="685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Выполнение плана профилактических  прививок </a:t>
            </a: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2021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5" descr="Безимени-1а">
            <a:hlinkClick r:id="" action="ppaction://hlinkshowjump?jump=nextslide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538537" y="2829719"/>
            <a:ext cx="20669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29468"/>
              </p:ext>
            </p:extLst>
          </p:nvPr>
        </p:nvGraphicFramePr>
        <p:xfrm>
          <a:off x="285718" y="1071544"/>
          <a:ext cx="6612462" cy="3441882"/>
        </p:xfrm>
        <a:graphic>
          <a:graphicData uri="http://schemas.openxmlformats.org/drawingml/2006/table">
            <a:tbl>
              <a:tblPr/>
              <a:tblGrid>
                <a:gridCol w="2864368"/>
                <a:gridCol w="1828485"/>
                <a:gridCol w="1919609"/>
              </a:tblGrid>
              <a:tr h="308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Подлежало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Привито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Против: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-дифтерии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коклюша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столбняка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туберкулеза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полиемиелита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Эпидемического паротита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кори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-гриппа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краснухи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Пентаксим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Превенар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</a:t>
                      </a:r>
                      <a:endParaRPr lang="ru-RU" sz="1200" b="1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841" name="Picture 1" descr="C:\Users\ольга\Downloads\klein_438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8F4F4"/>
              </a:clrFrom>
              <a:clrTo>
                <a:srgbClr val="E8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643446"/>
            <a:ext cx="1785950" cy="1857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Проведение мероприятий по профилактике, раннему и своевременному выявлению туберкулеза у детей.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 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7" name="Picture 15" descr="Безимени-1а">
            <a:hlinkClick r:id="" action="ppaction://hlinkshowjump?jump=nextslide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538537" y="2829719"/>
            <a:ext cx="20669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596" y="861609"/>
            <a:ext cx="7715304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Профилактика туберкулеза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-планирование и организация ревакцинации БЦЖ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химиопрофилактика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рекомендации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фтизиопедиатра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-санитарное просвещение персонала и родителей детей, посещающих наш детский сад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Своевременное выявление больных туберкулезом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туберкулинодиагностика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(проводится ежегодно  путем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постановки реакции Манту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-плановое рентгенологическое обследование инфицированных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работа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 поликлиникой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-противотуберкулезным диспансером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роспотребнадзором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285984" y="3508063"/>
            <a:ext cx="4143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Туберкулинодиагностика</a:t>
            </a: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06267"/>
              </p:ext>
            </p:extLst>
          </p:nvPr>
        </p:nvGraphicFramePr>
        <p:xfrm>
          <a:off x="857224" y="5000636"/>
          <a:ext cx="6858046" cy="1191768"/>
        </p:xfrm>
        <a:graphic>
          <a:graphicData uri="http://schemas.openxmlformats.org/drawingml/2006/table">
            <a:tbl>
              <a:tblPr/>
              <a:tblGrid>
                <a:gridCol w="3473279"/>
                <a:gridCol w="1449131"/>
                <a:gridCol w="1935636"/>
              </a:tblGrid>
              <a:tr h="97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Обследовано реакцией Манту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Выявлено с виражом туберкулиновой пробы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" descr="C:\Users\ольга\Pictures\Дети\1b872c31291fe.png"/>
          <p:cNvPicPr>
            <a:picLocks noChangeAspect="1" noChangeArrowheads="1"/>
          </p:cNvPicPr>
          <p:nvPr/>
        </p:nvPicPr>
        <p:blipFill>
          <a:blip r:embed="rId5" cstate="print"/>
          <a:srcRect t="3799"/>
          <a:stretch>
            <a:fillRect/>
          </a:stretch>
        </p:blipFill>
        <p:spPr bwMode="auto">
          <a:xfrm>
            <a:off x="7000892" y="3000372"/>
            <a:ext cx="2143108" cy="242889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48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72" y="26064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Медицинский персонал </a:t>
            </a:r>
            <a:endParaRPr lang="ru-RU" sz="3600" i="1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000504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3857628"/>
            <a:ext cx="43204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Наумова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Романовна</a:t>
            </a:r>
          </a:p>
          <a:p>
            <a:pPr>
              <a:buFont typeface="Wingdings" pitchFamily="2" charset="2"/>
              <a:buChar char="v"/>
            </a:pPr>
            <a:endParaRPr 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старшая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: среднее-специальное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специальность: медицинская сестра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стаж работы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лет </a:t>
            </a:r>
          </a:p>
        </p:txBody>
      </p:sp>
      <p:pic>
        <p:nvPicPr>
          <p:cNvPr id="9" name="Picture 2" descr="C:\Users\ольга\Downloads\images (28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14678" y="1428736"/>
            <a:ext cx="2181225" cy="209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91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6"/>
            <a:ext cx="9144000" cy="686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Питание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15" descr="Безимени-1а">
            <a:hlinkClick r:id="" action="ppaction://hlinkshowjump?jump=nextslide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538537" y="2829719"/>
            <a:ext cx="20669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71472" y="810790"/>
            <a:ext cx="814393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 организованное питание,</a:t>
            </a:r>
            <a:r>
              <a:rPr kumimoji="0" lang="ru-RU" sz="13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полноценное и сбалансированное по содержанию основных пищевых веществ, обеспечивает полноценный рост и развитие детского организма, повышает иммунитет ребенка по отношению к другим заболеваниям.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етском саду имеется 20-дневное цикличное меню: зимне-весенний и летне-осенний вариант, которого придерживаемся при составлении ежедневного меню-раскладки.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отсутствии какого - либо продукта, пользуемся таблицей замены, заменяя его на равноценный продукт по химическому составу.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Проводится анализ соблюдения натуральных норм продуктов </a:t>
            </a: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постоянно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конце месяца по накопительной ведомости подсчитывается калорийность пищи и ее ингредиентов: белки,</a:t>
            </a:r>
            <a:r>
              <a:rPr kumimoji="0" lang="ru-RU" sz="13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жиры, углеводы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их соотношение.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Ежедневно контролируется качество поступления всех продуктов питания, сроки реализации скоропортящихся продуктов.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Ведется контроль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соблюдением технологии приготовления блюд, за правильностью обработки овощей, яиц; за правильным применением, согласно санитарным требованиям, инвентаря; за правильностью забора и хранения суточных проб; за соблюдением товарного соседства на складах сухих и овощных продуктов.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поступлении новых продуктов проводятся пробные варки и пробные чистки овощей; контролируется отпуск готовой пищи с кухни.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Регулярно проводятся по всем правилам снятие проб с последующей отметкой в журнале бракеража.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Контролируем</a:t>
            </a:r>
            <a:r>
              <a:rPr kumimoji="0" lang="ru-RU" sz="13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питание по группам: объем порций, санитарно - гигиенические нормы при приеме пищи, сервировку стола.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Ежедневно проводится витаминизация </a:t>
            </a: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третьего блюда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контролируется</a:t>
            </a:r>
            <a:r>
              <a:rPr kumimoji="0" lang="ru-RU" sz="13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закладка продуктов.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При составлении меню пользуемся технологическими картами</a:t>
            </a:r>
            <a:r>
              <a:rPr kumimoji="0" lang="ru-RU" sz="13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приготовления блюд и сборником  рецептур  блюд и кулинарных изделий для питания детей в дошкольных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организациях</a:t>
            </a:r>
            <a:r>
              <a:rPr kumimoji="0" lang="ru-RU" sz="13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под  редакцией М.П.Могильного и </a:t>
            </a:r>
            <a:r>
              <a:rPr kumimoji="0" lang="ru-RU" sz="13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В.А.Тутельяна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Перед работой работники пищеблока осматриваются на гнойничковые заболевания.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C:\Users\ольга\Pictures\Дети\0d244724caa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4282" y="214290"/>
            <a:ext cx="1071571" cy="928694"/>
          </a:xfrm>
          <a:prstGeom prst="rect">
            <a:avLst/>
          </a:prstGeom>
          <a:noFill/>
        </p:spPr>
      </p:pic>
      <p:pic>
        <p:nvPicPr>
          <p:cNvPr id="7" name="Picture 1" descr="C:\Users\ольга\Pictures\Дети\post-236762-127049092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86710" y="5786454"/>
            <a:ext cx="1185909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Санитарно - просветительная работа</a:t>
            </a:r>
            <a:r>
              <a:rPr lang="ru-RU" i="1" dirty="0" smtClean="0">
                <a:solidFill>
                  <a:srgbClr val="92D050"/>
                </a:solidFill>
              </a:rPr>
              <a:t/>
            </a:r>
            <a:br>
              <a:rPr lang="ru-RU" i="1" dirty="0" smtClean="0">
                <a:solidFill>
                  <a:srgbClr val="92D050"/>
                </a:solidFill>
              </a:rPr>
            </a:br>
            <a:endParaRPr lang="ru-RU" i="1" dirty="0">
              <a:solidFill>
                <a:srgbClr val="92D050"/>
              </a:solidFill>
            </a:endParaRPr>
          </a:p>
        </p:txBody>
      </p:sp>
      <p:pic>
        <p:nvPicPr>
          <p:cNvPr id="4" name="Picture 15" descr="Безимени-1а">
            <a:hlinkClick r:id="" action="ppaction://hlinkshowjump?jump=nextslide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538537" y="2829719"/>
            <a:ext cx="20669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857356" y="822078"/>
            <a:ext cx="64294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Большое внимание  в детском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уделяется санитарному просвещению родителей и персонала. Санитарно-просветительная работа организуется и проводится в соответствии с  методическими рекомендациями  для  медицинских работников. Имеется  годовой  план  работы  по санитарному просвещению, который включается в общий годовой план работы детского сада.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санитарно-просветительной работы включает в себя: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-выпуск книжек передвижек для родителей и сотрудников, оформление стендов: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Здоровый ребенок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Питание дошкольника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Профилактика заболеваний»,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Календарь прививок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», «Личная гигиена»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-проведение бесед, информационно-статистических сообщений старшей медсестрой на общих, групповых, родительских собраниях,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медико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педагогических совещаниях, собраниях и планёрках сотрудников детского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сада</a:t>
            </a:r>
            <a:endParaRPr lang="ru-RU" sz="1400" b="1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-инструктаж педагогов, техперсонала, помощников воспитателей по санитарно-эпидемиологическому режиму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 каждой группе  имеется «Уголок здоровья» для родителей, в котором выставляется медицинская информация по актуальным темам по оздоровлению детей.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C:\Users\ольга\Pictures\Дети\24baa9a957a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14488"/>
            <a:ext cx="2143140" cy="29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1643074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года   проведены: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беседы с родителями </a:t>
            </a:r>
            <a:endParaRPr lang="ru-RU" sz="18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 для родителей</a:t>
            </a:r>
            <a:endParaRPr lang="ru-RU" sz="18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выпущены книжки передвижки</a:t>
            </a:r>
            <a:endParaRPr lang="ru-RU" sz="18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размещены статьи в родительских уголках</a:t>
            </a:r>
            <a:endParaRPr lang="ru-RU" sz="1800" b="1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тематические лекции для родителей</a:t>
            </a:r>
            <a:endParaRPr lang="ru-RU" sz="1800" b="1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тематика лекций для педагогического коллектива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проведении санитарно </a:t>
            </a:r>
            <a:r>
              <a:rPr lang="ru-RU" sz="1800" b="1" i="1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просветительской работы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используем разнообразную медицинскую литературу, статьи из Интернета.</a:t>
            </a:r>
            <a:endParaRPr lang="ru-RU" sz="18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1800" b="1" i="1" dirty="0"/>
          </a:p>
        </p:txBody>
      </p:sp>
      <p:pic>
        <p:nvPicPr>
          <p:cNvPr id="43011" name="Picture 3" descr="C:\Users\ольга\Pictures\Дети\cdbf521d61c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71480"/>
            <a:ext cx="2767019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Противоэпидемическая работа</a:t>
            </a: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/>
              <a:t>Профилактика инфекционных заболеваний:</a:t>
            </a:r>
          </a:p>
          <a:p>
            <a:pPr>
              <a:buNone/>
            </a:pPr>
            <a:r>
              <a:rPr lang="ru-RU" sz="1200" b="1" i="1" dirty="0" smtClean="0"/>
              <a:t>             Строгое  соблюдение СанПиН</a:t>
            </a:r>
          </a:p>
          <a:p>
            <a:pPr>
              <a:buNone/>
            </a:pPr>
            <a:r>
              <a:rPr lang="ru-RU" sz="1200" b="1" i="1" dirty="0"/>
              <a:t> </a:t>
            </a:r>
            <a:r>
              <a:rPr lang="ru-RU" sz="1200" b="1" i="1" dirty="0" smtClean="0"/>
              <a:t>             Контроль соблюдения правил утреннего приема детей</a:t>
            </a:r>
          </a:p>
          <a:p>
            <a:pPr>
              <a:buNone/>
            </a:pPr>
            <a:r>
              <a:rPr lang="ru-RU" sz="1200" b="1" i="1" dirty="0"/>
              <a:t> </a:t>
            </a:r>
            <a:r>
              <a:rPr lang="ru-RU" sz="1200" b="1" i="1" dirty="0" smtClean="0"/>
              <a:t>             Контроль соблюдения правил личной гигиены детьми и сотрудниками</a:t>
            </a:r>
          </a:p>
          <a:p>
            <a:pPr>
              <a:buNone/>
            </a:pPr>
            <a:r>
              <a:rPr lang="ru-RU" sz="1200" b="1" i="1" dirty="0"/>
              <a:t> </a:t>
            </a:r>
            <a:r>
              <a:rPr lang="ru-RU" sz="1200" b="1" i="1" dirty="0" smtClean="0"/>
              <a:t>             Контроль состояния здоровья персонала детского сада</a:t>
            </a:r>
          </a:p>
          <a:p>
            <a:pPr>
              <a:buNone/>
            </a:pPr>
            <a:r>
              <a:rPr lang="ru-RU" sz="1200" b="1" i="1" dirty="0"/>
              <a:t> </a:t>
            </a:r>
            <a:r>
              <a:rPr lang="ru-RU" sz="1200" b="1" i="1" dirty="0" smtClean="0"/>
              <a:t>             Контроль состояния здоровья сотрудников пищеблока </a:t>
            </a:r>
          </a:p>
          <a:p>
            <a:pPr>
              <a:buNone/>
            </a:pPr>
            <a:r>
              <a:rPr lang="ru-RU" sz="1200" b="1" i="1" dirty="0"/>
              <a:t> </a:t>
            </a:r>
            <a:r>
              <a:rPr lang="ru-RU" sz="1200" b="1" i="1" dirty="0" smtClean="0"/>
              <a:t>             Контроль санитарно-гигиенического состояния пищеблока</a:t>
            </a:r>
          </a:p>
          <a:p>
            <a:pPr>
              <a:buNone/>
            </a:pPr>
            <a:r>
              <a:rPr lang="ru-RU" sz="1200" b="1" i="1" dirty="0"/>
              <a:t> </a:t>
            </a:r>
            <a:r>
              <a:rPr lang="ru-RU" sz="1200" b="1" i="1" dirty="0" smtClean="0"/>
              <a:t>             Контроль санитарно-гигиенического состояния групповых помещений, прачечной, территории сада</a:t>
            </a:r>
          </a:p>
          <a:p>
            <a:pPr>
              <a:buNone/>
            </a:pPr>
            <a:r>
              <a:rPr lang="ru-RU" sz="1200" b="1" i="1" dirty="0"/>
              <a:t> </a:t>
            </a:r>
            <a:r>
              <a:rPr lang="ru-RU" sz="1200" b="1" i="1" dirty="0" smtClean="0"/>
              <a:t>             Своевременное проведение противоэпидемических мероприятий при выявлении больного с карантинной инфекцией</a:t>
            </a:r>
          </a:p>
          <a:p>
            <a:pPr>
              <a:buNone/>
            </a:pPr>
            <a:r>
              <a:rPr lang="ru-RU" sz="1200" b="1" i="1" dirty="0"/>
              <a:t> </a:t>
            </a:r>
            <a:r>
              <a:rPr lang="ru-RU" sz="1200" b="1" i="1" dirty="0" smtClean="0"/>
              <a:t>              Обеспечение постоянного запаса дезинфицирующих и моющих средств</a:t>
            </a:r>
          </a:p>
          <a:p>
            <a:pPr>
              <a:buNone/>
            </a:pPr>
            <a:r>
              <a:rPr lang="ru-RU" sz="1600" b="1" i="1" dirty="0" smtClean="0"/>
              <a:t>Профилактика туберкулеза: </a:t>
            </a:r>
          </a:p>
          <a:p>
            <a:pPr lvl="1">
              <a:buNone/>
            </a:pPr>
            <a:r>
              <a:rPr lang="ru-RU" sz="1200" b="1" i="1" dirty="0" smtClean="0"/>
              <a:t>ознакомление с санитарно-эпидемиологическими правилами "Профилактика туберкулеза»</a:t>
            </a:r>
          </a:p>
          <a:p>
            <a:pPr lvl="1">
              <a:buNone/>
            </a:pPr>
            <a:r>
              <a:rPr lang="ru-RU" sz="1200" b="1" i="1" dirty="0" err="1" smtClean="0"/>
              <a:t>туберкулинодиагностика</a:t>
            </a:r>
            <a:r>
              <a:rPr lang="ru-RU" sz="1200" b="1" i="1" dirty="0" smtClean="0"/>
              <a:t> воспитанников; </a:t>
            </a:r>
          </a:p>
          <a:p>
            <a:pPr lvl="1">
              <a:buNone/>
            </a:pPr>
            <a:r>
              <a:rPr lang="ru-RU" sz="1200" b="1" i="1" dirty="0" smtClean="0"/>
              <a:t>организация обследования детей из группы риска</a:t>
            </a:r>
          </a:p>
          <a:p>
            <a:pPr lvl="1">
              <a:buNone/>
            </a:pPr>
            <a:r>
              <a:rPr lang="ru-RU" sz="1200" b="1" i="1" dirty="0" smtClean="0"/>
              <a:t>беседы с родителями. </a:t>
            </a:r>
          </a:p>
          <a:p>
            <a:pPr>
              <a:buNone/>
            </a:pPr>
            <a:r>
              <a:rPr lang="ru-RU" sz="1200" b="1" i="1" dirty="0" smtClean="0"/>
              <a:t> </a:t>
            </a:r>
          </a:p>
          <a:p>
            <a:pPr>
              <a:buNone/>
            </a:pPr>
            <a:r>
              <a:rPr lang="ru-RU" sz="1600" b="1" i="1" dirty="0" smtClean="0"/>
              <a:t> Профилактика кишечных инфекций: </a:t>
            </a:r>
          </a:p>
          <a:p>
            <a:pPr lvl="1">
              <a:buNone/>
            </a:pPr>
            <a:r>
              <a:rPr lang="ru-RU" sz="1200" b="1" i="1" dirty="0" smtClean="0"/>
              <a:t>ознакомление с санитарно-эпидемиологическими правилами "Профилактика острых кишечных заболеваний»</a:t>
            </a:r>
          </a:p>
          <a:p>
            <a:pPr lvl="1">
              <a:buNone/>
            </a:pPr>
            <a:r>
              <a:rPr lang="ru-RU" sz="1200" b="1" i="1" dirty="0" smtClean="0"/>
              <a:t>контроль соблюдения санитарно-эпидемиологического режима в детском саду и пищеблоке; </a:t>
            </a:r>
          </a:p>
          <a:p>
            <a:pPr lvl="1">
              <a:buNone/>
            </a:pPr>
            <a:r>
              <a:rPr lang="ru-RU" sz="1200" b="1" i="1" dirty="0" smtClean="0"/>
              <a:t>контроль личной гигиены воспитанников, персонала, работников пищеблока; </a:t>
            </a:r>
          </a:p>
          <a:p>
            <a:pPr lvl="1">
              <a:buNone/>
            </a:pPr>
            <a:r>
              <a:rPr lang="ru-RU" sz="1200" b="1" i="1" dirty="0" smtClean="0"/>
              <a:t>медицинское наблюдение за контактными лицами; </a:t>
            </a:r>
          </a:p>
          <a:p>
            <a:pPr lvl="1">
              <a:buNone/>
            </a:pPr>
            <a:r>
              <a:rPr lang="ru-RU" sz="1200" b="1" i="1" dirty="0" smtClean="0"/>
              <a:t>проведение дезинфекции. </a:t>
            </a:r>
          </a:p>
          <a:p>
            <a:pPr>
              <a:buNone/>
            </a:pPr>
            <a:r>
              <a:rPr lang="ru-RU" sz="1200" b="1" i="1" dirty="0" smtClean="0"/>
              <a:t> </a:t>
            </a:r>
          </a:p>
        </p:txBody>
      </p:sp>
      <p:pic>
        <p:nvPicPr>
          <p:cNvPr id="5" name="Рисунок 4" descr="3e96f5cdaea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86612" y="4643446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571480"/>
            <a:ext cx="6500858" cy="457203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900" b="1" i="1" dirty="0" smtClean="0">
                <a:solidFill>
                  <a:srgbClr val="FF0000"/>
                </a:solidFill>
              </a:rPr>
              <a:t>Профилактика педикулеза:  </a:t>
            </a:r>
          </a:p>
          <a:p>
            <a:pPr lvl="1">
              <a:buNone/>
            </a:pPr>
            <a:r>
              <a:rPr lang="ru-RU" sz="2000" b="1" i="1" dirty="0" smtClean="0"/>
              <a:t>*ознакомление с приказом Минздрава России от 26.11.1998 № 342 "Об усилении мероприятий по профилактике эпидемического сыпного тифа и борьбе с педикулезом"; </a:t>
            </a:r>
          </a:p>
          <a:p>
            <a:pPr lvl="1">
              <a:buNone/>
            </a:pPr>
            <a:r>
              <a:rPr lang="ru-RU" sz="2000" b="1" i="1" dirty="0" smtClean="0"/>
              <a:t>*проведение еженедельного осмотра воспитанников согласно санитарно-эпидемиологическим правилам и нормативам "Санитарно-эпидемиологические требования к устройству, содержанию и организации режима работы в дошкольных организациях. </a:t>
            </a:r>
            <a:r>
              <a:rPr lang="ru-RU" sz="2000" b="1" i="1" dirty="0" err="1" smtClean="0"/>
              <a:t>СанПиН</a:t>
            </a:r>
            <a:r>
              <a:rPr lang="ru-RU" sz="2000" b="1" i="1" dirty="0" smtClean="0"/>
              <a:t> 2.4.1.3049-13", утв. постановлением Главного государственного санитарного врача РФ от 15.05.13 года №26</a:t>
            </a:r>
          </a:p>
          <a:p>
            <a:pPr lvl="1" algn="r">
              <a:buNone/>
            </a:pPr>
            <a:r>
              <a:rPr lang="ru-RU" sz="2600" b="1" i="1" dirty="0" smtClean="0"/>
              <a:t> </a:t>
            </a:r>
            <a:r>
              <a:rPr lang="ru-RU" sz="2900" b="1" i="1" dirty="0" smtClean="0">
                <a:solidFill>
                  <a:srgbClr val="00B0F0"/>
                </a:solidFill>
              </a:rPr>
              <a:t>Профилактика гельминтозов:</a:t>
            </a:r>
          </a:p>
          <a:p>
            <a:pPr lvl="1">
              <a:buNone/>
            </a:pPr>
            <a:r>
              <a:rPr lang="ru-RU" sz="2000" b="1" i="1" dirty="0" smtClean="0"/>
              <a:t>*ознакомление с санитарно-эпидемиологическими правилами и нормативами "Профилактика паразитарных болезней на территории Российской Федерации. </a:t>
            </a:r>
            <a:r>
              <a:rPr lang="ru-RU" sz="2000" b="1" i="1" dirty="0" err="1" smtClean="0"/>
              <a:t>СанПиН</a:t>
            </a:r>
            <a:r>
              <a:rPr lang="ru-RU" sz="2000" b="1" i="1" dirty="0" smtClean="0"/>
              <a:t> 3.2.1333-03", утв. Главным государственным санитарным врачом РФ 28.05.2003; </a:t>
            </a:r>
          </a:p>
          <a:p>
            <a:pPr lvl="1">
              <a:buNone/>
            </a:pPr>
            <a:r>
              <a:rPr lang="ru-RU" sz="2000" b="1" i="1" dirty="0" smtClean="0"/>
              <a:t>*обследование воспитанников; </a:t>
            </a:r>
          </a:p>
          <a:p>
            <a:pPr lvl="1">
              <a:buNone/>
            </a:pPr>
            <a:r>
              <a:rPr lang="ru-RU" sz="2000" b="1" i="1" dirty="0" smtClean="0"/>
              <a:t>*обработка песка в песочницах; </a:t>
            </a:r>
          </a:p>
          <a:p>
            <a:pPr lvl="1">
              <a:buNone/>
            </a:pPr>
            <a:r>
              <a:rPr lang="ru-RU" sz="2000" b="1" i="1" dirty="0" smtClean="0"/>
              <a:t>*укрытие песка тентом от животных.</a:t>
            </a:r>
          </a:p>
          <a:p>
            <a:pPr>
              <a:buNone/>
            </a:pPr>
            <a:endParaRPr lang="ru-RU" b="1" i="1" dirty="0" smtClean="0"/>
          </a:p>
          <a:p>
            <a:endParaRPr lang="ru-RU" dirty="0"/>
          </a:p>
        </p:txBody>
      </p:sp>
      <p:pic>
        <p:nvPicPr>
          <p:cNvPr id="5" name="Рисунок 4" descr="bd1e0b23d63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714356"/>
            <a:ext cx="2571767" cy="471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Выводы</a:t>
            </a:r>
            <a:b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643578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1400" b="1" i="1" dirty="0" smtClean="0"/>
              <a:t>                           </a:t>
            </a:r>
            <a:r>
              <a:rPr lang="ru-RU" sz="3500" b="1" i="1" dirty="0" smtClean="0"/>
              <a:t>Правильная организация санитарно гигиенического режима в детском саду, своевременная и</a:t>
            </a:r>
          </a:p>
          <a:p>
            <a:pPr algn="just">
              <a:buNone/>
            </a:pPr>
            <a:r>
              <a:rPr lang="ru-RU" sz="3500" b="1" i="1" dirty="0" smtClean="0"/>
              <a:t>эффективная работа по медицинскому обслуживанию детей, чёткая организация питания,</a:t>
            </a:r>
          </a:p>
          <a:p>
            <a:pPr algn="just">
              <a:buNone/>
            </a:pPr>
            <a:r>
              <a:rPr lang="ru-RU" sz="3500" b="1" i="1" dirty="0" smtClean="0"/>
              <a:t>физического воспитания, закаливания детей, санитарно-просветительная работа с родителями и</a:t>
            </a:r>
          </a:p>
          <a:p>
            <a:pPr algn="just">
              <a:buNone/>
            </a:pPr>
            <a:r>
              <a:rPr lang="ru-RU" sz="3500" b="1" i="1" dirty="0" smtClean="0"/>
              <a:t>персоналом, направленные на укрепление здоровья детей и снижение заболеваемости, дают</a:t>
            </a:r>
          </a:p>
          <a:p>
            <a:pPr algn="just">
              <a:buNone/>
            </a:pPr>
            <a:r>
              <a:rPr lang="ru-RU" sz="3500" b="1" i="1" dirty="0" smtClean="0"/>
              <a:t>положительные результаты</a:t>
            </a:r>
          </a:p>
          <a:p>
            <a:pPr algn="just">
              <a:buNone/>
            </a:pPr>
            <a:r>
              <a:rPr lang="ru-RU" sz="3500" b="1" i="1" dirty="0" smtClean="0"/>
              <a:t> </a:t>
            </a:r>
          </a:p>
          <a:p>
            <a:pPr algn="just">
              <a:buNone/>
            </a:pPr>
            <a:r>
              <a:rPr lang="ru-RU" sz="3500" b="1" i="1" dirty="0" smtClean="0"/>
              <a:t>1.   Детей с ухудшением состояния здоровья в период адаптации нет</a:t>
            </a:r>
          </a:p>
          <a:p>
            <a:pPr algn="just">
              <a:buNone/>
            </a:pPr>
            <a:r>
              <a:rPr lang="ru-RU" sz="3500" b="1" i="1" dirty="0" smtClean="0"/>
              <a:t>2.   Профилактическим осмотром охвачены 105 детей</a:t>
            </a:r>
          </a:p>
          <a:p>
            <a:pPr algn="just">
              <a:buNone/>
            </a:pPr>
            <a:r>
              <a:rPr lang="ru-RU" sz="3500" b="1" i="1" dirty="0" smtClean="0"/>
              <a:t>3. При углубленном медицинском осмотре стоматологом выявлено 32 случаев кариеса, что составило 29,9% от общего количества детей, посещающих детский сад, причиной тому являются плохие экологические и материально-технические условия проживания в селе, а также отсутствие врача стоматолога в сельской амбулатории</a:t>
            </a:r>
          </a:p>
          <a:p>
            <a:pPr algn="just">
              <a:buNone/>
            </a:pPr>
            <a:r>
              <a:rPr lang="ru-RU" sz="3500" b="1" i="1" dirty="0" smtClean="0"/>
              <a:t>4. Ведется работа по снижению заболеваемости.</a:t>
            </a:r>
          </a:p>
          <a:p>
            <a:pPr algn="just">
              <a:buNone/>
            </a:pPr>
            <a:r>
              <a:rPr lang="ru-RU" sz="3500" b="1" i="1" dirty="0"/>
              <a:t>5</a:t>
            </a:r>
            <a:r>
              <a:rPr lang="ru-RU" sz="3500" b="1" i="1" dirty="0" smtClean="0"/>
              <a:t>.  Проводится большая лечебно - профилактическая работа.</a:t>
            </a:r>
          </a:p>
          <a:p>
            <a:pPr algn="just">
              <a:buNone/>
            </a:pPr>
            <a:r>
              <a:rPr lang="ru-RU" sz="3500" b="1" i="1" dirty="0"/>
              <a:t>6</a:t>
            </a:r>
            <a:r>
              <a:rPr lang="ru-RU" sz="3500" b="1" i="1" dirty="0" smtClean="0"/>
              <a:t>.  Проводится санитарно - просветительская работа.</a:t>
            </a:r>
          </a:p>
          <a:p>
            <a:pPr marL="457200" indent="-457200" algn="just">
              <a:buNone/>
            </a:pPr>
            <a:r>
              <a:rPr lang="ru-RU" sz="3500" b="1" i="1" dirty="0"/>
              <a:t>7</a:t>
            </a:r>
            <a:r>
              <a:rPr lang="ru-RU" sz="3500" b="1" i="1" dirty="0" smtClean="0"/>
              <a:t>.  </a:t>
            </a:r>
            <a:r>
              <a:rPr lang="ru-RU" sz="3500" b="1" i="1" dirty="0" err="1" smtClean="0"/>
              <a:t>Туберкулинодиагностикой</a:t>
            </a:r>
            <a:r>
              <a:rPr lang="ru-RU" sz="3500" b="1" i="1" dirty="0" smtClean="0"/>
              <a:t> по методу реакции Манту из 70 детей охвачены 53</a:t>
            </a:r>
          </a:p>
          <a:p>
            <a:pPr marL="457200" indent="-457200" algn="just">
              <a:buNone/>
            </a:pPr>
            <a:r>
              <a:rPr lang="ru-RU" sz="3500" b="1" i="1" dirty="0" smtClean="0"/>
              <a:t>     из-за отсутствия туберкулина.</a:t>
            </a:r>
          </a:p>
          <a:p>
            <a:pPr marL="514350" indent="-514350" algn="just">
              <a:buNone/>
            </a:pPr>
            <a:r>
              <a:rPr lang="ru-RU" sz="3500" b="1" i="1" dirty="0"/>
              <a:t>8</a:t>
            </a:r>
            <a:r>
              <a:rPr lang="ru-RU" sz="3500" b="1" i="1" dirty="0" smtClean="0"/>
              <a:t>. Вакцинацией по гриппу охвачены 37 детей (</a:t>
            </a:r>
            <a:r>
              <a:rPr lang="ru-RU" sz="3500" b="1" i="1" dirty="0"/>
              <a:t>5</a:t>
            </a:r>
            <a:r>
              <a:rPr lang="ru-RU" sz="3500" b="1" i="1" dirty="0" smtClean="0"/>
              <a:t>стойких медотвода,3 отказы родителей).</a:t>
            </a:r>
          </a:p>
          <a:p>
            <a:pPr algn="just">
              <a:buNone/>
            </a:pPr>
            <a:r>
              <a:rPr lang="ru-RU" sz="3500" b="1" i="1" dirty="0"/>
              <a:t>9</a:t>
            </a:r>
            <a:r>
              <a:rPr lang="ru-RU" sz="3500" b="1" i="1" dirty="0" smtClean="0"/>
              <a:t>. Прививочная работа проводилась согласно плана.</a:t>
            </a:r>
          </a:p>
          <a:p>
            <a:endParaRPr lang="ru-RU" sz="2900" b="1" i="1" dirty="0"/>
          </a:p>
        </p:txBody>
      </p:sp>
      <p:pic>
        <p:nvPicPr>
          <p:cNvPr id="6" name="Рисунок 3" descr="45f63291b255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1290639" cy="158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b1ed5bc35d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02" y="4429132"/>
            <a:ext cx="150019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96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79" y="188640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Краткая характеристика учреждения</a:t>
            </a:r>
          </a:p>
          <a:p>
            <a:pPr algn="ctr"/>
            <a:r>
              <a:rPr lang="ru-RU" sz="2000" i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000" i="1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-387424"/>
            <a:ext cx="821537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№16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Туллукчаан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илиал  АНД ОО «</a:t>
            </a:r>
            <a:r>
              <a:rPr lang="ru-RU" sz="16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Алмазик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осуществляет  образовательную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деятельность  на основании  лицензии № 0356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от 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.10.2014.,  выданной  Министерством  образования  РС ( Якутия) (Приложение №9),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Устава АН ДОО «</a:t>
            </a:r>
            <a:r>
              <a:rPr kumimoji="0" lang="ru-RU" sz="14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Алмазик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Положения о детском саде.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Местонахождение: село Арылах , улица Центральная , дом 51 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с 11-часовым пребыванием детей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 работы с 7.30 до 18.30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детей с 2 до 7 лет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Укомплектовано 5 групп.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2020-21 год 82 ребенка.</a:t>
            </a:r>
            <a:endParaRPr kumimoji="0" lang="ru-RU" sz="14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4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 flipH="1">
            <a:off x="8786841" y="4073879"/>
            <a:ext cx="75269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9972600" y="2034516"/>
            <a:ext cx="790298" cy="14425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/>
              <a:t>Для проведения лечебно-профилактической работы в детском саду функционируют:</a:t>
            </a:r>
          </a:p>
          <a:p>
            <a:r>
              <a:rPr lang="ru-RU" b="1" dirty="0"/>
              <a:t> медицинский кабинет</a:t>
            </a:r>
          </a:p>
          <a:p>
            <a:r>
              <a:rPr lang="ru-RU" b="1" dirty="0"/>
              <a:t>прививочный кабинет</a:t>
            </a:r>
          </a:p>
          <a:p>
            <a:r>
              <a:rPr lang="ru-RU" b="1" dirty="0"/>
              <a:t>изолятор</a:t>
            </a:r>
          </a:p>
          <a:p>
            <a:endParaRPr lang="ru-RU" b="1" dirty="0"/>
          </a:p>
          <a:p>
            <a:r>
              <a:rPr lang="ru-RU" b="1" dirty="0"/>
              <a:t>Все помещения оснащены согласно требованиям СанПиН </a:t>
            </a:r>
            <a:r>
              <a:rPr lang="ru-RU" b="1" dirty="0" smtClean="0"/>
              <a:t>2.4.1.3648– утв</a:t>
            </a:r>
            <a:r>
              <a:rPr lang="ru-RU" b="1" dirty="0"/>
              <a:t>. постановлением Главного государственного санитарного врача РФ </a:t>
            </a:r>
          </a:p>
          <a:p>
            <a:r>
              <a:rPr lang="ru-RU" b="1" dirty="0"/>
              <a:t>от « </a:t>
            </a:r>
            <a:r>
              <a:rPr lang="ru-RU" b="1" dirty="0" smtClean="0"/>
              <a:t>28» СЕНТЯБРЯ 2020г</a:t>
            </a:r>
            <a:r>
              <a:rPr lang="ru-RU" b="1" dirty="0"/>
              <a:t>. № </a:t>
            </a:r>
            <a:r>
              <a:rPr lang="ru-RU" b="1" dirty="0" smtClean="0"/>
              <a:t>28</a:t>
            </a:r>
            <a:endParaRPr lang="ru-RU" b="1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1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b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Нормативно правовое обеспечение    </a:t>
            </a: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697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i="1" dirty="0" smtClean="0"/>
              <a:t>         </a:t>
            </a:r>
          </a:p>
          <a:p>
            <a:pPr>
              <a:buNone/>
            </a:pPr>
            <a:r>
              <a:rPr lang="ru-RU" sz="1400" b="1" i="1" dirty="0" smtClean="0"/>
              <a:t>                   В настоящее время на федеральном уровне действуют следующие нормативные</a:t>
            </a:r>
          </a:p>
          <a:p>
            <a:pPr>
              <a:buNone/>
            </a:pPr>
            <a:r>
              <a:rPr lang="ru-RU" sz="1400" b="1" i="1" dirty="0" smtClean="0"/>
              <a:t>         документы, регламентирующие порядок  организации и осуществления медицинского обслуживания детей: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Федеральный закон от 30.03.1999 № 52-ФЗ "О санитарно-эпидемиологическом благополучии населения"; 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Федеральный закон от 24.07.1998 № 124-ФЗ "Об основных гарантиях прав ребенка в Российской Федерации"; 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Федеральный закон от 21.11.2011 N 323-ФЗ(ред. от 25.06.2012)"Об основах охраны здоровья граждан в Российской Федерации"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Федеральный закон от 18.06.2001 № 77-ФЗ (в редакции Федеральных законов от 22.08.2004 №122-ФЗ, от 21.07.2007 №194-ФЗ, от 18.08.2007 №230-ФЗ)"О предупреждении распространения туберкулеза в Российской Федерации"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Федеральный закон от 17.09.1998 №157-ФЗ (ред. от 07.08.2000 №122-ФЗ) "Об иммунопрофилактике инфекционных болезней"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Приказ №109 от 21.05.2003 «О совершенствовании противотуберкулезных мероприятий в Российской Федерации»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СП 3.1.1.2343-08 «О профилактике полиомиелита»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СП 3.1.2.1203-03 «Профилактика стрептококковой (группы А) инфекций»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СП 3.1.1295-03 «Профилактика туберкулеза»</a:t>
            </a:r>
          </a:p>
          <a:p>
            <a:pPr>
              <a:buFont typeface="Wingdings" pitchFamily="2" charset="2"/>
              <a:buChar char="v"/>
            </a:pPr>
            <a:endParaRPr lang="ru-RU" sz="1400" b="1" i="1" dirty="0"/>
          </a:p>
        </p:txBody>
      </p:sp>
      <p:pic>
        <p:nvPicPr>
          <p:cNvPr id="5" name="Picture 4" descr="конв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357158" y="214290"/>
            <a:ext cx="1143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Нормативно правовое обеспечение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b="1" i="1" dirty="0" smtClean="0"/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Порядок организации оказания первичной медико-санитарной помощи, утв. приказом </a:t>
            </a:r>
            <a:r>
              <a:rPr lang="ru-RU" b="1" i="1" dirty="0" err="1" smtClean="0"/>
              <a:t>Минздравсоцразвития</a:t>
            </a:r>
            <a:r>
              <a:rPr lang="ru-RU" b="1" i="1" dirty="0" smtClean="0"/>
              <a:t> России от 29.07.2005 № 487;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Инструкция по внедрению оздоровительных технологий в деятельность образовательных учреждений, утв. приказом Минздрава России от 04.04.2003 № 139;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Санитарно-эпидемиологические правила и нормативы " Санитарно-эпидемиологические требования к устройству, содержанию и организации режима работы в дошкольных организациях </a:t>
            </a:r>
            <a:r>
              <a:rPr lang="ru-RU" b="1" i="1" dirty="0" err="1" smtClean="0"/>
              <a:t>СанПиН</a:t>
            </a:r>
            <a:r>
              <a:rPr lang="ru-RU" b="1" i="1" dirty="0" smtClean="0"/>
              <a:t> 2.4.1.3049 – 13 утв. постановлением Главного государственного санитарного врача РФ от « 15» мая 2013 г. № 26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Инструкция по проведению профилактических осмотров детей дошкольного и школьного возрастов на основе медико-экономических нормативов, утв. приказом </a:t>
            </a:r>
            <a:r>
              <a:rPr lang="ru-RU" b="1" i="1" dirty="0" err="1" smtClean="0"/>
              <a:t>Минздравмедпрома</a:t>
            </a:r>
            <a:r>
              <a:rPr lang="ru-RU" b="1" i="1" dirty="0" smtClean="0"/>
              <a:t> России от 14.03.1995 № 60;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приказ Минздрава России и Минобразования России от 30.06.1992 № 186/272 "О совершенствовании системы медицинского обеспечения детей в образовательных учреждениях";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письмо </a:t>
            </a:r>
            <a:r>
              <a:rPr lang="ru-RU" b="1" i="1" dirty="0" err="1" smtClean="0"/>
              <a:t>Минобрнауки</a:t>
            </a:r>
            <a:r>
              <a:rPr lang="ru-RU" b="1" i="1" dirty="0" smtClean="0"/>
              <a:t> России от 22.04.2009 № 03768 "О медицинском обслуживании детей в дошкольных образовательных учреждениях";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Основополагающим документом, фиксирующим необходимость медицинского обслуживания воспитанников, является Устав АНДОО «</a:t>
            </a:r>
            <a:r>
              <a:rPr lang="ru-RU" b="1" i="1" dirty="0" err="1" smtClean="0"/>
              <a:t>Алмазик</a:t>
            </a:r>
            <a:r>
              <a:rPr lang="ru-RU" b="1" i="1" dirty="0" smtClean="0"/>
              <a:t>».</a:t>
            </a:r>
          </a:p>
          <a:p>
            <a:pPr>
              <a:buFont typeface="Wingdings" pitchFamily="2" charset="2"/>
              <a:buChar char="v"/>
            </a:pPr>
            <a:endParaRPr lang="ru-RU" b="1" i="1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Объем выполняемой работы, в том числе в соответствии с должностной инструкцией старшей медицинской сестры: </a:t>
            </a:r>
            <a:b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8229600" cy="471490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5600" i="1" dirty="0" smtClean="0"/>
              <a:t>. Старшая медицинская сестра согласно утверждённой программе производственного контроля филиала АНДОО контролирует: </a:t>
            </a:r>
          </a:p>
          <a:p>
            <a:pPr algn="just">
              <a:buNone/>
            </a:pPr>
            <a:r>
              <a:rPr lang="ru-RU" sz="5600" i="1" dirty="0" smtClean="0"/>
              <a:t>-    санитарное состояние всех помещений детского сада, выполнение противоэпидемического      режима; </a:t>
            </a:r>
          </a:p>
          <a:p>
            <a:pPr algn="just">
              <a:buNone/>
            </a:pPr>
            <a:r>
              <a:rPr lang="ru-RU" sz="5600" i="1" dirty="0" smtClean="0"/>
              <a:t>-         уборку, проветривание, освещение, оборудование групповых помещений и территорий;</a:t>
            </a:r>
          </a:p>
          <a:p>
            <a:pPr algn="just">
              <a:buNone/>
            </a:pPr>
            <a:r>
              <a:rPr lang="ru-RU" sz="5600" i="1" dirty="0" smtClean="0"/>
              <a:t>          индивидуализацию постельных принадлежностей, полотенец, шкафов для одежды;</a:t>
            </a:r>
          </a:p>
          <a:p>
            <a:pPr algn="just">
              <a:buNone/>
            </a:pPr>
            <a:r>
              <a:rPr lang="ru-RU" sz="5600" i="1" dirty="0" smtClean="0"/>
              <a:t>-         обработку посуды, санитарно-технического оборудования, инвентаря, игрушек;</a:t>
            </a:r>
          </a:p>
          <a:p>
            <a:pPr algn="just">
              <a:buNone/>
            </a:pPr>
            <a:r>
              <a:rPr lang="ru-RU" sz="5600" i="1" dirty="0" smtClean="0"/>
              <a:t>-   хранение дезинфекционных и стерилизационных средств, приготовлений из них рабочих   растворов;</a:t>
            </a:r>
          </a:p>
          <a:p>
            <a:pPr algn="just">
              <a:buNone/>
            </a:pPr>
            <a:r>
              <a:rPr lang="ru-RU" sz="5600" i="1" dirty="0" smtClean="0"/>
              <a:t>-         организацию и проведение мероприятий, направленных на охрану жизни и здоровья детей;</a:t>
            </a:r>
          </a:p>
          <a:p>
            <a:pPr algn="just">
              <a:buNone/>
            </a:pPr>
            <a:r>
              <a:rPr lang="ru-RU" sz="5600" i="1" dirty="0" smtClean="0"/>
              <a:t>-         ведение групповых дневников, отражающих повседневное здоровье детей.</a:t>
            </a:r>
          </a:p>
          <a:p>
            <a:pPr algn="just">
              <a:buNone/>
            </a:pPr>
            <a:r>
              <a:rPr lang="ru-RU" sz="5600" i="1" dirty="0" smtClean="0"/>
              <a:t>-         ежедневный утренний приём детей </a:t>
            </a:r>
          </a:p>
          <a:p>
            <a:pPr algn="just">
              <a:buNone/>
            </a:pPr>
            <a:r>
              <a:rPr lang="ru-RU" sz="5600" i="1" dirty="0" smtClean="0"/>
              <a:t>2. Осматривает детей на педикулез и чесотку при подозрении на заболевание, при необходимости ставит в известность главного врача АН ДОО «</a:t>
            </a:r>
            <a:r>
              <a:rPr lang="ru-RU" sz="5600" i="1" dirty="0" err="1" smtClean="0"/>
              <a:t>Алмазик</a:t>
            </a:r>
            <a:r>
              <a:rPr lang="ru-RU" sz="5600" i="1" dirty="0" smtClean="0"/>
              <a:t>» и заведующего детского сада.</a:t>
            </a:r>
          </a:p>
          <a:p>
            <a:pPr algn="just">
              <a:buNone/>
            </a:pPr>
            <a:r>
              <a:rPr lang="ru-RU" sz="5600" i="1" dirty="0" smtClean="0"/>
              <a:t>3. Ведёт приём вернувшихся после болезни детей с осуществлением патронажа , согласно действующим санитарным правилам и нормам;</a:t>
            </a:r>
          </a:p>
          <a:p>
            <a:pPr algn="just">
              <a:buNone/>
            </a:pPr>
            <a:r>
              <a:rPr lang="ru-RU" sz="5600" i="1" dirty="0" smtClean="0"/>
              <a:t>4. Вместе с врачом филиала АН ДОО  участвует в приёме детей вновь поступающих в детский сад, контролирует комплектование групп.</a:t>
            </a:r>
          </a:p>
          <a:p>
            <a:pPr algn="just">
              <a:buNone/>
            </a:pPr>
            <a:r>
              <a:rPr lang="ru-RU" sz="5600" i="1" dirty="0" smtClean="0"/>
              <a:t>5.  Участвует в организации  и проведении профилактических осмотров детей  врачами специалистами.</a:t>
            </a:r>
          </a:p>
          <a:p>
            <a:pPr algn="just">
              <a:buNone/>
            </a:pPr>
            <a:r>
              <a:rPr lang="ru-RU" sz="5600" i="1" dirty="0" smtClean="0"/>
              <a:t>6. Проводит антропометрию и оценку физического развития детей, анализ эффективности физического воспитания с оценкой физической нагрузки на детей</a:t>
            </a:r>
          </a:p>
          <a:p>
            <a:pPr algn="just">
              <a:buNone/>
            </a:pPr>
            <a:r>
              <a:rPr lang="ru-RU" sz="5600" i="1" dirty="0" smtClean="0"/>
              <a:t>7. Совместно с врачом филиала АН ДОО осуществляет контроль качества оздоровления детей в детском саду, организует и контролирует мероприятия по закаливанию, физическому воспитанию детей.</a:t>
            </a:r>
          </a:p>
          <a:p>
            <a:pPr algn="just">
              <a:buNone/>
            </a:pPr>
            <a:r>
              <a:rPr lang="ru-RU" sz="5600" i="1" dirty="0" smtClean="0"/>
              <a:t>8. Проводит отбор детей для проведения профилактических прививок, доврачебный осмотр перед вакцинацией, 3-х дневное наблюдение после проведения  вакцинации.</a:t>
            </a:r>
          </a:p>
          <a:p>
            <a:pPr algn="just">
              <a:buNone/>
            </a:pPr>
            <a:r>
              <a:rPr lang="ru-RU" sz="5600" i="1" dirty="0" smtClean="0"/>
              <a:t>9.  Проводит диагностические пробы, организует забор материала для лабораторных исследований.</a:t>
            </a:r>
          </a:p>
          <a:p>
            <a:pPr algn="just">
              <a:buNone/>
            </a:pPr>
            <a:r>
              <a:rPr lang="ru-RU" sz="5600" i="1" dirty="0" smtClean="0"/>
              <a:t>10.Оказывает детям доврачебную неотложную помощь, изолирует заболевшего ребёнка до прихода родителей или до госпитализации ребёнка в соответствующее медицинское учреждение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036497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Объем выполняемой работы, в том числе в соответствии с должностной инструкцией старшей медицинской сестры: </a:t>
            </a: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8229600" cy="4572032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endParaRPr lang="ru-RU" sz="4800" dirty="0" smtClean="0"/>
          </a:p>
          <a:p>
            <a:pPr algn="just">
              <a:buNone/>
            </a:pPr>
            <a:r>
              <a:rPr lang="ru-RU" sz="4800" dirty="0" smtClean="0"/>
              <a:t>11. </a:t>
            </a:r>
            <a:r>
              <a:rPr lang="ru-RU" sz="4800" i="1" dirty="0" smtClean="0"/>
              <a:t>Организует проведение текущей дезинфекции согласно действующим нормативным документам.</a:t>
            </a:r>
          </a:p>
          <a:p>
            <a:pPr algn="just">
              <a:buNone/>
            </a:pPr>
            <a:r>
              <a:rPr lang="ru-RU" sz="4800" i="1" dirty="0" smtClean="0"/>
              <a:t>12. Контролирует своевременность медицинского осмотра сотрудников детского сада</a:t>
            </a:r>
          </a:p>
          <a:p>
            <a:pPr algn="just">
              <a:buNone/>
            </a:pPr>
            <a:r>
              <a:rPr lang="ru-RU" sz="4800" i="1" dirty="0" smtClean="0"/>
              <a:t>13. Старшая медсестра при организации детского питания в филиале АН ДОО</a:t>
            </a:r>
          </a:p>
          <a:p>
            <a:pPr algn="just">
              <a:buNone/>
            </a:pPr>
            <a:r>
              <a:rPr lang="ru-RU" sz="4800" i="1" dirty="0" smtClean="0"/>
              <a:t>- составляет ежедневное меню, ведёт подсчёт пищевых ингредиентов и    калорийности, следит за соблюдением натуральных норм продуктов</a:t>
            </a:r>
          </a:p>
          <a:p>
            <a:pPr algn="just">
              <a:buNone/>
            </a:pPr>
            <a:r>
              <a:rPr lang="ru-RU" sz="4800" i="1" dirty="0" smtClean="0"/>
              <a:t>-   контролирует работу пищеблока: санитарно-гигиеническое состояние помещения, инвентаря и оборудования, исправность холодильного оборудования, осмотр работников пищеблока на гнойничковые заболевания, снимает пробу, заполняет соответствующую документацию.</a:t>
            </a:r>
          </a:p>
          <a:p>
            <a:pPr algn="just">
              <a:buNone/>
            </a:pPr>
            <a:r>
              <a:rPr lang="ru-RU" sz="4800" i="1" dirty="0" smtClean="0"/>
              <a:t>-     осуществляет постоянный контроль качества поставляемых продуктов питания и соблюдения сроков реализации, качества их хранения в складских помещениях согласно действующим нормативным документам.</a:t>
            </a:r>
          </a:p>
          <a:p>
            <a:pPr algn="just">
              <a:buNone/>
            </a:pPr>
            <a:r>
              <a:rPr lang="ru-RU" sz="4800" i="1" dirty="0" smtClean="0"/>
              <a:t>-       контролирует организацию детского питания в группах.</a:t>
            </a:r>
          </a:p>
          <a:p>
            <a:pPr algn="just">
              <a:buNone/>
            </a:pPr>
            <a:r>
              <a:rPr lang="ru-RU" sz="4800" i="1" dirty="0" smtClean="0"/>
              <a:t>-   старшая медицинская сестра ведёт всю медицинскую документацию в разрезе  комплексной оздоровительной программы, регистрацию всех видов работ в форме записей в программе производственного контроля и журнала.</a:t>
            </a:r>
            <a:endParaRPr lang="ru-RU" sz="4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144001" cy="696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Объем выполняемой работы ,в том числе ,в соответствии с должностной инструкцией</a:t>
            </a: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В учреждении разработан план оздоровительно – профилактической работы на год.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В детском саду созданы условия для охраны и укрепления здоровья детей, их физического и психического развития. В течение года реализуется оздоровительная работа с  использованием  </a:t>
            </a:r>
            <a:r>
              <a:rPr lang="ru-RU" sz="1400" b="1" i="1" dirty="0" err="1" smtClean="0"/>
              <a:t>здоровьесберегающих</a:t>
            </a:r>
            <a:r>
              <a:rPr lang="ru-RU" sz="1400" b="1" i="1" dirty="0" smtClean="0"/>
              <a:t>  технологий: </a:t>
            </a:r>
          </a:p>
          <a:p>
            <a:pPr>
              <a:buNone/>
            </a:pPr>
            <a:r>
              <a:rPr lang="ru-RU" sz="1400" b="1" i="1" dirty="0" smtClean="0"/>
              <a:t>         * </a:t>
            </a:r>
            <a:r>
              <a:rPr lang="ru-RU" sz="1400" b="1" i="1" dirty="0" err="1" smtClean="0"/>
              <a:t>Вакцинопрофилактика</a:t>
            </a:r>
            <a:endParaRPr lang="ru-RU" sz="1400" b="1" i="1" dirty="0" smtClean="0"/>
          </a:p>
          <a:p>
            <a:pPr>
              <a:buNone/>
            </a:pPr>
            <a:r>
              <a:rPr lang="ru-RU" sz="1400" b="1" i="1" dirty="0" smtClean="0"/>
              <a:t>         * Закаливание</a:t>
            </a:r>
          </a:p>
          <a:p>
            <a:pPr>
              <a:buNone/>
            </a:pPr>
            <a:r>
              <a:rPr lang="ru-RU" sz="1400" b="1" i="1" dirty="0" smtClean="0"/>
              <a:t>         *Медикаментозная профилактика</a:t>
            </a:r>
          </a:p>
          <a:p>
            <a:pPr>
              <a:buNone/>
            </a:pPr>
            <a:r>
              <a:rPr lang="ru-RU" sz="1400" b="1" i="1" dirty="0" smtClean="0"/>
              <a:t>         *Комплекс гимнастики с элементами и упражнениями для профилактики плоскостопия</a:t>
            </a:r>
          </a:p>
          <a:p>
            <a:pPr>
              <a:buNone/>
            </a:pPr>
            <a:r>
              <a:rPr lang="ru-RU" sz="1400" b="1" i="1" dirty="0" smtClean="0"/>
              <a:t>         *Гимнастика после дневного сна с прохождением тренажерной дорожки  </a:t>
            </a:r>
          </a:p>
          <a:p>
            <a:pPr>
              <a:buNone/>
            </a:pPr>
            <a:r>
              <a:rPr lang="ru-RU" sz="1400" b="1" i="1" dirty="0" smtClean="0"/>
              <a:t>         *Санация помещений бактерицидными облучателями</a:t>
            </a:r>
          </a:p>
          <a:p>
            <a:pPr>
              <a:buNone/>
            </a:pPr>
            <a:r>
              <a:rPr lang="ru-RU" sz="1400" b="1" i="1" dirty="0" smtClean="0"/>
              <a:t>         *Проведение диспансерного наблюдения за детьми</a:t>
            </a:r>
          </a:p>
          <a:p>
            <a:pPr>
              <a:buNone/>
            </a:pPr>
            <a:r>
              <a:rPr lang="ru-RU" sz="1400" b="1" i="1" dirty="0" smtClean="0"/>
              <a:t>         *Витаминизированное питание: круглый год свежие овощи и фрукты, соки</a:t>
            </a:r>
          </a:p>
          <a:p>
            <a:pPr>
              <a:buNone/>
            </a:pPr>
            <a:r>
              <a:rPr lang="ru-RU" sz="1400" b="1" i="1" dirty="0" smtClean="0"/>
              <a:t>         *Постоянное проведение санитарно-просветительной работы, консультирование родителей </a:t>
            </a:r>
          </a:p>
          <a:p>
            <a:pPr>
              <a:buNone/>
            </a:pPr>
            <a:r>
              <a:rPr lang="ru-RU" sz="1400" b="1" i="1" dirty="0" smtClean="0"/>
              <a:t>         *Контроль за физическим развитием и двигательным режимом</a:t>
            </a:r>
          </a:p>
          <a:p>
            <a:pPr>
              <a:buNone/>
            </a:pPr>
            <a:r>
              <a:rPr lang="ru-RU" sz="1400" b="1" i="1" dirty="0" smtClean="0"/>
              <a:t>         *Контроль за соблюдением санитарно-эпидемиологического режима        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Основной задачей медицинской службы является профилактическая работа и  оказание квалифицированной первой помощи нуждающемуся ребенку, динамический контроль за развитием и здоровьем детей, за обеспечением для этого условий, выявление ранних отклонений с целью предотвращения формирования хронической патологии и предотвращения уже имеющихся патологий, характерных для нашего контингента детей.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/>
              <a:t> Регулярно проводится антропометрия с дальнейшей оценкой физического развития детей.</a:t>
            </a:r>
          </a:p>
          <a:p>
            <a:pPr>
              <a:buNone/>
            </a:pPr>
            <a:endParaRPr lang="ru-RU" sz="1400" b="1" i="1" dirty="0" smtClean="0"/>
          </a:p>
          <a:p>
            <a:pPr>
              <a:buNone/>
            </a:pPr>
            <a:r>
              <a:rPr lang="ru-RU" sz="1400" b="1" i="1" dirty="0" smtClean="0"/>
              <a:t> </a:t>
            </a:r>
          </a:p>
        </p:txBody>
      </p:sp>
      <p:pic>
        <p:nvPicPr>
          <p:cNvPr id="28674" name="Picture 2" descr="C:\Users\ольга\Pictures\Дети\post-142790-12685893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86678" y="2285992"/>
            <a:ext cx="135732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9036497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2935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CC46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должностные обязанности входит:</a:t>
            </a:r>
          </a:p>
          <a:p>
            <a:pPr algn="ctr">
              <a:buNone/>
            </a:pPr>
            <a:r>
              <a:rPr lang="ru-RU" sz="9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  <a:p>
            <a:pPr>
              <a:buNone/>
            </a:pPr>
            <a:r>
              <a:rPr lang="ru-RU" sz="5600" b="1" i="1" dirty="0" smtClean="0"/>
              <a:t>1. Оказание первой медицинской помощи детям и сотрудникам.</a:t>
            </a:r>
          </a:p>
          <a:p>
            <a:pPr>
              <a:buNone/>
            </a:pPr>
            <a:r>
              <a:rPr lang="ru-RU" sz="5600" b="1" i="1" dirty="0" smtClean="0"/>
              <a:t>2. Осуществление ежедневного контроля за: </a:t>
            </a:r>
          </a:p>
          <a:p>
            <a:pPr lvl="1">
              <a:buNone/>
            </a:pPr>
            <a:r>
              <a:rPr lang="ru-RU" sz="5200" b="1" i="1" dirty="0" smtClean="0"/>
              <a:t>  Соблюдением санитарно-эпидемиологического режима в детском саду (правильная организация уборки помещения, мытья посуды, обработка игрушек, маркировка уборочного инвентаря), режимом проветривания.</a:t>
            </a:r>
          </a:p>
          <a:p>
            <a:pPr lvl="1">
              <a:buNone/>
            </a:pPr>
            <a:r>
              <a:rPr lang="ru-RU" sz="5200" b="1" i="1" dirty="0" smtClean="0"/>
              <a:t>  Выполнением оздоровительных и закаливающих процедур.</a:t>
            </a:r>
          </a:p>
          <a:p>
            <a:pPr lvl="1">
              <a:buNone/>
            </a:pPr>
            <a:r>
              <a:rPr lang="ru-RU" sz="5200" b="1" i="1" dirty="0" smtClean="0"/>
              <a:t>  Своевременным прохождением медицинских осмотров сотрудниками.</a:t>
            </a:r>
            <a:endParaRPr lang="ru-RU" sz="5600" b="1" i="1" dirty="0" smtClean="0"/>
          </a:p>
          <a:p>
            <a:pPr>
              <a:buNone/>
            </a:pPr>
            <a:r>
              <a:rPr lang="ru-RU" sz="5600" b="1" i="1" dirty="0" smtClean="0"/>
              <a:t>3. Оформление следующих отчетных медицинских документов и журналов, отвечающих установленным требованиям:</a:t>
            </a:r>
          </a:p>
          <a:p>
            <a:pPr>
              <a:buNone/>
            </a:pPr>
            <a:r>
              <a:rPr lang="ru-RU" sz="5200" b="1" i="1" dirty="0" smtClean="0"/>
              <a:t>            - Табель учета ежедневной посещаемости (Форма №123-У);</a:t>
            </a:r>
          </a:p>
          <a:p>
            <a:pPr>
              <a:buNone/>
            </a:pPr>
            <a:r>
              <a:rPr lang="ru-RU" sz="5200" b="1" i="1" dirty="0"/>
              <a:t> </a:t>
            </a:r>
            <a:r>
              <a:rPr lang="ru-RU" sz="5200" b="1" i="1" dirty="0" smtClean="0"/>
              <a:t>          - Экстренное извещение об остром отравлении или реакции на прививку  № 058-У;</a:t>
            </a:r>
          </a:p>
          <a:p>
            <a:pPr>
              <a:buNone/>
            </a:pPr>
            <a:r>
              <a:rPr lang="ru-RU" sz="5200" b="1" i="1" dirty="0"/>
              <a:t> </a:t>
            </a:r>
            <a:r>
              <a:rPr lang="ru-RU" sz="5200" b="1" i="1" dirty="0" smtClean="0"/>
              <a:t>          - Журнал учета инфекционных заболеваний (Форма № 030-У);</a:t>
            </a:r>
          </a:p>
          <a:p>
            <a:pPr>
              <a:buNone/>
            </a:pPr>
            <a:r>
              <a:rPr lang="ru-RU" sz="5200" b="1" i="1" dirty="0"/>
              <a:t> </a:t>
            </a:r>
            <a:r>
              <a:rPr lang="ru-RU" sz="5200" b="1" i="1" dirty="0" smtClean="0"/>
              <a:t>          - Карантинный журнал, листы наблюдения в карантинной группе;</a:t>
            </a:r>
          </a:p>
          <a:p>
            <a:pPr>
              <a:buNone/>
            </a:pPr>
            <a:r>
              <a:rPr lang="ru-RU" sz="5200" b="1" i="1" dirty="0"/>
              <a:t> </a:t>
            </a:r>
            <a:r>
              <a:rPr lang="ru-RU" sz="5200" b="1" i="1" dirty="0" smtClean="0"/>
              <a:t>          - </a:t>
            </a:r>
            <a:r>
              <a:rPr lang="ru-RU" sz="5200" b="1" i="1" dirty="0" err="1" smtClean="0"/>
              <a:t>Бракеражный</a:t>
            </a:r>
            <a:r>
              <a:rPr lang="ru-RU" sz="5200" b="1" i="1" dirty="0" smtClean="0"/>
              <a:t> журнал;</a:t>
            </a:r>
          </a:p>
          <a:p>
            <a:pPr>
              <a:buNone/>
            </a:pPr>
            <a:r>
              <a:rPr lang="ru-RU" sz="5200" b="1" i="1" dirty="0" smtClean="0"/>
              <a:t>           - Накопительная ведомость;</a:t>
            </a:r>
          </a:p>
          <a:p>
            <a:pPr>
              <a:buNone/>
            </a:pPr>
            <a:r>
              <a:rPr lang="ru-RU" sz="5200" b="1" i="1" dirty="0"/>
              <a:t> </a:t>
            </a:r>
            <a:r>
              <a:rPr lang="ru-RU" sz="5200" b="1" i="1" dirty="0" smtClean="0"/>
              <a:t>          - 20-дневное меню;</a:t>
            </a:r>
          </a:p>
          <a:p>
            <a:pPr>
              <a:buNone/>
            </a:pPr>
            <a:r>
              <a:rPr lang="ru-RU" sz="5200" b="1" i="1" dirty="0"/>
              <a:t> </a:t>
            </a:r>
            <a:r>
              <a:rPr lang="ru-RU" sz="5200" b="1" i="1" dirty="0" smtClean="0"/>
              <a:t>          - Журнал производственного контроля</a:t>
            </a:r>
          </a:p>
          <a:p>
            <a:pPr>
              <a:buNone/>
            </a:pPr>
            <a:r>
              <a:rPr lang="ru-RU" sz="5200" b="1" i="1" dirty="0"/>
              <a:t> </a:t>
            </a:r>
            <a:r>
              <a:rPr lang="ru-RU" sz="5200" b="1" i="1" dirty="0" smtClean="0"/>
              <a:t>          - Журнал санитарного состояния учреждения;</a:t>
            </a:r>
          </a:p>
          <a:p>
            <a:pPr>
              <a:buNone/>
            </a:pPr>
            <a:r>
              <a:rPr lang="ru-RU" sz="5200" b="1" i="1" dirty="0"/>
              <a:t> </a:t>
            </a:r>
            <a:r>
              <a:rPr lang="ru-RU" sz="5200" b="1" i="1" dirty="0" smtClean="0"/>
              <a:t>            -комплексный план работы на год;</a:t>
            </a:r>
          </a:p>
          <a:p>
            <a:pPr lvl="1">
              <a:buNone/>
            </a:pPr>
            <a:r>
              <a:rPr lang="ru-RU" sz="5200" b="1" i="1" dirty="0" smtClean="0"/>
              <a:t>-перечень и периодичность медицинских обследований, исследований и профессиональной гигиенической подготовки;</a:t>
            </a:r>
          </a:p>
          <a:p>
            <a:pPr lvl="1">
              <a:buNone/>
            </a:pPr>
            <a:r>
              <a:rPr lang="ru-RU" sz="5200" b="1" i="1" dirty="0" smtClean="0"/>
              <a:t>-журнал генеральной уборки прививочного кабинета;</a:t>
            </a:r>
          </a:p>
          <a:p>
            <a:pPr lvl="1">
              <a:buNone/>
            </a:pPr>
            <a:r>
              <a:rPr lang="ru-RU" sz="5200" b="1" i="1" dirty="0" smtClean="0"/>
              <a:t>-журнал регистрации аварийных ситуаций;</a:t>
            </a:r>
          </a:p>
          <a:p>
            <a:pPr lvl="1">
              <a:buNone/>
            </a:pPr>
            <a:r>
              <a:rPr lang="ru-RU" sz="5200" b="1" i="1" dirty="0" smtClean="0"/>
              <a:t>-журнал регистрации и контроля работы бактерицидной лампы;</a:t>
            </a:r>
          </a:p>
          <a:p>
            <a:pPr lvl="1">
              <a:buNone/>
            </a:pPr>
            <a:r>
              <a:rPr lang="ru-RU" sz="5200" b="1" i="1" dirty="0" smtClean="0"/>
              <a:t>-журнал регистрации температурного режима холодильного оборудования;</a:t>
            </a:r>
          </a:p>
          <a:p>
            <a:pPr lvl="1">
              <a:buNone/>
            </a:pPr>
            <a:r>
              <a:rPr lang="ru-RU" sz="5200" b="1" i="1" dirty="0" smtClean="0"/>
              <a:t>-журнал осмотров на педикулез;</a:t>
            </a:r>
          </a:p>
          <a:p>
            <a:pPr lvl="1">
              <a:buNone/>
            </a:pPr>
            <a:r>
              <a:rPr lang="ru-RU" sz="5200" b="1" i="1" dirty="0" smtClean="0"/>
              <a:t>-журнал учета инфекционных заболеваний;</a:t>
            </a:r>
          </a:p>
          <a:p>
            <a:pPr lvl="1">
              <a:buNone/>
            </a:pPr>
            <a:r>
              <a:rPr lang="ru-RU" sz="5200" b="1" i="1" dirty="0" smtClean="0"/>
              <a:t>-журнал наблюдения за детьми;</a:t>
            </a:r>
          </a:p>
          <a:p>
            <a:pPr lvl="1">
              <a:buNone/>
            </a:pPr>
            <a:r>
              <a:rPr lang="ru-RU" sz="5200" b="1" i="1" dirty="0" smtClean="0"/>
              <a:t>-журнал антропометрических измерений;</a:t>
            </a:r>
          </a:p>
          <a:p>
            <a:pPr>
              <a:buNone/>
            </a:pPr>
            <a:r>
              <a:rPr lang="ru-RU" sz="5600" b="1" i="1" dirty="0" smtClean="0"/>
              <a:t> </a:t>
            </a:r>
          </a:p>
        </p:txBody>
      </p:sp>
      <p:pic>
        <p:nvPicPr>
          <p:cNvPr id="27649" name="Picture 1" descr="C:\Users\ольга\Pictures\Дети\post-190038-12708164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000504"/>
            <a:ext cx="214314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2211</Words>
  <Application>Microsoft Office PowerPoint</Application>
  <PresentationFormat>Экран (4:3)</PresentationFormat>
  <Paragraphs>540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    Нормативно правовое обеспечение    </vt:lpstr>
      <vt:lpstr>Нормативно правовое обеспечение</vt:lpstr>
      <vt:lpstr>Объем выполняемой работы, в том числе в соответствии с должностной инструкцией старшей медицинской сестры:  </vt:lpstr>
      <vt:lpstr>Объем выполняемой работы, в том числе в соответствии с должностной инструкцией старшей медицинской сестры: </vt:lpstr>
      <vt:lpstr>  Объем выполняемой работы ,в том числе ,в соответствии с должностной инструкцией   </vt:lpstr>
      <vt:lpstr>Презентация PowerPoint</vt:lpstr>
      <vt:lpstr>Презентация PowerPoint</vt:lpstr>
      <vt:lpstr>Презентация PowerPoint</vt:lpstr>
      <vt:lpstr>  Качественные показатели работы за 2021 год.   </vt:lpstr>
      <vt:lpstr>Презентация PowerPoint</vt:lpstr>
      <vt:lpstr>Презентация PowerPoint</vt:lpstr>
      <vt:lpstr> Распределение детей по группам здоровья  на конец 2021 года</vt:lpstr>
      <vt:lpstr>ОТЧЁТ ПО ЗАБОЛЕВАЕМОСТИ  </vt:lpstr>
      <vt:lpstr>Презентация PowerPoint</vt:lpstr>
      <vt:lpstr>Выполнение плана профилактических  прививок  за 2021 год </vt:lpstr>
      <vt:lpstr>  Проведение мероприятий по профилактике, раннему и своевременному выявлению туберкулеза у детей.   </vt:lpstr>
      <vt:lpstr> Питание </vt:lpstr>
      <vt:lpstr> Санитарно - просветительная работа </vt:lpstr>
      <vt:lpstr>Презентация PowerPoint</vt:lpstr>
      <vt:lpstr>Противоэпидемическая работа</vt:lpstr>
      <vt:lpstr>Презентация PowerPoint</vt:lpstr>
      <vt:lpstr>   Выводы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167</cp:revision>
  <dcterms:created xsi:type="dcterms:W3CDTF">2012-07-31T15:34:20Z</dcterms:created>
  <dcterms:modified xsi:type="dcterms:W3CDTF">2022-04-04T00:42:28Z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234770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