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9" r:id="rId4"/>
    <p:sldId id="263" r:id="rId5"/>
    <p:sldId id="300" r:id="rId6"/>
    <p:sldId id="317" r:id="rId7"/>
    <p:sldId id="272" r:id="rId8"/>
    <p:sldId id="271" r:id="rId9"/>
    <p:sldId id="277" r:id="rId10"/>
    <p:sldId id="278" r:id="rId11"/>
    <p:sldId id="285" r:id="rId12"/>
    <p:sldId id="286" r:id="rId13"/>
    <p:sldId id="284" r:id="rId14"/>
    <p:sldId id="287" r:id="rId15"/>
    <p:sldId id="270" r:id="rId16"/>
    <p:sldId id="290" r:id="rId17"/>
    <p:sldId id="303" r:id="rId18"/>
    <p:sldId id="302" r:id="rId19"/>
    <p:sldId id="301" r:id="rId20"/>
    <p:sldId id="299" r:id="rId21"/>
    <p:sldId id="288" r:id="rId22"/>
    <p:sldId id="289" r:id="rId23"/>
    <p:sldId id="304" r:id="rId24"/>
    <p:sldId id="308" r:id="rId25"/>
    <p:sldId id="307" r:id="rId26"/>
    <p:sldId id="306" r:id="rId27"/>
    <p:sldId id="305" r:id="rId28"/>
    <p:sldId id="310" r:id="rId29"/>
    <p:sldId id="311" r:id="rId30"/>
    <p:sldId id="312" r:id="rId31"/>
    <p:sldId id="314" r:id="rId32"/>
    <p:sldId id="313" r:id="rId33"/>
    <p:sldId id="315" r:id="rId34"/>
    <p:sldId id="276" r:id="rId35"/>
    <p:sldId id="275" r:id="rId36"/>
    <p:sldId id="274" r:id="rId37"/>
    <p:sldId id="318" r:id="rId38"/>
    <p:sldId id="298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73A1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311A-D62D-4C59-9808-606B2591813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EF50-884C-480D-9F0D-13DC4F777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51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311A-D62D-4C59-9808-606B2591813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EF50-884C-480D-9F0D-13DC4F777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854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311A-D62D-4C59-9808-606B2591813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EF50-884C-480D-9F0D-13DC4F777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37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311A-D62D-4C59-9808-606B2591813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EF50-884C-480D-9F0D-13DC4F777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828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311A-D62D-4C59-9808-606B2591813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EF50-884C-480D-9F0D-13DC4F777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58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311A-D62D-4C59-9808-606B2591813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EF50-884C-480D-9F0D-13DC4F777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064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311A-D62D-4C59-9808-606B2591813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EF50-884C-480D-9F0D-13DC4F777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04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311A-D62D-4C59-9808-606B2591813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EF50-884C-480D-9F0D-13DC4F777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18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311A-D62D-4C59-9808-606B2591813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EF50-884C-480D-9F0D-13DC4F777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900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311A-D62D-4C59-9808-606B2591813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EF50-884C-480D-9F0D-13DC4F777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196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311A-D62D-4C59-9808-606B2591813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EF50-884C-480D-9F0D-13DC4F777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04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7311A-D62D-4C59-9808-606B2591813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9EF50-884C-480D-9F0D-13DC4F777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99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826"/>
            <a:ext cx="12192000" cy="685991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943005" y="900844"/>
            <a:ext cx="7057506" cy="4148052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62302" y="10572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Отчет старшей медицинской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сестры  детского </a:t>
            </a:r>
            <a:r>
              <a:rPr lang="ru-RU" b="1" i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сада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№ </a:t>
            </a:r>
            <a:r>
              <a:rPr lang="ru-RU" b="1" i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17 «Колокольчик» за </a:t>
            </a:r>
            <a:r>
              <a:rPr lang="ru-RU" b="1" i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2022год</a:t>
            </a:r>
            <a:endParaRPr lang="ru-RU" b="1" i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46916" y="3837037"/>
            <a:ext cx="4217324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"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onstantia"/>
              </a:rPr>
              <a:t>Наш адрес: Республика Саха (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onstantia"/>
              </a:rPr>
              <a:t>Якутия) </a:t>
            </a:r>
          </a:p>
          <a:p>
            <a:pPr marR="45720"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onstantia"/>
              </a:rPr>
              <a:t>п. Алмазный ул. Байкалова 17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Constantia"/>
            </a:endParaRPr>
          </a:p>
          <a:p>
            <a:pPr marR="45720"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onstantia"/>
              </a:rPr>
              <a:t>Тел.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onstantia"/>
              </a:rPr>
              <a:t>9-55-24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Constanti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0465" y="2091370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«Детский сад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№ 17 «Колокольчик»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-филиала АН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ДОО «</a:t>
            </a: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</a:rPr>
              <a:t>Алмазик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539572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826"/>
            <a:ext cx="12192000" cy="6859919"/>
          </a:xfrm>
          <a:prstGeom prst="rect">
            <a:avLst/>
          </a:prstGeom>
        </p:spPr>
      </p:pic>
      <p:sp>
        <p:nvSpPr>
          <p:cNvPr id="2" name="Блок-схема: альтернативный процесс 1"/>
          <p:cNvSpPr/>
          <p:nvPr/>
        </p:nvSpPr>
        <p:spPr>
          <a:xfrm>
            <a:off x="3890357" y="381986"/>
            <a:ext cx="7207134" cy="3732814"/>
          </a:xfrm>
          <a:prstGeom prst="flowChartAlternateProcess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11287" y="806335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400" i="1" dirty="0" smtClean="0">
                <a:solidFill>
                  <a:srgbClr val="002060"/>
                </a:solidFill>
              </a:rPr>
              <a:t> приказ Минздрава России и Минобразования России от 30.06.1992 № 186/272 "О совершенствовании системы медицинского обеспечения детей в образовательных учреждениях"; </a:t>
            </a:r>
          </a:p>
          <a:p>
            <a:pPr>
              <a:buFont typeface="Wingdings" pitchFamily="2" charset="2"/>
              <a:buChar char="v"/>
            </a:pPr>
            <a:r>
              <a:rPr lang="ru-RU" sz="1400" i="1" dirty="0" smtClean="0">
                <a:solidFill>
                  <a:srgbClr val="002060"/>
                </a:solidFill>
              </a:rPr>
              <a:t> письмо Министерство образовании России от 22.04.2009 № 03768 "О медицинском обслуживании детей в дошкольных образовательных учреждениях";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sz="1400" i="1" dirty="0" smtClean="0">
                <a:solidFill>
                  <a:srgbClr val="002060"/>
                </a:solidFill>
              </a:rPr>
              <a:t> Основополагающим документом, фиксирующим необходимость медицинского обслуживания воспитанников, </a:t>
            </a:r>
            <a:r>
              <a:rPr lang="ru-RU" sz="1400" b="1" i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Лицензия № ЛО-14-01-001796 от </a:t>
            </a:r>
            <a:r>
              <a:rPr lang="ru-RU" sz="1400" b="1" i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 b="1" i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31</a:t>
            </a:r>
            <a:r>
              <a:rPr lang="ru-RU" sz="1400" b="1" i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» августа 2020 г</a:t>
            </a:r>
            <a:r>
              <a:rPr lang="ru-RU" sz="1400" b="1" i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sz="1400" i="1" dirty="0" smtClean="0">
                <a:solidFill>
                  <a:srgbClr val="002060"/>
                </a:solidFill>
              </a:rPr>
              <a:t> Устав      АН ДОО «</a:t>
            </a:r>
            <a:r>
              <a:rPr lang="ru-RU" sz="1400" i="1" dirty="0" err="1" smtClean="0">
                <a:solidFill>
                  <a:srgbClr val="002060"/>
                </a:solidFill>
              </a:rPr>
              <a:t>Алмазик</a:t>
            </a:r>
            <a:r>
              <a:rPr lang="ru-RU" sz="1400" i="1" dirty="0" smtClean="0">
                <a:solidFill>
                  <a:srgbClr val="002060"/>
                </a:solidFill>
              </a:rPr>
              <a:t>».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400" i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06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18"/>
            <a:ext cx="12117859" cy="6955767"/>
          </a:xfrm>
          <a:prstGeom prst="rect">
            <a:avLst/>
          </a:prstGeom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515388" y="980901"/>
            <a:ext cx="7365077" cy="4638504"/>
          </a:xfrm>
          <a:prstGeom prst="flowChartAlternateProcess">
            <a:avLst/>
          </a:prstGeom>
          <a:solidFill>
            <a:srgbClr val="AD73A1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49926" y="1897890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i="1" dirty="0">
                <a:solidFill>
                  <a:srgbClr val="002060"/>
                </a:solidFill>
              </a:rPr>
              <a:t>1. Оказание первой медицинской помощи детям и сотрудникам.</a:t>
            </a:r>
          </a:p>
          <a:p>
            <a:r>
              <a:rPr lang="ru-RU" sz="1400" i="1" dirty="0">
                <a:solidFill>
                  <a:srgbClr val="002060"/>
                </a:solidFill>
              </a:rPr>
              <a:t>2. Осуществление ежедневного контроля за: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i="1" dirty="0" smtClean="0">
                <a:solidFill>
                  <a:srgbClr val="002060"/>
                </a:solidFill>
              </a:rPr>
              <a:t>соблюдением санитарно-эпидемиологического </a:t>
            </a:r>
            <a:r>
              <a:rPr lang="ru-RU" sz="1400" i="1" dirty="0">
                <a:solidFill>
                  <a:srgbClr val="002060"/>
                </a:solidFill>
              </a:rPr>
              <a:t>режима в детском саду (правильная организация уборки помещения, мытья посуды, обработка игрушек, маркировка уборочного инвентаря), режимом проветривания.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i="1" dirty="0" smtClean="0">
                <a:solidFill>
                  <a:srgbClr val="002060"/>
                </a:solidFill>
              </a:rPr>
              <a:t> правильным </a:t>
            </a:r>
            <a:r>
              <a:rPr lang="ru-RU" sz="1400" i="1" dirty="0">
                <a:solidFill>
                  <a:srgbClr val="002060"/>
                </a:solidFill>
              </a:rPr>
              <a:t>и своевременным выполнением режимных моментов.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i="1" dirty="0" smtClean="0">
                <a:solidFill>
                  <a:srgbClr val="002060"/>
                </a:solidFill>
              </a:rPr>
              <a:t>выполнением </a:t>
            </a:r>
            <a:r>
              <a:rPr lang="ru-RU" sz="1400" i="1" dirty="0">
                <a:solidFill>
                  <a:srgbClr val="002060"/>
                </a:solidFill>
              </a:rPr>
              <a:t>оздоровительных и закаливающих процедур.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i="1" dirty="0" smtClean="0">
                <a:solidFill>
                  <a:srgbClr val="002060"/>
                </a:solidFill>
              </a:rPr>
              <a:t>организацией </a:t>
            </a:r>
            <a:r>
              <a:rPr lang="ru-RU" sz="1400" i="1" dirty="0">
                <a:solidFill>
                  <a:srgbClr val="002060"/>
                </a:solidFill>
              </a:rPr>
              <a:t>физического воспитания.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i="1" dirty="0" smtClean="0">
                <a:solidFill>
                  <a:srgbClr val="002060"/>
                </a:solidFill>
              </a:rPr>
              <a:t>диспансерной </a:t>
            </a:r>
            <a:r>
              <a:rPr lang="ru-RU" sz="1400" i="1" dirty="0">
                <a:solidFill>
                  <a:srgbClr val="002060"/>
                </a:solidFill>
              </a:rPr>
              <a:t>группой детей (своевременное обследование и посещение врача - специалиста.)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i="1" dirty="0" smtClean="0">
                <a:solidFill>
                  <a:srgbClr val="002060"/>
                </a:solidFill>
              </a:rPr>
              <a:t>своевременным </a:t>
            </a:r>
            <a:r>
              <a:rPr lang="ru-RU" sz="1400" i="1" dirty="0">
                <a:solidFill>
                  <a:srgbClr val="002060"/>
                </a:solidFill>
              </a:rPr>
              <a:t>прохождением медицинских осмотров сотрудниками.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i="1" dirty="0" smtClean="0">
                <a:solidFill>
                  <a:srgbClr val="002060"/>
                </a:solidFill>
              </a:rPr>
              <a:t>соблюдением </a:t>
            </a:r>
            <a:r>
              <a:rPr lang="ru-RU" sz="1400" i="1" dirty="0">
                <a:solidFill>
                  <a:srgbClr val="002060"/>
                </a:solidFill>
              </a:rPr>
              <a:t>организации питания, </a:t>
            </a:r>
            <a:r>
              <a:rPr lang="ru-RU" sz="1400" i="1" dirty="0" smtClean="0">
                <a:solidFill>
                  <a:srgbClr val="002060"/>
                </a:solidFill>
              </a:rPr>
              <a:t>составлением </a:t>
            </a:r>
            <a:r>
              <a:rPr lang="ru-RU" sz="1400" i="1" dirty="0">
                <a:solidFill>
                  <a:srgbClr val="002060"/>
                </a:solidFill>
              </a:rPr>
              <a:t>меню, контроль за качеством поступающих продуктов, соблюдением рациона, норм, количеством и качеством готовой продукции.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80822" y="1161809"/>
            <a:ext cx="36083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>
                <a:solidFill>
                  <a:srgbClr val="C00000"/>
                </a:solidFill>
              </a:rPr>
              <a:t>В должностные обязанности входит:</a:t>
            </a:r>
          </a:p>
        </p:txBody>
      </p:sp>
    </p:spTree>
    <p:extLst>
      <p:ext uri="{BB962C8B-B14F-4D97-AF65-F5344CB8AC3E}">
        <p14:creationId xmlns:p14="http://schemas.microsoft.com/office/powerpoint/2010/main" val="1761660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18"/>
            <a:ext cx="12117859" cy="6955767"/>
          </a:xfrm>
          <a:prstGeom prst="rect">
            <a:avLst/>
          </a:prstGeom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847898" y="1155469"/>
            <a:ext cx="6683433" cy="4222866"/>
          </a:xfrm>
          <a:prstGeom prst="flowChartAlternateProcess">
            <a:avLst/>
          </a:prstGeom>
          <a:solidFill>
            <a:srgbClr val="AD73A1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87087" y="1346662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i="1" dirty="0">
                <a:solidFill>
                  <a:srgbClr val="002060"/>
                </a:solidFill>
              </a:rPr>
              <a:t> </a:t>
            </a:r>
          </a:p>
          <a:p>
            <a:r>
              <a:rPr lang="ru-RU" sz="1400" i="1" dirty="0">
                <a:solidFill>
                  <a:srgbClr val="002060"/>
                </a:solidFill>
              </a:rPr>
              <a:t> </a:t>
            </a:r>
          </a:p>
          <a:p>
            <a:r>
              <a:rPr lang="ru-RU" sz="1400" i="1" dirty="0">
                <a:solidFill>
                  <a:srgbClr val="002060"/>
                </a:solidFill>
              </a:rPr>
              <a:t>3. Оформление следующих отчетных медицинских документов и журналов, отвечающих установленным требованиям: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i="1" dirty="0">
                <a:solidFill>
                  <a:srgbClr val="002060"/>
                </a:solidFill>
              </a:rPr>
              <a:t>комплексный план работы на год;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i="1" dirty="0">
                <a:solidFill>
                  <a:srgbClr val="002060"/>
                </a:solidFill>
              </a:rPr>
              <a:t>перечень и периодичность медицинских обследований, исследований и профессиональной гигиенической подготовки;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i="1" dirty="0">
                <a:solidFill>
                  <a:srgbClr val="002060"/>
                </a:solidFill>
              </a:rPr>
              <a:t>журнал генеральной уборки прививочного кабинета;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i="1" dirty="0">
                <a:solidFill>
                  <a:srgbClr val="002060"/>
                </a:solidFill>
              </a:rPr>
              <a:t>журнал регистрации аварийных ситуаций;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i="1" dirty="0">
                <a:solidFill>
                  <a:srgbClr val="002060"/>
                </a:solidFill>
              </a:rPr>
              <a:t>журнал регистрации и контроля работы бактерицидной лампы;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i="1" dirty="0">
                <a:solidFill>
                  <a:srgbClr val="002060"/>
                </a:solidFill>
              </a:rPr>
              <a:t>журнал регистрации температурного режима холодильного оборудования;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i="1" dirty="0">
                <a:solidFill>
                  <a:srgbClr val="002060"/>
                </a:solidFill>
              </a:rPr>
              <a:t>журнал осмотров на педикулез;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i="1" dirty="0">
                <a:solidFill>
                  <a:srgbClr val="002060"/>
                </a:solidFill>
              </a:rPr>
              <a:t>журнал учета инфекционных заболеваний;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i="1" dirty="0">
                <a:solidFill>
                  <a:srgbClr val="002060"/>
                </a:solidFill>
              </a:rPr>
              <a:t>журнал наблюдения за детьми;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i="1" dirty="0">
                <a:solidFill>
                  <a:srgbClr val="002060"/>
                </a:solidFill>
              </a:rPr>
              <a:t>журнал антропометрических измерений;</a:t>
            </a:r>
          </a:p>
        </p:txBody>
      </p:sp>
    </p:spTree>
    <p:extLst>
      <p:ext uri="{BB962C8B-B14F-4D97-AF65-F5344CB8AC3E}">
        <p14:creationId xmlns:p14="http://schemas.microsoft.com/office/powerpoint/2010/main" val="703276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18"/>
            <a:ext cx="12117859" cy="6955767"/>
          </a:xfrm>
          <a:prstGeom prst="rect">
            <a:avLst/>
          </a:prstGeom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897775" y="540327"/>
            <a:ext cx="6891250" cy="5636029"/>
          </a:xfrm>
          <a:prstGeom prst="flowChartAlternateProcess">
            <a:avLst/>
          </a:prstGeom>
          <a:solidFill>
            <a:srgbClr val="AD73A1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36320" y="759683"/>
            <a:ext cx="6096000" cy="50906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40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журнал учета движения детей;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40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опросные листы отказа от прививок;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40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журнал учета профилактических прививок и реакции манту;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40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журнал учета детей, направленных в туберкулезный диспансер;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40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журнал наблюдения за детьми при формировании детского коллектива;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40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журнал регистрации соматических заболеваний;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40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табель посещаемости детей;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40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журнал здоровья сотрудников;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40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журнал расхода медикаментов и спирта;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40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журнал наблюдения за детьми после соматических заболеваний;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40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журнал бракеража сырой продукции;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40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журнал бракеража готовой продукции;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40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накопительная ведомость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4. Сверка списков детей, зачисленных в детский сад и проверка наличия следующих медицинских документов: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40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Медицинская карта ребенка (форма № 026/у-2000).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40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Карта профилактических прививок (форма № 063/у);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5. Анализ здоровья вновь поступивших детей, составление листов здоровья ребенка на основании результатов осмотров.</a:t>
            </a:r>
          </a:p>
        </p:txBody>
      </p:sp>
    </p:spTree>
    <p:extLst>
      <p:ext uri="{BB962C8B-B14F-4D97-AF65-F5344CB8AC3E}">
        <p14:creationId xmlns:p14="http://schemas.microsoft.com/office/powerpoint/2010/main" val="2000872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18"/>
            <a:ext cx="12117859" cy="6955767"/>
          </a:xfrm>
          <a:prstGeom prst="rect">
            <a:avLst/>
          </a:prstGeom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856211" y="565265"/>
            <a:ext cx="6683433" cy="5444837"/>
          </a:xfrm>
          <a:prstGeom prst="flowChartAlternateProcess">
            <a:avLst/>
          </a:prstGeom>
          <a:solidFill>
            <a:srgbClr val="AD73A1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94015" y="1045862"/>
            <a:ext cx="6096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6. Подготовка к профилактическим осмотрам детей: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40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анкетирование родителей;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40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измерение артериального давления;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40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проведение антропометрии;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7. Планирование и составление следующих документов: 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40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комплексный план работы на год;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40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помесячный план работы;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40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годовой план проведения профилактических прививок;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40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таблица планирования прививок (при выполнении прививок обязательно наличие письменного согласия родителей).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8. Направление отчетной документации установленной формы в</a:t>
            </a:r>
            <a:r>
              <a:rPr kumimoji="0" lang="ru-RU" sz="1400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140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детскую поликлинику г. Мирного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9. Выписка средств, необходимых для работы медицинского кабинета: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40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медикаментов;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40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перевязочного материала;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40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препаратов для оказания экстренной помощи.</a:t>
            </a:r>
          </a:p>
        </p:txBody>
      </p:sp>
    </p:spTree>
    <p:extLst>
      <p:ext uri="{BB962C8B-B14F-4D97-AF65-F5344CB8AC3E}">
        <p14:creationId xmlns:p14="http://schemas.microsoft.com/office/powerpoint/2010/main" val="3427858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990836"/>
          </a:xfrm>
          <a:prstGeom prst="rect">
            <a:avLst/>
          </a:prstGeom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4455622" y="182879"/>
            <a:ext cx="7622771" cy="5286895"/>
          </a:xfrm>
          <a:prstGeom prst="flowChartAlternateProcess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25999" y="1476541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Утренняя гимнастика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Соки, фрукты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Прогулки на свежем </a:t>
            </a:r>
            <a:r>
              <a:rPr lang="ru-RU" sz="1400" i="1" dirty="0" smtClean="0">
                <a:solidFill>
                  <a:srgbClr val="ED7D31">
                    <a:lumMod val="75000"/>
                  </a:srgbClr>
                </a:solidFill>
              </a:rPr>
              <a:t>воздухе</a:t>
            </a:r>
            <a:endParaRPr lang="ru-RU" sz="1400" i="1" dirty="0">
              <a:solidFill>
                <a:srgbClr val="ED7D31">
                  <a:lumMod val="75000"/>
                </a:srgb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Дыхательная гимнастика им. Стрельниковой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Ритмическая гимнастика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Утренняя гимнастика на свежем воздухе в летнее время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Умывание лица и рук до локтя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Игры, развлечения с водой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Профилактика плоскостопия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Профилактика сколиоза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39266" y="42094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0" algn="ctr">
              <a:spcAft>
                <a:spcPts val="0"/>
              </a:spcAft>
            </a:pP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Оздоровительные мероприятия, проводимые в Д/С №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17</a:t>
            </a:r>
          </a:p>
          <a:p>
            <a:pPr marR="12700" algn="ctr">
              <a:spcAft>
                <a:spcPts val="0"/>
              </a:spcAft>
            </a:pP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2021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год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188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990836"/>
          </a:xfrm>
          <a:prstGeom prst="rect">
            <a:avLst/>
          </a:prstGeom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5461462" y="182880"/>
            <a:ext cx="5020887" cy="5261956"/>
          </a:xfrm>
          <a:prstGeom prst="flowChartAlternateProcess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Профилактические прививки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Дневной сон без </a:t>
            </a:r>
            <a:r>
              <a:rPr lang="ru-RU" sz="1400" i="1" dirty="0" smtClean="0">
                <a:solidFill>
                  <a:srgbClr val="ED7D31">
                    <a:lumMod val="75000"/>
                  </a:srgbClr>
                </a:solidFill>
              </a:rPr>
              <a:t>маек</a:t>
            </a:r>
            <a:endParaRPr lang="ru-RU" sz="1400" i="1" dirty="0">
              <a:solidFill>
                <a:srgbClr val="ED7D31">
                  <a:lumMod val="75000"/>
                </a:srgb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i="1" dirty="0" err="1">
                <a:solidFill>
                  <a:srgbClr val="ED7D31">
                    <a:lumMod val="75000"/>
                  </a:srgbClr>
                </a:solidFill>
              </a:rPr>
              <a:t>Стопотерапия</a:t>
            </a:r>
            <a:endParaRPr lang="ru-RU" sz="1400" i="1" dirty="0">
              <a:solidFill>
                <a:srgbClr val="ED7D31">
                  <a:lumMod val="75000"/>
                </a:srgb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Солевая дорожка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Витаминизация III блюда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Поливитамины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i="1" dirty="0" err="1">
                <a:solidFill>
                  <a:srgbClr val="ED7D31">
                    <a:lumMod val="75000"/>
                  </a:srgbClr>
                </a:solidFill>
              </a:rPr>
              <a:t>Пиковит</a:t>
            </a:r>
            <a:endParaRPr lang="ru-RU" sz="1400" i="1" dirty="0">
              <a:solidFill>
                <a:srgbClr val="ED7D31">
                  <a:lumMod val="75000"/>
                </a:srgb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i="1" dirty="0" err="1">
                <a:solidFill>
                  <a:srgbClr val="ED7D31">
                    <a:lumMod val="75000"/>
                  </a:srgbClr>
                </a:solidFill>
              </a:rPr>
              <a:t>Оксолиновая</a:t>
            </a:r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 мазь назально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Обливание ног водой комнатной температуры 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Кислородный коктейль</a:t>
            </a:r>
          </a:p>
        </p:txBody>
      </p:sp>
    </p:spTree>
    <p:extLst>
      <p:ext uri="{BB962C8B-B14F-4D97-AF65-F5344CB8AC3E}">
        <p14:creationId xmlns:p14="http://schemas.microsoft.com/office/powerpoint/2010/main" val="3515938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990836"/>
          </a:xfrm>
          <a:prstGeom prst="rect">
            <a:avLst/>
          </a:prstGeom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4732867" y="415637"/>
            <a:ext cx="6671733" cy="4006734"/>
          </a:xfrm>
          <a:prstGeom prst="flowChartAlternateProcess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92777" y="691275"/>
            <a:ext cx="6096000" cy="34735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Работа по оздоровлению детей в детском саду проводится по принципу индивидуального подхода к детям с разным уровнем состояния здоровья. Для более эффективного оздоровления дети разделены по тяжести заболевания и возрасту на группы и подгруппы.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-для них составляются специальные режимы, графики занятий с учителями -специалистами: логопедом, воспитателем.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-все занятия проходят в залах лечебной физкультуры в облегченной форме: </a:t>
            </a: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футболка, </a:t>
            </a: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шорты, </a:t>
            </a: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чешки.</a:t>
            </a:r>
            <a:endParaRPr lang="ru-RU" sz="1600" i="1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 время таких занятий дети получают воздушные ванны, что дает закаливающий эффект. </a:t>
            </a:r>
            <a:endParaRPr lang="ru-RU" sz="1600" i="1" dirty="0">
              <a:solidFill>
                <a:schemeClr val="accent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064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990836"/>
          </a:xfrm>
          <a:prstGeom prst="rect">
            <a:avLst/>
          </a:prstGeom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4788132" y="748145"/>
            <a:ext cx="6417426" cy="2111433"/>
          </a:xfrm>
          <a:prstGeom prst="flowChartAlternateProcess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09557" y="1031982"/>
            <a:ext cx="6096000" cy="14914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Общее санитарно-гигиеническое состояние дошкольного учреждения соответствует требованиям СанПиН: питьевой, световой и воздушный режимы соответствуют нормам. По результатам плановых и внеплановых проверок </a:t>
            </a:r>
            <a:r>
              <a:rPr lang="ru-RU" sz="1600" i="1" dirty="0" err="1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Роспотребнадзора</a:t>
            </a: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грубых нарушений не отмечалось.</a:t>
            </a:r>
            <a:endParaRPr lang="ru-RU" sz="1600" i="1" dirty="0">
              <a:solidFill>
                <a:schemeClr val="accent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56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990836"/>
          </a:xfrm>
          <a:prstGeom prst="rect">
            <a:avLst/>
          </a:prstGeom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4372494" y="116376"/>
            <a:ext cx="7622771" cy="5843849"/>
          </a:xfrm>
          <a:prstGeom prst="flowChartAlternateProcess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i="1" dirty="0">
                <a:solidFill>
                  <a:srgbClr val="C00000"/>
                </a:solidFill>
              </a:rPr>
              <a:t>Прием и организация обслуживания вновь поступающих детей в детское учреждение</a:t>
            </a:r>
            <a:r>
              <a:rPr lang="ru-RU" sz="1600" b="1" i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pPr lvl="0"/>
            <a:endParaRPr lang="ru-RU" sz="1600" dirty="0">
              <a:solidFill>
                <a:srgbClr val="ED7D31">
                  <a:lumMod val="75000"/>
                </a:srgbClr>
              </a:solidFill>
            </a:endParaRPr>
          </a:p>
          <a:p>
            <a:pPr lvl="0"/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Особое внимание в учреждении уделяется приему вновь поступающих детей и создание условий способствующих снижению тяжести адаптационного синдрома. Все дети перед поступлением в детский сад проходят углубленный медицинский осмотр и лабораторное обследование в поликлиниках по месту жительства. На ребенка составляется подробная выписка - эпикриз с заключением о состоянии здоровья ребенка; с оценкой нервно -психического развития, определяется группа здоровья, даются рекомендации по его дальнейшему наблюдению.</a:t>
            </a:r>
          </a:p>
          <a:p>
            <a:pPr lvl="0"/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 </a:t>
            </a:r>
          </a:p>
          <a:p>
            <a:pPr lvl="0"/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В дальнейшем ребенок проходит освидетельствование в </a:t>
            </a:r>
            <a:r>
              <a:rPr lang="ru-RU" sz="1400" i="1" dirty="0" smtClean="0">
                <a:solidFill>
                  <a:srgbClr val="ED7D31">
                    <a:lumMod val="75000"/>
                  </a:srgbClr>
                </a:solidFill>
              </a:rPr>
              <a:t>ПМПК</a:t>
            </a:r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, где уточняется диагноз заболевания и даются рекомендации по дальнейшему ведению ребенка в процессе его нахождения детском саду.</a:t>
            </a:r>
          </a:p>
          <a:p>
            <a:pPr lvl="0"/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 </a:t>
            </a:r>
          </a:p>
          <a:p>
            <a:pPr lvl="0"/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По окончании периода адаптации пишется эпикриз, где оценивается тяжесть течения этого периода, указывается выполнение проведенных мероприятий по профилактике проявлений адаптационного периода и намечается план дальнейшего ведения и оздоровления ребенка.</a:t>
            </a:r>
          </a:p>
          <a:p>
            <a:pPr lvl="0"/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 </a:t>
            </a:r>
          </a:p>
          <a:p>
            <a:pPr lvl="0"/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В </a:t>
            </a:r>
            <a:r>
              <a:rPr lang="ru-RU" sz="1400" i="1" dirty="0" smtClean="0">
                <a:solidFill>
                  <a:srgbClr val="ED7D31">
                    <a:lumMod val="75000"/>
                  </a:srgbClr>
                </a:solidFill>
              </a:rPr>
              <a:t>2021 </a:t>
            </a:r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году в детский сад поступило </a:t>
            </a:r>
            <a:r>
              <a:rPr lang="ru-RU" sz="1400" i="1" dirty="0" smtClean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ru-RU" sz="1400" i="1" dirty="0" smtClean="0">
                <a:solidFill>
                  <a:srgbClr val="ED7D31">
                    <a:lumMod val="75000"/>
                  </a:srgbClr>
                </a:solidFill>
              </a:rPr>
              <a:t>18</a:t>
            </a:r>
            <a:r>
              <a:rPr lang="ru-RU" sz="1400" i="1" dirty="0" smtClean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ru-RU" sz="1400" i="1" dirty="0" smtClean="0">
                <a:solidFill>
                  <a:srgbClr val="ED7D31">
                    <a:lumMod val="75000"/>
                  </a:srgbClr>
                </a:solidFill>
              </a:rPr>
              <a:t>детей</a:t>
            </a:r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. Нарушений состояния здоровья, вызванных адаптацией, нет.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018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7323" y="0"/>
            <a:ext cx="12117859" cy="695576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69957" y="890571"/>
            <a:ext cx="6716683" cy="4056475"/>
          </a:xfrm>
          <a:prstGeom prst="roundRect">
            <a:avLst/>
          </a:prstGeom>
          <a:solidFill>
            <a:srgbClr val="AD73A1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90535" y="1417273"/>
            <a:ext cx="2662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Медицинский персонал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68627" y="1786605"/>
            <a:ext cx="56116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i="1" u="sng" dirty="0">
                <a:solidFill>
                  <a:srgbClr val="0070C0"/>
                </a:solidFill>
              </a:rPr>
              <a:t>Окулич </a:t>
            </a:r>
            <a:r>
              <a:rPr lang="ru-RU" sz="1600" i="1" u="sng" dirty="0" err="1">
                <a:solidFill>
                  <a:srgbClr val="0070C0"/>
                </a:solidFill>
              </a:rPr>
              <a:t>Лирия</a:t>
            </a:r>
            <a:r>
              <a:rPr lang="ru-RU" sz="1600" i="1" u="sng" dirty="0">
                <a:solidFill>
                  <a:srgbClr val="0070C0"/>
                </a:solidFill>
              </a:rPr>
              <a:t> Валерьевна</a:t>
            </a:r>
          </a:p>
          <a:p>
            <a:pPr lvl="0" algn="ctr"/>
            <a:r>
              <a:rPr lang="ru-RU" sz="1600" i="1" dirty="0">
                <a:solidFill>
                  <a:srgbClr val="0070C0"/>
                </a:solidFill>
              </a:rPr>
              <a:t>Старшая медицинская сестра </a:t>
            </a:r>
          </a:p>
          <a:p>
            <a:pPr lvl="0" algn="ctr"/>
            <a:r>
              <a:rPr lang="ru-RU" sz="1600" i="1" dirty="0">
                <a:solidFill>
                  <a:srgbClr val="0070C0"/>
                </a:solidFill>
              </a:rPr>
              <a:t>образование – среднее специальное</a:t>
            </a:r>
          </a:p>
          <a:p>
            <a:pPr lvl="0" algn="ctr"/>
            <a:r>
              <a:rPr lang="ru-RU" sz="1600" i="1" dirty="0">
                <a:solidFill>
                  <a:srgbClr val="0070C0"/>
                </a:solidFill>
              </a:rPr>
              <a:t> Якутский базовый медицинский колледж </a:t>
            </a:r>
          </a:p>
          <a:p>
            <a:pPr lvl="0" algn="ctr"/>
            <a:r>
              <a:rPr lang="ru-RU" sz="1600" i="1" dirty="0">
                <a:solidFill>
                  <a:srgbClr val="0070C0"/>
                </a:solidFill>
              </a:rPr>
              <a:t>Специальность акушерское дело</a:t>
            </a:r>
          </a:p>
          <a:p>
            <a:pPr lvl="0" algn="ctr"/>
            <a:r>
              <a:rPr lang="ru-RU" sz="1600" i="1" dirty="0">
                <a:solidFill>
                  <a:srgbClr val="0070C0"/>
                </a:solidFill>
              </a:rPr>
              <a:t>стаж работы – </a:t>
            </a:r>
            <a:r>
              <a:rPr lang="ru-RU" sz="1600" i="1" dirty="0" smtClean="0">
                <a:solidFill>
                  <a:srgbClr val="0070C0"/>
                </a:solidFill>
              </a:rPr>
              <a:t>14 </a:t>
            </a:r>
            <a:r>
              <a:rPr lang="ru-RU" sz="1600" i="1" dirty="0" smtClean="0">
                <a:solidFill>
                  <a:srgbClr val="0070C0"/>
                </a:solidFill>
              </a:rPr>
              <a:t>лет</a:t>
            </a:r>
            <a:endParaRPr lang="ru-RU" sz="1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088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990836"/>
          </a:xfrm>
          <a:prstGeom prst="rect">
            <a:avLst/>
          </a:prstGeom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4962699" y="573579"/>
            <a:ext cx="6059978" cy="2576945"/>
          </a:xfrm>
          <a:prstGeom prst="flowChartAlternateProcess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Диспансеризация детей в детском саду.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i="1" dirty="0" smtClean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Диспансеризация </a:t>
            </a: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детей, </a:t>
            </a: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посещающих детский </a:t>
            </a: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сад , заключается в систематическом медицинском наблюдении за состоянием здоровья с профилактической целью в течение всего периода пребывания в учреждении.</a:t>
            </a:r>
            <a:endParaRPr lang="ru-RU" sz="1600" i="1" dirty="0">
              <a:solidFill>
                <a:schemeClr val="accent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847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18"/>
            <a:ext cx="12117859" cy="6955767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243315"/>
              </p:ext>
            </p:extLst>
          </p:nvPr>
        </p:nvGraphicFramePr>
        <p:xfrm>
          <a:off x="1516428" y="1935182"/>
          <a:ext cx="6077585" cy="3142361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012825">
                  <a:extLst>
                    <a:ext uri="{9D8B030D-6E8A-4147-A177-3AD203B41FA5}">
                      <a16:colId xmlns:a16="http://schemas.microsoft.com/office/drawing/2014/main" xmlns="" val="1049453263"/>
                    </a:ext>
                  </a:extLst>
                </a:gridCol>
                <a:gridCol w="1012825">
                  <a:extLst>
                    <a:ext uri="{9D8B030D-6E8A-4147-A177-3AD203B41FA5}">
                      <a16:colId xmlns:a16="http://schemas.microsoft.com/office/drawing/2014/main" xmlns="" val="472665874"/>
                    </a:ext>
                  </a:extLst>
                </a:gridCol>
                <a:gridCol w="1012825">
                  <a:extLst>
                    <a:ext uri="{9D8B030D-6E8A-4147-A177-3AD203B41FA5}">
                      <a16:colId xmlns:a16="http://schemas.microsoft.com/office/drawing/2014/main" xmlns="" val="1275018874"/>
                    </a:ext>
                  </a:extLst>
                </a:gridCol>
                <a:gridCol w="1012825">
                  <a:extLst>
                    <a:ext uri="{9D8B030D-6E8A-4147-A177-3AD203B41FA5}">
                      <a16:colId xmlns:a16="http://schemas.microsoft.com/office/drawing/2014/main" xmlns="" val="3043859964"/>
                    </a:ext>
                  </a:extLst>
                </a:gridCol>
                <a:gridCol w="1012825">
                  <a:extLst>
                    <a:ext uri="{9D8B030D-6E8A-4147-A177-3AD203B41FA5}">
                      <a16:colId xmlns:a16="http://schemas.microsoft.com/office/drawing/2014/main" xmlns="" val="3913032557"/>
                    </a:ext>
                  </a:extLst>
                </a:gridCol>
                <a:gridCol w="1013460">
                  <a:extLst>
                    <a:ext uri="{9D8B030D-6E8A-4147-A177-3AD203B41FA5}">
                      <a16:colId xmlns:a16="http://schemas.microsoft.com/office/drawing/2014/main" xmlns="" val="10313453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>
                          <a:effectLst/>
                        </a:rPr>
                        <a:t>Группа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>
                          <a:effectLst/>
                        </a:rPr>
                        <a:t>здоровья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Состоит на начало полугодия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Состоит на конец полугодия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>
                          <a:effectLst/>
                        </a:rPr>
                        <a:t>Улучшили группу здоровья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>
                          <a:effectLst/>
                        </a:rPr>
                        <a:t>(одна цифра)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Ухудшили группу здоровья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(одна цифра)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Без изменений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(одна цифра)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52782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en-US" sz="1200">
                          <a:effectLst/>
                        </a:rPr>
                        <a:t>I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8733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en-US" sz="1200">
                          <a:effectLst/>
                        </a:rPr>
                        <a:t>II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969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en-US" sz="1200">
                          <a:effectLst/>
                        </a:rPr>
                        <a:t>III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2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0562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en-US" sz="1200">
                          <a:effectLst/>
                        </a:rPr>
                        <a:t>IV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38561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ВСЕГО: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46325917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30783" y="1115868"/>
            <a:ext cx="560736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16000" algn="l"/>
              </a:tabLst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РАСПРЕДЕЛЕНИЕ ДЕТЕЙ ПО ГРУППАМ ЗДОРОВЬЯ</a:t>
            </a:r>
            <a:endParaRPr kumimoji="0" lang="ru-RU" altLang="ru-RU" sz="16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16000" algn="l"/>
              </a:tabLst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детский сад №17  за 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ru-RU" altLang="ru-RU" sz="1600" b="1" i="1" dirty="0" smtClean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kumimoji="0" lang="ru-RU" altLang="ru-RU" sz="16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1600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453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18"/>
            <a:ext cx="12117859" cy="6955767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414984"/>
              </p:ext>
            </p:extLst>
          </p:nvPr>
        </p:nvGraphicFramePr>
        <p:xfrm>
          <a:off x="1702223" y="1952022"/>
          <a:ext cx="6078220" cy="2587752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215390">
                  <a:extLst>
                    <a:ext uri="{9D8B030D-6E8A-4147-A177-3AD203B41FA5}">
                      <a16:colId xmlns:a16="http://schemas.microsoft.com/office/drawing/2014/main" xmlns="" val="3339338095"/>
                    </a:ext>
                  </a:extLst>
                </a:gridCol>
                <a:gridCol w="1215390">
                  <a:extLst>
                    <a:ext uri="{9D8B030D-6E8A-4147-A177-3AD203B41FA5}">
                      <a16:colId xmlns:a16="http://schemas.microsoft.com/office/drawing/2014/main" xmlns="" val="3300092734"/>
                    </a:ext>
                  </a:extLst>
                </a:gridCol>
                <a:gridCol w="1215390">
                  <a:extLst>
                    <a:ext uri="{9D8B030D-6E8A-4147-A177-3AD203B41FA5}">
                      <a16:colId xmlns:a16="http://schemas.microsoft.com/office/drawing/2014/main" xmlns="" val="1813162810"/>
                    </a:ext>
                  </a:extLst>
                </a:gridCol>
                <a:gridCol w="1216025">
                  <a:extLst>
                    <a:ext uri="{9D8B030D-6E8A-4147-A177-3AD203B41FA5}">
                      <a16:colId xmlns:a16="http://schemas.microsoft.com/office/drawing/2014/main" xmlns="" val="2030577501"/>
                    </a:ext>
                  </a:extLst>
                </a:gridCol>
                <a:gridCol w="1216025">
                  <a:extLst>
                    <a:ext uri="{9D8B030D-6E8A-4147-A177-3AD203B41FA5}">
                      <a16:colId xmlns:a16="http://schemas.microsoft.com/office/drawing/2014/main" xmlns="" val="4687915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>
                          <a:effectLst/>
                        </a:rPr>
                        <a:t>   Возраст                               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>
                          <a:effectLst/>
                        </a:rPr>
                        <a:t>Всего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64112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en-US" sz="1200">
                          <a:effectLst/>
                        </a:rPr>
                        <a:t>I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en-US" sz="1200">
                          <a:effectLst/>
                        </a:rPr>
                        <a:t>II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en-US" sz="1200">
                          <a:effectLst/>
                        </a:rPr>
                        <a:t>III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35887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До 2х лет 11мес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07783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С 3 до 5лет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19371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6-7 лет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21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4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25626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Всего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18673983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97125" y="1300748"/>
            <a:ext cx="472892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16000" algn="l"/>
              </a:tabLst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РАСПРЕДЕЛЕНИЕ ДЕТЕЙ ПО ГРУППАМ ЗДОРОВЬЯ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1053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18"/>
            <a:ext cx="12117859" cy="6955767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405422"/>
              </p:ext>
            </p:extLst>
          </p:nvPr>
        </p:nvGraphicFramePr>
        <p:xfrm>
          <a:off x="2110951" y="2086709"/>
          <a:ext cx="5650230" cy="2258949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215390">
                  <a:extLst>
                    <a:ext uri="{9D8B030D-6E8A-4147-A177-3AD203B41FA5}">
                      <a16:colId xmlns:a16="http://schemas.microsoft.com/office/drawing/2014/main" xmlns="" val="2770643022"/>
                    </a:ext>
                  </a:extLst>
                </a:gridCol>
                <a:gridCol w="833755">
                  <a:extLst>
                    <a:ext uri="{9D8B030D-6E8A-4147-A177-3AD203B41FA5}">
                      <a16:colId xmlns:a16="http://schemas.microsoft.com/office/drawing/2014/main" xmlns="" val="1333814299"/>
                    </a:ext>
                  </a:extLst>
                </a:gridCol>
                <a:gridCol w="899795">
                  <a:extLst>
                    <a:ext uri="{9D8B030D-6E8A-4147-A177-3AD203B41FA5}">
                      <a16:colId xmlns:a16="http://schemas.microsoft.com/office/drawing/2014/main" xmlns="" val="1872363721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xmlns="" val="682468759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xmlns="" val="983155801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xmlns="" val="50244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>
                          <a:effectLst/>
                        </a:rPr>
                        <a:t>Года рождения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Всего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Группы здоровья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179062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en-US" sz="1200">
                          <a:effectLst/>
                        </a:rPr>
                        <a:t>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en-US" sz="1200">
                          <a:effectLst/>
                        </a:rPr>
                        <a:t>II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en-US" sz="1200">
                          <a:effectLst/>
                        </a:rPr>
                        <a:t>III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en-US" sz="1200">
                          <a:effectLst/>
                        </a:rPr>
                        <a:t>IV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401393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2020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144734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2019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83719190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2018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15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752563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</a:t>
                      </a:r>
                      <a:r>
                        <a:rPr lang="ru-RU" sz="1200" dirty="0" smtClean="0">
                          <a:effectLst/>
                        </a:rPr>
                        <a:t>   </a:t>
                      </a:r>
                      <a:r>
                        <a:rPr lang="ru-RU" sz="1200" dirty="0" smtClean="0">
                          <a:effectLst/>
                        </a:rPr>
                        <a:t>2017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9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06630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17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58194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79043129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00844" y="1301729"/>
            <a:ext cx="60704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16000" algn="l"/>
              </a:tabLst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РАСПРЕДЕЛЕНИЕ ПО ГРУППАМ ЗДОРОВЬЯ ПО ГОДАМ РОЖДЕНИЯ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5659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" y="-2318"/>
            <a:ext cx="12117859" cy="6955767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105869"/>
              </p:ext>
            </p:extLst>
          </p:nvPr>
        </p:nvGraphicFramePr>
        <p:xfrm>
          <a:off x="2174033" y="855415"/>
          <a:ext cx="7678423" cy="622843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270799">
                  <a:extLst>
                    <a:ext uri="{9D8B030D-6E8A-4147-A177-3AD203B41FA5}">
                      <a16:colId xmlns:a16="http://schemas.microsoft.com/office/drawing/2014/main" xmlns="" val="843525371"/>
                    </a:ext>
                  </a:extLst>
                </a:gridCol>
                <a:gridCol w="866743">
                  <a:extLst>
                    <a:ext uri="{9D8B030D-6E8A-4147-A177-3AD203B41FA5}">
                      <a16:colId xmlns:a16="http://schemas.microsoft.com/office/drawing/2014/main" xmlns="" val="3138078955"/>
                    </a:ext>
                  </a:extLst>
                </a:gridCol>
                <a:gridCol w="866743">
                  <a:extLst>
                    <a:ext uri="{9D8B030D-6E8A-4147-A177-3AD203B41FA5}">
                      <a16:colId xmlns:a16="http://schemas.microsoft.com/office/drawing/2014/main" xmlns="" val="3346228973"/>
                    </a:ext>
                  </a:extLst>
                </a:gridCol>
                <a:gridCol w="629380">
                  <a:extLst>
                    <a:ext uri="{9D8B030D-6E8A-4147-A177-3AD203B41FA5}">
                      <a16:colId xmlns:a16="http://schemas.microsoft.com/office/drawing/2014/main" xmlns="" val="1418835540"/>
                    </a:ext>
                  </a:extLst>
                </a:gridCol>
                <a:gridCol w="629380">
                  <a:extLst>
                    <a:ext uri="{9D8B030D-6E8A-4147-A177-3AD203B41FA5}">
                      <a16:colId xmlns:a16="http://schemas.microsoft.com/office/drawing/2014/main" xmlns="" val="590811019"/>
                    </a:ext>
                  </a:extLst>
                </a:gridCol>
                <a:gridCol w="629380">
                  <a:extLst>
                    <a:ext uri="{9D8B030D-6E8A-4147-A177-3AD203B41FA5}">
                      <a16:colId xmlns:a16="http://schemas.microsoft.com/office/drawing/2014/main" xmlns="" val="2877036722"/>
                    </a:ext>
                  </a:extLst>
                </a:gridCol>
                <a:gridCol w="629380">
                  <a:extLst>
                    <a:ext uri="{9D8B030D-6E8A-4147-A177-3AD203B41FA5}">
                      <a16:colId xmlns:a16="http://schemas.microsoft.com/office/drawing/2014/main" xmlns="" val="2000554014"/>
                    </a:ext>
                  </a:extLst>
                </a:gridCol>
                <a:gridCol w="578309">
                  <a:extLst>
                    <a:ext uri="{9D8B030D-6E8A-4147-A177-3AD203B41FA5}">
                      <a16:colId xmlns:a16="http://schemas.microsoft.com/office/drawing/2014/main" xmlns="" val="2846907974"/>
                    </a:ext>
                  </a:extLst>
                </a:gridCol>
                <a:gridCol w="578309">
                  <a:extLst>
                    <a:ext uri="{9D8B030D-6E8A-4147-A177-3AD203B41FA5}">
                      <a16:colId xmlns:a16="http://schemas.microsoft.com/office/drawing/2014/main" xmlns="" val="4143181564"/>
                    </a:ext>
                  </a:extLst>
                </a:gridCol>
              </a:tblGrid>
              <a:tr h="166119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болезни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92" marR="35192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Всего случаев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92" marR="3519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 1-3 лет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92" marR="3519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 3-5 лет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92" marR="3519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6-7 лет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92" marR="3519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8073696"/>
                  </a:ext>
                </a:extLst>
              </a:tr>
              <a:tr h="2213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Случ.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дни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Случ.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дни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Случ.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дни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Случ.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дни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92" marR="35192" marT="0" marB="0"/>
                </a:tc>
                <a:extLst>
                  <a:ext uri="{0D108BD9-81ED-4DB2-BD59-A6C34878D82A}">
                    <a16:rowId xmlns:a16="http://schemas.microsoft.com/office/drawing/2014/main" xmlns="" val="3039000312"/>
                  </a:ext>
                </a:extLst>
              </a:tr>
              <a:tr h="1661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Общая заболеваемость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377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2816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79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581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217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1693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81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542</a:t>
                      </a:r>
                      <a:endParaRPr lang="ru-RU" sz="1100" dirty="0"/>
                    </a:p>
                  </a:txBody>
                  <a:tcPr marL="35192" marR="35192" marT="0" marB="0"/>
                </a:tc>
                <a:extLst>
                  <a:ext uri="{0D108BD9-81ED-4DB2-BD59-A6C34878D82A}">
                    <a16:rowId xmlns:a16="http://schemas.microsoft.com/office/drawing/2014/main" xmlns="" val="363765383"/>
                  </a:ext>
                </a:extLst>
              </a:tr>
              <a:tr h="1661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ОРВИ, грипп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332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2443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73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544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191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1424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68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475</a:t>
                      </a:r>
                      <a:endParaRPr lang="ru-RU" sz="1100" dirty="0"/>
                    </a:p>
                  </a:txBody>
                  <a:tcPr marL="35192" marR="35192" marT="0" marB="0"/>
                </a:tc>
                <a:extLst>
                  <a:ext uri="{0D108BD9-81ED-4DB2-BD59-A6C34878D82A}">
                    <a16:rowId xmlns:a16="http://schemas.microsoft.com/office/drawing/2014/main" xmlns="" val="3738650193"/>
                  </a:ext>
                </a:extLst>
              </a:tr>
              <a:tr h="1661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Пневмония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35192" marR="35192" marT="0" marB="0"/>
                </a:tc>
                <a:extLst>
                  <a:ext uri="{0D108BD9-81ED-4DB2-BD59-A6C34878D82A}">
                    <a16:rowId xmlns:a16="http://schemas.microsoft.com/office/drawing/2014/main" xmlns="" val="2853679642"/>
                  </a:ext>
                </a:extLst>
              </a:tr>
              <a:tr h="1661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Бронхит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116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26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90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35192" marR="35192" marT="0" marB="0"/>
                </a:tc>
                <a:extLst>
                  <a:ext uri="{0D108BD9-81ED-4DB2-BD59-A6C34878D82A}">
                    <a16:rowId xmlns:a16="http://schemas.microsoft.com/office/drawing/2014/main" xmlns="" val="949760961"/>
                  </a:ext>
                </a:extLst>
              </a:tr>
              <a:tr h="1473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Бронхиальная астма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35192" marR="35192" marT="0" marB="0"/>
                </a:tc>
                <a:extLst>
                  <a:ext uri="{0D108BD9-81ED-4DB2-BD59-A6C34878D82A}">
                    <a16:rowId xmlns:a16="http://schemas.microsoft.com/office/drawing/2014/main" xmlns="" val="2237495966"/>
                  </a:ext>
                </a:extLst>
              </a:tr>
              <a:tr h="1553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Ангина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35192" marR="35192" marT="0" marB="0"/>
                </a:tc>
                <a:extLst>
                  <a:ext uri="{0D108BD9-81ED-4DB2-BD59-A6C34878D82A}">
                    <a16:rowId xmlns:a16="http://schemas.microsoft.com/office/drawing/2014/main" xmlns="" val="4011352916"/>
                  </a:ext>
                </a:extLst>
              </a:tr>
              <a:tr h="1880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Ветряная оспа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35192" marR="35192" marT="0" marB="0"/>
                </a:tc>
                <a:extLst>
                  <a:ext uri="{0D108BD9-81ED-4DB2-BD59-A6C34878D82A}">
                    <a16:rowId xmlns:a16="http://schemas.microsoft.com/office/drawing/2014/main" xmlns="" val="1603728644"/>
                  </a:ext>
                </a:extLst>
              </a:tr>
              <a:tr h="1647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Краснуха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35192" marR="35192" marT="0" marB="0"/>
                </a:tc>
                <a:extLst>
                  <a:ext uri="{0D108BD9-81ED-4DB2-BD59-A6C34878D82A}">
                    <a16:rowId xmlns:a16="http://schemas.microsoft.com/office/drawing/2014/main" xmlns="" val="2949643011"/>
                  </a:ext>
                </a:extLst>
              </a:tr>
              <a:tr h="2056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Эпидемический паротит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35192" marR="35192" marT="0" marB="0"/>
                </a:tc>
                <a:extLst>
                  <a:ext uri="{0D108BD9-81ED-4DB2-BD59-A6C34878D82A}">
                    <a16:rowId xmlns:a16="http://schemas.microsoft.com/office/drawing/2014/main" xmlns="" val="836923532"/>
                  </a:ext>
                </a:extLst>
              </a:tr>
              <a:tr h="2059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Скарлатина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35192" marR="35192" marT="0" marB="0"/>
                </a:tc>
                <a:extLst>
                  <a:ext uri="{0D108BD9-81ED-4DB2-BD59-A6C34878D82A}">
                    <a16:rowId xmlns:a16="http://schemas.microsoft.com/office/drawing/2014/main" xmlns="" val="550825385"/>
                  </a:ext>
                </a:extLst>
              </a:tr>
              <a:tr h="3322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Паразитарные заболевания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35192" marR="35192" marT="0" marB="0"/>
                </a:tc>
                <a:extLst>
                  <a:ext uri="{0D108BD9-81ED-4DB2-BD59-A6C34878D82A}">
                    <a16:rowId xmlns:a16="http://schemas.microsoft.com/office/drawing/2014/main" xmlns="" val="2745152272"/>
                  </a:ext>
                </a:extLst>
              </a:tr>
              <a:tr h="2563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35192" marR="35192" marT="0" marB="0"/>
                </a:tc>
                <a:extLst>
                  <a:ext uri="{0D108BD9-81ED-4DB2-BD59-A6C34878D82A}">
                    <a16:rowId xmlns:a16="http://schemas.microsoft.com/office/drawing/2014/main" xmlns="" val="1890472209"/>
                  </a:ext>
                </a:extLst>
              </a:tr>
              <a:tr h="1661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Травмы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38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38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35192" marR="35192" marT="0" marB="0"/>
                </a:tc>
                <a:extLst>
                  <a:ext uri="{0D108BD9-81ED-4DB2-BD59-A6C34878D82A}">
                    <a16:rowId xmlns:a16="http://schemas.microsoft.com/office/drawing/2014/main" xmlns="" val="3035648526"/>
                  </a:ext>
                </a:extLst>
              </a:tr>
              <a:tr h="1661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Прочие всего: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33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219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141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67</a:t>
                      </a:r>
                      <a:endParaRPr lang="ru-RU" sz="1100" dirty="0"/>
                    </a:p>
                  </a:txBody>
                  <a:tcPr marL="35192" marR="35192" marT="0" marB="0"/>
                </a:tc>
                <a:extLst>
                  <a:ext uri="{0D108BD9-81ED-4DB2-BD59-A6C34878D82A}">
                    <a16:rowId xmlns:a16="http://schemas.microsoft.com/office/drawing/2014/main" xmlns="" val="3290107550"/>
                  </a:ext>
                </a:extLst>
              </a:tr>
              <a:tr h="1661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Болезни ЖКТ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59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23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32</a:t>
                      </a:r>
                      <a:endParaRPr lang="ru-RU" sz="1100" dirty="0"/>
                    </a:p>
                  </a:txBody>
                  <a:tcPr marL="35192" marR="35192" marT="0" marB="0"/>
                </a:tc>
                <a:extLst>
                  <a:ext uri="{0D108BD9-81ED-4DB2-BD59-A6C34878D82A}">
                    <a16:rowId xmlns:a16="http://schemas.microsoft.com/office/drawing/2014/main" xmlns="" val="1380482494"/>
                  </a:ext>
                </a:extLst>
              </a:tr>
              <a:tr h="1730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Болезни МПС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61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61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35192" marR="35192" marT="0" marB="0"/>
                </a:tc>
                <a:extLst>
                  <a:ext uri="{0D108BD9-81ED-4DB2-BD59-A6C34878D82A}">
                    <a16:rowId xmlns:a16="http://schemas.microsoft.com/office/drawing/2014/main" xmlns="" val="3208460726"/>
                  </a:ext>
                </a:extLst>
              </a:tr>
              <a:tr h="1661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Болезни глаза и прид.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21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</a:t>
                      </a:r>
                      <a:endParaRPr lang="ru-RU" sz="1100" dirty="0"/>
                    </a:p>
                  </a:txBody>
                  <a:tcPr marL="35192" marR="35192" marT="0" marB="0"/>
                </a:tc>
                <a:extLst>
                  <a:ext uri="{0D108BD9-81ED-4DB2-BD59-A6C34878D82A}">
                    <a16:rowId xmlns:a16="http://schemas.microsoft.com/office/drawing/2014/main" xmlns="" val="515656405"/>
                  </a:ext>
                </a:extLst>
              </a:tr>
              <a:tr h="1661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Болезни уха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 marL="35192" marR="35192" marT="0" marB="0"/>
                </a:tc>
                <a:extLst>
                  <a:ext uri="{0D108BD9-81ED-4DB2-BD59-A6C34878D82A}">
                    <a16:rowId xmlns:a16="http://schemas.microsoft.com/office/drawing/2014/main" xmlns="" val="764284716"/>
                  </a:ext>
                </a:extLst>
              </a:tr>
              <a:tr h="1661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Болезни кожи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38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33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 marL="35192" marR="35192" marT="0" marB="0"/>
                </a:tc>
                <a:extLst>
                  <a:ext uri="{0D108BD9-81ED-4DB2-BD59-A6C34878D82A}">
                    <a16:rowId xmlns:a16="http://schemas.microsoft.com/office/drawing/2014/main" xmlns="" val="2519849696"/>
                  </a:ext>
                </a:extLst>
              </a:tr>
              <a:tr h="1661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Болезни крови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35192" marR="35192" marT="0" marB="0"/>
                </a:tc>
                <a:extLst>
                  <a:ext uri="{0D108BD9-81ED-4DB2-BD59-A6C34878D82A}">
                    <a16:rowId xmlns:a16="http://schemas.microsoft.com/office/drawing/2014/main" xmlns="" val="443946353"/>
                  </a:ext>
                </a:extLst>
              </a:tr>
              <a:tr h="1661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Другие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35192" marR="35192" marT="0" marB="0"/>
                </a:tc>
                <a:extLst>
                  <a:ext uri="{0D108BD9-81ED-4DB2-BD59-A6C34878D82A}">
                    <a16:rowId xmlns:a16="http://schemas.microsoft.com/office/drawing/2014/main" xmlns="" val="2905859912"/>
                  </a:ext>
                </a:extLst>
              </a:tr>
              <a:tr h="1637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ЧБД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35192" marR="35192" marT="0" marB="0"/>
                </a:tc>
                <a:extLst>
                  <a:ext uri="{0D108BD9-81ED-4DB2-BD59-A6C34878D82A}">
                    <a16:rowId xmlns:a16="http://schemas.microsoft.com/office/drawing/2014/main" xmlns="" val="1320551427"/>
                  </a:ext>
                </a:extLst>
              </a:tr>
              <a:tr h="3322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Среднесписочный состав детей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70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44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</a:t>
                      </a:r>
                      <a:endParaRPr lang="ru-RU" sz="1100" dirty="0"/>
                    </a:p>
                  </a:txBody>
                  <a:tcPr marL="35192" marR="35192" marT="0" marB="0"/>
                </a:tc>
                <a:extLst>
                  <a:ext uri="{0D108BD9-81ED-4DB2-BD59-A6C34878D82A}">
                    <a16:rowId xmlns:a16="http://schemas.microsoft.com/office/drawing/2014/main" xmlns="" val="3659304728"/>
                  </a:ext>
                </a:extLst>
              </a:tr>
              <a:tr h="1813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Индекс здоровья (за год)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30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23,5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32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33</a:t>
                      </a:r>
                      <a:endParaRPr lang="ru-RU" sz="1100" dirty="0"/>
                    </a:p>
                  </a:txBody>
                  <a:tcPr marL="35192" marR="35192" marT="0" marB="0"/>
                </a:tc>
                <a:extLst>
                  <a:ext uri="{0D108BD9-81ED-4DB2-BD59-A6C34878D82A}">
                    <a16:rowId xmlns:a16="http://schemas.microsoft.com/office/drawing/2014/main" xmlns="" val="1533795409"/>
                  </a:ext>
                </a:extLst>
              </a:tr>
              <a:tr h="3186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Пропущено д/</a:t>
                      </a:r>
                      <a:r>
                        <a:rPr lang="ru-RU" sz="1100" dirty="0" err="1">
                          <a:effectLst/>
                        </a:rPr>
                        <a:t>дн</a:t>
                      </a:r>
                      <a:r>
                        <a:rPr lang="ru-RU" sz="1100" dirty="0">
                          <a:effectLst/>
                        </a:rPr>
                        <a:t> по болезни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2816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581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1693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542</a:t>
                      </a:r>
                      <a:endParaRPr lang="ru-RU" sz="1100" dirty="0"/>
                    </a:p>
                  </a:txBody>
                  <a:tcPr marL="35192" marR="35192" marT="0" marB="0"/>
                </a:tc>
                <a:extLst>
                  <a:ext uri="{0D108BD9-81ED-4DB2-BD59-A6C34878D82A}">
                    <a16:rowId xmlns:a16="http://schemas.microsoft.com/office/drawing/2014/main" xmlns="" val="1057323868"/>
                  </a:ext>
                </a:extLst>
              </a:tr>
              <a:tr h="1661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Пропущено д/дн всего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5554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972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3579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1003</a:t>
                      </a:r>
                      <a:endParaRPr lang="ru-RU" sz="1100" dirty="0"/>
                    </a:p>
                  </a:txBody>
                  <a:tcPr marL="35192" marR="35192" marT="0" marB="0"/>
                </a:tc>
                <a:extLst>
                  <a:ext uri="{0D108BD9-81ED-4DB2-BD59-A6C34878D82A}">
                    <a16:rowId xmlns:a16="http://schemas.microsoft.com/office/drawing/2014/main" xmlns="" val="1323984348"/>
                  </a:ext>
                </a:extLst>
              </a:tr>
              <a:tr h="1661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Проведено д/дн всего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9352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1378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5555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2419</a:t>
                      </a:r>
                      <a:endParaRPr lang="ru-RU" sz="1100" dirty="0"/>
                    </a:p>
                  </a:txBody>
                  <a:tcPr marL="35192" marR="35192" marT="0" marB="0"/>
                </a:tc>
                <a:extLst>
                  <a:ext uri="{0D108BD9-81ED-4DB2-BD59-A6C34878D82A}">
                    <a16:rowId xmlns:a16="http://schemas.microsoft.com/office/drawing/2014/main" xmlns="" val="2520286354"/>
                  </a:ext>
                </a:extLst>
              </a:tr>
              <a:tr h="1637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Детодни (план)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9789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35192" marR="35192" marT="0" marB="0"/>
                </a:tc>
                <a:extLst>
                  <a:ext uri="{0D108BD9-81ED-4DB2-BD59-A6C34878D82A}">
                    <a16:rowId xmlns:a16="http://schemas.microsoft.com/office/drawing/2014/main" xmlns="" val="3928279912"/>
                  </a:ext>
                </a:extLst>
              </a:tr>
              <a:tr h="1637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выполнения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96%</a:t>
                      </a:r>
                      <a:endParaRPr lang="ru-RU" sz="1100" dirty="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/>
                    </a:p>
                  </a:txBody>
                  <a:tcPr marL="35192" marR="3519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35192" marR="35192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86855" y="322583"/>
            <a:ext cx="62372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ОТЧЁТ ПО ЗАБОЛЕВАЕМОСТИ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kumimoji="0" lang="ru-RU" altLang="ru-RU" sz="1200" b="0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год  Детский сад №17 </a:t>
            </a:r>
            <a:endParaRPr kumimoji="0" lang="ru-RU" altLang="ru-RU" sz="12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83734"/>
            <a:ext cx="12192000" cy="2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8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17859" cy="6955767"/>
          </a:xfrm>
          <a:prstGeom prst="rect">
            <a:avLst/>
          </a:prstGeom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1072342" y="922713"/>
            <a:ext cx="6824749" cy="4854632"/>
          </a:xfrm>
          <a:prstGeom prst="flowChartAlternateProcess">
            <a:avLst/>
          </a:prstGeom>
          <a:solidFill>
            <a:srgbClr val="AD73A1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36716" y="771474"/>
            <a:ext cx="6096000" cy="4785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016000" algn="l"/>
              </a:tabLst>
            </a:pPr>
            <a:r>
              <a:rPr lang="ru-RU" sz="1400" b="1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i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>
              <a:lnSpc>
                <a:spcPct val="115000"/>
              </a:lnSpc>
            </a:pPr>
            <a:r>
              <a:rPr lang="ru-RU" sz="1400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Забол</a:t>
            </a:r>
            <a:r>
              <a:rPr lang="ru-RU" sz="1400" i="1" dirty="0">
                <a:solidFill>
                  <a:srgbClr val="002060"/>
                </a:solidFill>
                <a:ea typeface="Century Schoolbook" panose="02040604050505020304" pitchFamily="18" charset="0"/>
                <a:cs typeface="Times New Roman" panose="02020603050405020304" pitchFamily="18" charset="0"/>
              </a:rPr>
              <a:t>еваемость является одним из основных показателей, отражающих состоян</a:t>
            </a:r>
            <a:r>
              <a:rPr lang="ru-RU" sz="1400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ие здоровья детей </a:t>
            </a:r>
            <a:r>
              <a:rPr lang="ru-RU" sz="1400" i="1" dirty="0">
                <a:solidFill>
                  <a:srgbClr val="002060"/>
                </a:solidFill>
                <a:ea typeface="Century Schoolbook" panose="02040604050505020304" pitchFamily="18" charset="0"/>
                <a:cs typeface="Times New Roman" panose="02020603050405020304" pitchFamily="18" charset="0"/>
              </a:rPr>
              <a:t>и эффективность работы медицин</a:t>
            </a:r>
            <a:r>
              <a:rPr lang="ru-RU" sz="1400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ск</a:t>
            </a:r>
            <a:r>
              <a:rPr lang="ru-RU" sz="1400" i="1" dirty="0">
                <a:solidFill>
                  <a:srgbClr val="002060"/>
                </a:solidFill>
                <a:ea typeface="Century Schoolbook" panose="02040604050505020304" pitchFamily="18" charset="0"/>
                <a:cs typeface="Times New Roman" panose="02020603050405020304" pitchFamily="18" charset="0"/>
              </a:rPr>
              <a:t>ой службы детского об</a:t>
            </a:r>
            <a:r>
              <a:rPr lang="ru-RU" sz="1400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разовательного учреждения. Учет заб</a:t>
            </a:r>
            <a:r>
              <a:rPr lang="ru-RU" sz="1400" i="1" dirty="0">
                <a:solidFill>
                  <a:srgbClr val="002060"/>
                </a:solidFill>
                <a:ea typeface="Century Schoolbook" panose="02040604050505020304" pitchFamily="18" charset="0"/>
                <a:cs typeface="Times New Roman" panose="02020603050405020304" pitchFamily="18" charset="0"/>
              </a:rPr>
              <a:t>олева</a:t>
            </a:r>
            <a:r>
              <a:rPr lang="ru-RU" sz="1400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емости проводится на основании «Справки о перенесенном заболевании», содержащей диагноз, сроки болезни, </a:t>
            </a:r>
            <a:r>
              <a:rPr lang="ru-RU" sz="1400" i="1" dirty="0">
                <a:solidFill>
                  <a:srgbClr val="002060"/>
                </a:solidFill>
                <a:ea typeface="Century Schoolbook" panose="02040604050505020304" pitchFamily="18" charset="0"/>
                <a:cs typeface="Times New Roman" panose="02020603050405020304" pitchFamily="18" charset="0"/>
              </a:rPr>
              <a:t>выдаваемой медицинс</a:t>
            </a:r>
            <a:r>
              <a:rPr lang="ru-RU" sz="1400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i="1" dirty="0">
                <a:solidFill>
                  <a:srgbClr val="002060"/>
                </a:solidFill>
                <a:ea typeface="Century Schoolbook" panose="02040604050505020304" pitchFamily="18" charset="0"/>
                <a:cs typeface="Times New Roman" panose="02020603050405020304" pitchFamily="18" charset="0"/>
              </a:rPr>
              <a:t>им учрежде</a:t>
            </a:r>
            <a:r>
              <a:rPr lang="ru-RU" sz="1400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нием. В данном случае от участкового врача- педиатра амбулатории п. Алмазный </a:t>
            </a:r>
            <a:r>
              <a:rPr lang="ru-RU" sz="1400" i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Сидоровой А.А.</a:t>
            </a:r>
            <a:endParaRPr lang="ru-RU" sz="1400" i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4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Показатели в конце года суммируются и анализируются, в каком возрасте ребенок болеет чаще, по какой причине, какие недостатки были допущены в ведении ребенка и соблюдении санитарно-гигиенических требований. Анализ причин заболеваемости детей позволяет выявить слабые места в организации лечебно-профилактической помощи детям в дошкольном учреждении и составить план мероприятий, направленных на улучшение охраны их здоровья и снижения заболеваемости. В детском саду из года в год совершенствуется система профилактики простудных заболеваний, продолжают активно внедрятся </a:t>
            </a:r>
            <a:r>
              <a:rPr lang="ru-RU" sz="1400" i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оздоравливающие</a:t>
            </a:r>
            <a:r>
              <a:rPr lang="ru-RU" sz="14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технологии.</a:t>
            </a:r>
          </a:p>
        </p:txBody>
      </p:sp>
    </p:spTree>
    <p:extLst>
      <p:ext uri="{BB962C8B-B14F-4D97-AF65-F5344CB8AC3E}">
        <p14:creationId xmlns:p14="http://schemas.microsoft.com/office/powerpoint/2010/main" val="3881557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18"/>
            <a:ext cx="12117859" cy="6955767"/>
          </a:xfrm>
          <a:prstGeom prst="rect">
            <a:avLst/>
          </a:prstGeom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274320" y="1180407"/>
            <a:ext cx="7872153" cy="5328458"/>
          </a:xfrm>
          <a:prstGeom prst="flowChartAlternateProcess">
            <a:avLst/>
          </a:prstGeom>
          <a:solidFill>
            <a:srgbClr val="AD73A1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98269" y="1922166"/>
            <a:ext cx="69993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i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	</a:t>
            </a:r>
            <a:r>
              <a:rPr lang="ru-RU" sz="1400" i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Среди противоэпидемических мероприятий в борьбе с детскими инфекциями организация прививочной работы принадлежит одно из ведущих мест. Целью иммунопрофилактики является не только создание индивидуальной невосприимчивости, но главным образом формирование коллективного иммунитета к определенной инфекции.</a:t>
            </a:r>
            <a:endParaRPr lang="ru-RU" sz="1400" i="1" dirty="0">
              <a:solidFill>
                <a:srgbClr val="002060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	Прививки детям проводятся под контролем </a:t>
            </a:r>
            <a:r>
              <a:rPr lang="ru-RU" sz="1400" i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врача педиатра.</a:t>
            </a:r>
            <a:endParaRPr lang="ru-RU" sz="1400" i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	 Вакцинация проводится в процедурном кабинете при строгом соблюдении всех </a:t>
            </a:r>
            <a:r>
              <a:rPr lang="ru-RU" sz="1400" i="1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санитарно</a:t>
            </a:r>
            <a:r>
              <a:rPr lang="ru-RU" sz="1400" i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– эпидемиологических требований.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	Оборудование кабинета соответствует всем требованиям. В нем имеются инструкции по применению всех препаратов, которые используются для проведения прививок. Прививки проводятся по строго составленному плану.</a:t>
            </a:r>
            <a:endParaRPr lang="ru-RU" sz="1400" i="1" dirty="0">
              <a:solidFill>
                <a:srgbClr val="002060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	Все родители, дети которых подлежат профилактической прививке, информируются о дне проведения прививки и о предварительной медикаментозной подготовке к прививке. Перед самой прививкой ребенок осматривается врачом с обязательной термометрией. В течение всего срока определенного инструкцией по применению соответствующего вакцинного препарата, за ребенком ведется медицинское </a:t>
            </a:r>
            <a:r>
              <a:rPr lang="ru-RU" sz="1400" i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наблюдение в течении 3 дней. Все </a:t>
            </a:r>
            <a:r>
              <a:rPr lang="ru-RU" sz="1400" i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данные о проведенной прививке заносятся в Ф.№ 063, ф. 026/у, прививочный журнал с занесением реакции на ее проведение. По показаниям врача – невролога профилактические прививки проводят в условиях поликлиники.</a:t>
            </a:r>
            <a:endParaRPr lang="ru-RU" sz="1400" i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3146" y="1377856"/>
            <a:ext cx="4965783" cy="358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99160" indent="449580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Организация вакцинопрофилактики</a:t>
            </a:r>
            <a:endParaRPr lang="ru-RU" sz="1600" i="1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275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17859" cy="6955767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933522"/>
              </p:ext>
            </p:extLst>
          </p:nvPr>
        </p:nvGraphicFramePr>
        <p:xfrm>
          <a:off x="1835281" y="1914180"/>
          <a:ext cx="6186793" cy="4274686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084578">
                  <a:extLst>
                    <a:ext uri="{9D8B030D-6E8A-4147-A177-3AD203B41FA5}">
                      <a16:colId xmlns:a16="http://schemas.microsoft.com/office/drawing/2014/main" xmlns="" val="991519340"/>
                    </a:ext>
                  </a:extLst>
                </a:gridCol>
                <a:gridCol w="1374495">
                  <a:extLst>
                    <a:ext uri="{9D8B030D-6E8A-4147-A177-3AD203B41FA5}">
                      <a16:colId xmlns:a16="http://schemas.microsoft.com/office/drawing/2014/main" xmlns="" val="3539341652"/>
                    </a:ext>
                  </a:extLst>
                </a:gridCol>
                <a:gridCol w="1330702">
                  <a:extLst>
                    <a:ext uri="{9D8B030D-6E8A-4147-A177-3AD203B41FA5}">
                      <a16:colId xmlns:a16="http://schemas.microsoft.com/office/drawing/2014/main" xmlns="" val="2622932561"/>
                    </a:ext>
                  </a:extLst>
                </a:gridCol>
                <a:gridCol w="1397018">
                  <a:extLst>
                    <a:ext uri="{9D8B030D-6E8A-4147-A177-3AD203B41FA5}">
                      <a16:colId xmlns:a16="http://schemas.microsoft.com/office/drawing/2014/main" xmlns="" val="3743432492"/>
                    </a:ext>
                  </a:extLst>
                </a:gridCol>
              </a:tblGrid>
              <a:tr h="207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>
                          <a:effectLst/>
                        </a:rPr>
                        <a:t>Наименование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Подлежало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Привито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%  от плана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extLst>
                  <a:ext uri="{0D108BD9-81ED-4DB2-BD59-A6C34878D82A}">
                    <a16:rowId xmlns:a16="http://schemas.microsoft.com/office/drawing/2014/main" xmlns="" val="1073625082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extLst>
                  <a:ext uri="{0D108BD9-81ED-4DB2-BD59-A6C34878D82A}">
                    <a16:rowId xmlns:a16="http://schemas.microsoft.com/office/drawing/2014/main" xmlns="" val="1992067678"/>
                  </a:ext>
                </a:extLst>
              </a:tr>
              <a:tr h="414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АКДС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 marL="67567" marR="67567" marT="0" marB="0"/>
                </a:tc>
                <a:extLst>
                  <a:ext uri="{0D108BD9-81ED-4DB2-BD59-A6C34878D82A}">
                    <a16:rowId xmlns:a16="http://schemas.microsoft.com/office/drawing/2014/main" xmlns="" val="2879908700"/>
                  </a:ext>
                </a:extLst>
              </a:tr>
              <a:tr h="414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АДСМ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</a:t>
                      </a:r>
                      <a:endParaRPr lang="ru-RU" sz="1100" dirty="0"/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71</a:t>
                      </a:r>
                      <a:endParaRPr lang="ru-RU" sz="1100" dirty="0"/>
                    </a:p>
                  </a:txBody>
                  <a:tcPr marL="67567" marR="67567" marT="0" marB="0"/>
                </a:tc>
                <a:extLst>
                  <a:ext uri="{0D108BD9-81ED-4DB2-BD59-A6C34878D82A}">
                    <a16:rowId xmlns:a16="http://schemas.microsoft.com/office/drawing/2014/main" xmlns="" val="2062473623"/>
                  </a:ext>
                </a:extLst>
              </a:tr>
              <a:tr h="414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Полиомиелит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66</a:t>
                      </a:r>
                      <a:endParaRPr lang="ru-RU" sz="1100" dirty="0"/>
                    </a:p>
                  </a:txBody>
                  <a:tcPr marL="67567" marR="67567" marT="0" marB="0"/>
                </a:tc>
                <a:extLst>
                  <a:ext uri="{0D108BD9-81ED-4DB2-BD59-A6C34878D82A}">
                    <a16:rowId xmlns:a16="http://schemas.microsoft.com/office/drawing/2014/main" xmlns="" val="2464679554"/>
                  </a:ext>
                </a:extLst>
              </a:tr>
              <a:tr h="414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Корь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</a:t>
                      </a:r>
                      <a:endParaRPr lang="ru-RU" sz="1100" dirty="0"/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</a:t>
                      </a:r>
                      <a:endParaRPr lang="ru-RU" sz="1100" dirty="0"/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90</a:t>
                      </a:r>
                      <a:endParaRPr lang="ru-RU" sz="1100" dirty="0"/>
                    </a:p>
                  </a:txBody>
                  <a:tcPr marL="67567" marR="67567" marT="0" marB="0"/>
                </a:tc>
                <a:extLst>
                  <a:ext uri="{0D108BD9-81ED-4DB2-BD59-A6C34878D82A}">
                    <a16:rowId xmlns:a16="http://schemas.microsoft.com/office/drawing/2014/main" xmlns="" val="3151571301"/>
                  </a:ext>
                </a:extLst>
              </a:tr>
              <a:tr h="414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Паротит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</a:t>
                      </a:r>
                      <a:endParaRPr lang="ru-RU" sz="1100" dirty="0"/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</a:t>
                      </a:r>
                      <a:endParaRPr lang="ru-RU" sz="1100" dirty="0"/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90</a:t>
                      </a:r>
                      <a:endParaRPr lang="ru-RU" sz="1100" dirty="0"/>
                    </a:p>
                  </a:txBody>
                  <a:tcPr marL="67567" marR="67567" marT="0" marB="0"/>
                </a:tc>
                <a:extLst>
                  <a:ext uri="{0D108BD9-81ED-4DB2-BD59-A6C34878D82A}">
                    <a16:rowId xmlns:a16="http://schemas.microsoft.com/office/drawing/2014/main" xmlns="" val="121421750"/>
                  </a:ext>
                </a:extLst>
              </a:tr>
              <a:tr h="414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Краснуха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</a:t>
                      </a:r>
                      <a:endParaRPr lang="ru-RU" sz="1100" dirty="0"/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</a:t>
                      </a:r>
                      <a:endParaRPr lang="ru-RU" sz="1100" dirty="0"/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90</a:t>
                      </a:r>
                      <a:endParaRPr lang="ru-RU" sz="1100" dirty="0"/>
                    </a:p>
                  </a:txBody>
                  <a:tcPr marL="67567" marR="67567" marT="0" marB="0"/>
                </a:tc>
                <a:extLst>
                  <a:ext uri="{0D108BD9-81ED-4DB2-BD59-A6C34878D82A}">
                    <a16:rowId xmlns:a16="http://schemas.microsoft.com/office/drawing/2014/main" xmlns="" val="994702289"/>
                  </a:ext>
                </a:extLst>
              </a:tr>
              <a:tr h="288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БЦЖ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67567" marR="67567" marT="0" marB="0"/>
                </a:tc>
                <a:extLst>
                  <a:ext uri="{0D108BD9-81ED-4DB2-BD59-A6C34878D82A}">
                    <a16:rowId xmlns:a16="http://schemas.microsoft.com/office/drawing/2014/main" xmlns="" val="830068891"/>
                  </a:ext>
                </a:extLst>
              </a:tr>
              <a:tr h="414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Грипп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72</a:t>
                      </a:r>
                      <a:endParaRPr lang="ru-RU" sz="1100" dirty="0"/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42</a:t>
                      </a:r>
                      <a:endParaRPr lang="ru-RU" sz="1100" dirty="0"/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58</a:t>
                      </a:r>
                      <a:endParaRPr lang="ru-RU" sz="1100" dirty="0"/>
                    </a:p>
                  </a:txBody>
                  <a:tcPr marL="67567" marR="67567" marT="0" marB="0"/>
                </a:tc>
                <a:extLst>
                  <a:ext uri="{0D108BD9-81ED-4DB2-BD59-A6C34878D82A}">
                    <a16:rowId xmlns:a16="http://schemas.microsoft.com/office/drawing/2014/main" xmlns="" val="744303196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Р.Манту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70</a:t>
                      </a:r>
                      <a:endParaRPr lang="ru-RU" sz="1100" dirty="0"/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62</a:t>
                      </a:r>
                      <a:endParaRPr lang="ru-RU" sz="1100" dirty="0"/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89</a:t>
                      </a:r>
                      <a:endParaRPr lang="ru-RU" sz="1100" dirty="0"/>
                    </a:p>
                  </a:txBody>
                  <a:tcPr marL="67567" marR="67567" marT="0" marB="0"/>
                </a:tc>
                <a:extLst>
                  <a:ext uri="{0D108BD9-81ED-4DB2-BD59-A6C34878D82A}">
                    <a16:rowId xmlns:a16="http://schemas.microsoft.com/office/drawing/2014/main" xmlns="" val="1886807435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1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Пентаксим</a:t>
                      </a:r>
                      <a:endParaRPr lang="ru-RU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 marL="67567" marR="67567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84725" y="1052406"/>
            <a:ext cx="563763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16000" algn="l"/>
              </a:tabLst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Выполнение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ПРОФИЛАКТИЧЕСКИХ  ПРИВИВОК  за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kumimoji="0" lang="ru-RU" altLang="ru-RU" sz="1600" b="0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kumimoji="0" lang="ru-RU" altLang="ru-RU" sz="16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16000" algn="l"/>
              </a:tabLst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детский сад №17</a:t>
            </a:r>
            <a:endParaRPr kumimoji="0" lang="ru-RU" altLang="ru-RU" sz="16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1600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60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1" y="-48884"/>
            <a:ext cx="12117859" cy="6955767"/>
          </a:xfrm>
          <a:prstGeom prst="rect">
            <a:avLst/>
          </a:prstGeom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814647" y="1005840"/>
            <a:ext cx="7340138" cy="2618509"/>
          </a:xfrm>
          <a:prstGeom prst="flowChartAlternateProcess">
            <a:avLst/>
          </a:prstGeom>
          <a:solidFill>
            <a:srgbClr val="AD73A1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97033" y="1088968"/>
            <a:ext cx="6616931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>
              <a:lnSpc>
                <a:spcPct val="115000"/>
              </a:lnSpc>
            </a:pPr>
            <a:r>
              <a:rPr lang="ru-RU" sz="1600" i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1600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 проведению </a:t>
            </a:r>
            <a:r>
              <a:rPr lang="ru-RU" sz="1600" i="1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Р.Манту</a:t>
            </a:r>
            <a:r>
              <a:rPr lang="ru-RU" sz="1600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не выполнен по причине длительного </a:t>
            </a:r>
            <a:r>
              <a:rPr lang="ru-RU" sz="1600" i="1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медотвода</a:t>
            </a:r>
            <a:r>
              <a:rPr lang="ru-RU" sz="1600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у детей и карантина </a:t>
            </a:r>
            <a:r>
              <a:rPr lang="ru-RU" sz="1600" i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 ОРВИ.  </a:t>
            </a:r>
            <a:endParaRPr lang="ru-RU" sz="1600" i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600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План по проведению ревакцинации </a:t>
            </a:r>
            <a:r>
              <a:rPr lang="ru-RU" sz="1600" i="1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кори,паротита,краснухи</a:t>
            </a:r>
            <a:r>
              <a:rPr lang="ru-RU" sz="1600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не выполнен по причине длительного </a:t>
            </a:r>
            <a:r>
              <a:rPr lang="ru-RU" sz="1600" i="1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медотвода</a:t>
            </a:r>
            <a:r>
              <a:rPr lang="ru-RU" sz="1600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у детей и карантина </a:t>
            </a:r>
            <a:r>
              <a:rPr lang="ru-RU" sz="1600" i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 ОРВИ. </a:t>
            </a:r>
            <a:r>
              <a:rPr lang="ru-RU" sz="1600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Отчет по гриппу: Списочный состав </a:t>
            </a:r>
            <a:r>
              <a:rPr lang="ru-RU" sz="1600" i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детей-72. </a:t>
            </a:r>
            <a:r>
              <a:rPr lang="ru-RU" sz="1600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Подлежат вакцинации – </a:t>
            </a:r>
            <a:r>
              <a:rPr lang="ru-RU" sz="1600" i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sz="1600" i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 /о постоянный (аллергия на куриный белок) </a:t>
            </a:r>
            <a:r>
              <a:rPr lang="ru-RU" sz="1600" i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-2. </a:t>
            </a:r>
            <a:r>
              <a:rPr lang="ru-RU" sz="1600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отпуске – </a:t>
            </a:r>
            <a:r>
              <a:rPr lang="ru-RU" sz="1600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i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i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072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1" y="0"/>
            <a:ext cx="12117859" cy="69557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65018" y="1953492"/>
            <a:ext cx="8844742" cy="291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856210" y="1055716"/>
            <a:ext cx="7049193" cy="4862946"/>
          </a:xfrm>
          <a:prstGeom prst="flowChartAlternateProcess">
            <a:avLst/>
          </a:prstGeom>
          <a:solidFill>
            <a:srgbClr val="AD73A1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34687" y="863929"/>
            <a:ext cx="6525491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Проведение мероприятий по профилактике, раннему и своевременному выявлению туберкулеза у </a:t>
            </a:r>
            <a:r>
              <a:rPr lang="ru-RU" sz="1600" b="1" i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детей</a:t>
            </a:r>
            <a:endParaRPr lang="ru-RU" sz="1600" i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  </a:t>
            </a:r>
            <a:r>
              <a:rPr lang="ru-RU" sz="1400" i="1" u="sng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Профилактика туберкулеза</a:t>
            </a:r>
            <a:endParaRPr lang="ru-RU" sz="1400" i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4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планирование и организация ревакцинации БЦЖ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4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химопрофилактика</a:t>
            </a:r>
            <a:r>
              <a:rPr lang="ru-RU" sz="14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по рекомендации педиатра – фтизиатра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4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санитарное просвещение персонала и родителей детей, посещающих наш </a:t>
            </a:r>
            <a:r>
              <a:rPr lang="ru-RU" sz="1400" i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детский </a:t>
            </a:r>
            <a:r>
              <a:rPr lang="ru-RU" sz="14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сад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  </a:t>
            </a:r>
            <a:r>
              <a:rPr lang="ru-RU" sz="1400" i="1" u="sng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Своевременное выявление больных туберкулезом</a:t>
            </a:r>
            <a:endParaRPr lang="ru-RU" sz="1400" i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4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туберкулинодиагностика</a:t>
            </a:r>
            <a:r>
              <a:rPr lang="ru-RU" sz="14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(проводится ежегодно согласно календарного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плана путем постановки Р – Манту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4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плановое рентгенологическое обследование инфицированных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1400" i="1" u="sng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Совместная работа с амбулаторией, противотуберкулезным кабинетом МЦРБ.</a:t>
            </a:r>
            <a:r>
              <a:rPr lang="ru-RU" sz="14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1400" i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311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18"/>
            <a:ext cx="12117859" cy="6955767"/>
          </a:xfrm>
          <a:prstGeom prst="rect">
            <a:avLst/>
          </a:prstGeom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1271847" y="1729046"/>
            <a:ext cx="6475615" cy="2335877"/>
          </a:xfrm>
          <a:prstGeom prst="flowChartAlternateProcess">
            <a:avLst/>
          </a:prstGeom>
          <a:solidFill>
            <a:srgbClr val="AD73A1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43396" y="2022874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Для </a:t>
            </a:r>
            <a:r>
              <a:rPr lang="ru-RU" sz="1600" i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проведения лечебно-профилактической работы в детском саду функционируют: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i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медицинский кабинет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i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прививочный кабинет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Все </a:t>
            </a:r>
            <a:r>
              <a:rPr lang="ru-RU" sz="1600" i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помещения оснащены согласно требованиям СанПиН 2.4.1.3049-13 утв. постановлением Главного государственного санитарного врача РФ от « 15» мая 2013 г. № 26;</a:t>
            </a:r>
            <a:endParaRPr lang="ru-RU" sz="1600" i="1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8772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17859" cy="69557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65018" y="1953492"/>
            <a:ext cx="8844742" cy="291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755713"/>
              </p:ext>
            </p:extLst>
          </p:nvPr>
        </p:nvGraphicFramePr>
        <p:xfrm>
          <a:off x="2143875" y="1865899"/>
          <a:ext cx="5436552" cy="2999688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3451157">
                  <a:extLst>
                    <a:ext uri="{9D8B030D-6E8A-4147-A177-3AD203B41FA5}">
                      <a16:colId xmlns:a16="http://schemas.microsoft.com/office/drawing/2014/main" xmlns="" val="65129718"/>
                    </a:ext>
                  </a:extLst>
                </a:gridCol>
                <a:gridCol w="893603">
                  <a:extLst>
                    <a:ext uri="{9D8B030D-6E8A-4147-A177-3AD203B41FA5}">
                      <a16:colId xmlns:a16="http://schemas.microsoft.com/office/drawing/2014/main" xmlns="" val="3131206794"/>
                    </a:ext>
                  </a:extLst>
                </a:gridCol>
                <a:gridCol w="1091792">
                  <a:extLst>
                    <a:ext uri="{9D8B030D-6E8A-4147-A177-3AD203B41FA5}">
                      <a16:colId xmlns:a16="http://schemas.microsoft.com/office/drawing/2014/main" xmlns="" val="473462570"/>
                    </a:ext>
                  </a:extLst>
                </a:gridCol>
              </a:tblGrid>
              <a:tr h="592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строки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14800121"/>
                  </a:ext>
                </a:extLst>
              </a:tr>
              <a:tr h="592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56005555"/>
                  </a:ext>
                </a:extLst>
              </a:tr>
              <a:tr h="592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Обследовано реакцией Манту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0156769"/>
                  </a:ext>
                </a:extLst>
              </a:tr>
              <a:tr h="1221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Выявлено с виражом туберкулиновой пробы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23123797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89171" y="1083403"/>
            <a:ext cx="603601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kumimoji="0" lang="ru-RU" altLang="ru-RU" sz="1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Туберкулинодиагностика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2018г</a:t>
            </a:r>
            <a:endParaRPr kumimoji="0" lang="ru-RU" altLang="ru-RU" sz="16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484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7767"/>
            <a:ext cx="12117859" cy="69557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65018" y="1953492"/>
            <a:ext cx="8844742" cy="291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39418"/>
              </p:ext>
            </p:extLst>
          </p:nvPr>
        </p:nvGraphicFramePr>
        <p:xfrm>
          <a:off x="1862050" y="2339110"/>
          <a:ext cx="6072074" cy="1859172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022896">
                  <a:extLst>
                    <a:ext uri="{9D8B030D-6E8A-4147-A177-3AD203B41FA5}">
                      <a16:colId xmlns:a16="http://schemas.microsoft.com/office/drawing/2014/main" xmlns="" val="65612077"/>
                    </a:ext>
                  </a:extLst>
                </a:gridCol>
                <a:gridCol w="2024589">
                  <a:extLst>
                    <a:ext uri="{9D8B030D-6E8A-4147-A177-3AD203B41FA5}">
                      <a16:colId xmlns:a16="http://schemas.microsoft.com/office/drawing/2014/main" xmlns="" val="761612071"/>
                    </a:ext>
                  </a:extLst>
                </a:gridCol>
                <a:gridCol w="2024589">
                  <a:extLst>
                    <a:ext uri="{9D8B030D-6E8A-4147-A177-3AD203B41FA5}">
                      <a16:colId xmlns:a16="http://schemas.microsoft.com/office/drawing/2014/main" xmlns="" val="1239755396"/>
                    </a:ext>
                  </a:extLst>
                </a:gridCol>
              </a:tblGrid>
              <a:tr h="2288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Название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12358223"/>
                  </a:ext>
                </a:extLst>
              </a:tr>
              <a:tr h="2288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 взятых на учёт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46533777"/>
                  </a:ext>
                </a:extLst>
              </a:tr>
              <a:tr h="471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Из них : вираж </a:t>
                      </a:r>
                      <a:r>
                        <a:rPr lang="ru-RU" sz="1200" dirty="0" err="1">
                          <a:effectLst/>
                        </a:rPr>
                        <a:t>тубпроб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12590664"/>
                  </a:ext>
                </a:extLst>
              </a:tr>
              <a:tr h="2288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Тубинфицирование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19744899"/>
                  </a:ext>
                </a:extLst>
              </a:tr>
              <a:tr h="2288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Тубконтакт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39051506"/>
                  </a:ext>
                </a:extLst>
              </a:tr>
              <a:tr h="471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«О» группа наблюдения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7646753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862050" y="1119107"/>
            <a:ext cx="6096000" cy="6586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Число детей состоящими на учете в детском </a:t>
            </a:r>
            <a:r>
              <a:rPr lang="ru-RU" sz="1600" b="1" i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тубкабинете</a:t>
            </a:r>
            <a:r>
              <a:rPr lang="ru-RU" sz="16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за период с </a:t>
            </a:r>
            <a:r>
              <a:rPr lang="ru-RU" sz="1600" b="1" i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2020-2021 </a:t>
            </a:r>
            <a:r>
              <a:rPr lang="ru-RU" sz="1600" b="1" i="1" dirty="0" err="1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г.г</a:t>
            </a:r>
            <a:r>
              <a:rPr lang="ru-RU" sz="16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i="1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7116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1" y="0"/>
            <a:ext cx="12117859" cy="69557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65018" y="1953492"/>
            <a:ext cx="8844742" cy="291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931026" y="1600960"/>
            <a:ext cx="6882938" cy="3212109"/>
          </a:xfrm>
          <a:prstGeom prst="flowChartAlternateProcess">
            <a:avLst/>
          </a:prstGeom>
          <a:solidFill>
            <a:srgbClr val="AD73A1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02327" y="1600961"/>
            <a:ext cx="6096000" cy="30521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i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6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Работа с детским </a:t>
            </a:r>
            <a:r>
              <a:rPr lang="ru-RU" sz="1600" i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тубкабинетом</a:t>
            </a:r>
            <a:r>
              <a:rPr lang="ru-RU" sz="16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проводится в тесном контакте и с регулярным обменом опытом, информацией, обучением. Осенью перед началом учебного года детский </a:t>
            </a:r>
            <a:r>
              <a:rPr lang="ru-RU" sz="1600" i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тубкабинет</a:t>
            </a:r>
            <a:r>
              <a:rPr lang="ru-RU" sz="16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отправляет списки детей, состоящих на учете. Охват этих детей 2 раза в год </a:t>
            </a:r>
            <a:r>
              <a:rPr lang="ru-RU" sz="1600" i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туберкулинодиагностикой</a:t>
            </a:r>
            <a:r>
              <a:rPr lang="ru-RU" sz="16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100%. Оздоровление детей с туберкулёзной интоксикацией проводится Д/С  №12 </a:t>
            </a:r>
            <a:r>
              <a:rPr lang="ru-RU" sz="1600" i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г.Мирного</a:t>
            </a:r>
            <a:r>
              <a:rPr lang="ru-RU" sz="16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по направлению врача </a:t>
            </a:r>
            <a:r>
              <a:rPr lang="ru-RU" sz="1600" i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фтизиопедиатра</a:t>
            </a:r>
            <a:r>
              <a:rPr lang="ru-RU" sz="16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Медсестры детского сада проходят обучение у районного фтизиатра по постановке  реакции Манту ежегодно.</a:t>
            </a:r>
          </a:p>
        </p:txBody>
      </p:sp>
    </p:spTree>
    <p:extLst>
      <p:ext uri="{BB962C8B-B14F-4D97-AF65-F5344CB8AC3E}">
        <p14:creationId xmlns:p14="http://schemas.microsoft.com/office/powerpoint/2010/main" val="39987515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1" y="66502"/>
            <a:ext cx="12117859" cy="69557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65018" y="1953492"/>
            <a:ext cx="8844742" cy="291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8461" y="207818"/>
            <a:ext cx="8238586" cy="6650182"/>
          </a:xfrm>
          <a:prstGeom prst="roundRect">
            <a:avLst/>
          </a:prstGeom>
          <a:solidFill>
            <a:srgbClr val="AD73A1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kern="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Питание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i="1" kern="0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i="1" kern="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                   Правильно </a:t>
            </a:r>
            <a:r>
              <a:rPr lang="ru-RU" sz="1400" i="1" kern="0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организованное питание, полноценное и сбалансированное по содержанию основных пищевых веществ, обеспечивает полноценный рост и развитие детского организма, повышает иммунитет ребенка по отношению к другим заболеваниям.</a:t>
            </a:r>
            <a:endParaRPr lang="ru-RU" sz="1400" i="1" kern="0" dirty="0">
              <a:solidFill>
                <a:srgbClr val="002060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i="1" kern="0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	В детском саду имеется двадцатидневное обсчитанное меню, согласно которому составляется ежедневное меню-раскладка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i="1" kern="0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	При отсутствии какого - либо продукта, пользуемся таблицей замены, заменяя его на равноценный по химическому составу.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i="1" kern="0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	Проводится анализ соблюдения натуральных норм продуктов подекадно. 	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i="1" kern="0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	В конце месяца по накопительной ведомости подсчитывается калорийность пищи и ее ингредиентов: белки, жиры, углеводы и их соотношение.</a:t>
            </a:r>
            <a:endParaRPr lang="ru-RU" sz="1400" i="1" kern="0" dirty="0">
              <a:solidFill>
                <a:srgbClr val="002060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i="1" kern="0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	Ежедневно контролируется качество поступления всех продуктов питания, сроки реализации скоропортящихся продуктов.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i="1" kern="0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	Ведется контроль за соблюдением технологии приготовления блюд, за правильностью обработки овощей, яиц; за правильным применением, согласно санитарным требованиям, инвентаря; за правильностью забора и хранения суточных проб; за соблюдением товарного соседства на складах сухих и овощных продуктов.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i="1" kern="0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	При поступлении новых продуктов проводятся пробные варки и пробные чистки овощей; контролируется отпуск готовой пищи с кухни.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i="1" kern="0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	 Регулярно проводятся по всем правилам снятие проб с последующей отметкой в журнале бракеража.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i="1" kern="0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	Контролируем питание по группам: объем порций, </a:t>
            </a:r>
            <a:r>
              <a:rPr lang="ru-RU" sz="1400" i="1" kern="0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санитарно</a:t>
            </a:r>
            <a:r>
              <a:rPr lang="ru-RU" sz="1400" i="1" kern="0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- гигиенические нормы при приеме пищи, сервировку стола.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i="1" kern="0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	Ежедневно проводится витаминизация третьего блюда, контролируется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i="1" kern="0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закладка продуктов.</a:t>
            </a:r>
            <a:endParaRPr lang="ru-RU" sz="1400" i="1" kern="0" dirty="0">
              <a:solidFill>
                <a:srgbClr val="002060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i="1" kern="0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	При составлении меню пользуемся технологическими картами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i="1" kern="0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приготовления блюд и рецептурными справочниками детского питания.</a:t>
            </a:r>
            <a:endParaRPr lang="ru-RU" sz="1400" i="1" kern="0" dirty="0">
              <a:solidFill>
                <a:srgbClr val="002060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i="1" kern="0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	Перед работой работники пищеблока осматриваются на гнойничковые заболевания</a:t>
            </a:r>
            <a:endParaRPr lang="ru-RU" sz="14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0781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826"/>
            <a:ext cx="12192000" cy="685991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4191000" y="386817"/>
            <a:ext cx="6045200" cy="3888849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309228"/>
              </p:ext>
            </p:extLst>
          </p:nvPr>
        </p:nvGraphicFramePr>
        <p:xfrm>
          <a:off x="4314306" y="1088965"/>
          <a:ext cx="5660966" cy="2394067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893460">
                  <a:extLst>
                    <a:ext uri="{9D8B030D-6E8A-4147-A177-3AD203B41FA5}">
                      <a16:colId xmlns:a16="http://schemas.microsoft.com/office/drawing/2014/main" xmlns="" val="1992779640"/>
                    </a:ext>
                  </a:extLst>
                </a:gridCol>
                <a:gridCol w="893460">
                  <a:extLst>
                    <a:ext uri="{9D8B030D-6E8A-4147-A177-3AD203B41FA5}">
                      <a16:colId xmlns:a16="http://schemas.microsoft.com/office/drawing/2014/main" xmlns="" val="2702231384"/>
                    </a:ext>
                  </a:extLst>
                </a:gridCol>
                <a:gridCol w="893460">
                  <a:extLst>
                    <a:ext uri="{9D8B030D-6E8A-4147-A177-3AD203B41FA5}">
                      <a16:colId xmlns:a16="http://schemas.microsoft.com/office/drawing/2014/main" xmlns="" val="543293264"/>
                    </a:ext>
                  </a:extLst>
                </a:gridCol>
                <a:gridCol w="893460">
                  <a:extLst>
                    <a:ext uri="{9D8B030D-6E8A-4147-A177-3AD203B41FA5}">
                      <a16:colId xmlns:a16="http://schemas.microsoft.com/office/drawing/2014/main" xmlns="" val="3274052760"/>
                    </a:ext>
                  </a:extLst>
                </a:gridCol>
                <a:gridCol w="893460">
                  <a:extLst>
                    <a:ext uri="{9D8B030D-6E8A-4147-A177-3AD203B41FA5}">
                      <a16:colId xmlns:a16="http://schemas.microsoft.com/office/drawing/2014/main" xmlns="" val="439678993"/>
                    </a:ext>
                  </a:extLst>
                </a:gridCol>
                <a:gridCol w="1193666">
                  <a:extLst>
                    <a:ext uri="{9D8B030D-6E8A-4147-A177-3AD203B41FA5}">
                      <a16:colId xmlns:a16="http://schemas.microsoft.com/office/drawing/2014/main" xmlns="" val="417575774"/>
                    </a:ext>
                  </a:extLst>
                </a:gridCol>
              </a:tblGrid>
              <a:tr h="294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Квартал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Белки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Жиры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Углеводы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Ккал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АНАЛИЗ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30830833"/>
                  </a:ext>
                </a:extLst>
              </a:tr>
              <a:tr h="294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1 квартал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69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61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>
                          <a:effectLst/>
                        </a:rPr>
                        <a:t>269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1868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04704311"/>
                  </a:ext>
                </a:extLst>
              </a:tr>
              <a:tr h="294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2 квартал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65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261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1867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1283238"/>
                  </a:ext>
                </a:extLst>
              </a:tr>
              <a:tr h="294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>
                          <a:effectLst/>
                        </a:rPr>
                        <a:t>3 квартал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71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61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268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1879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89603232"/>
                  </a:ext>
                </a:extLst>
              </a:tr>
              <a:tr h="294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>
                          <a:effectLst/>
                        </a:rPr>
                        <a:t>4 квартал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67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62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265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>
                          <a:effectLst/>
                        </a:rPr>
                        <a:t>1866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72250077"/>
                  </a:ext>
                </a:extLst>
              </a:tr>
              <a:tr h="920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Средние показатели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за год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68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>
                          <a:effectLst/>
                        </a:rPr>
                        <a:t>61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266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>
                          <a:effectLst/>
                        </a:rPr>
                        <a:t>1870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>
                          <a:effectLst/>
                        </a:rPr>
                        <a:t>Показатели в пределах нормы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9208349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78866" y="520611"/>
            <a:ext cx="61601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16000" algn="l"/>
              </a:tabLst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ОТЧЁТ ПО КАЛОРИЙНОСТИ ПИТАНИЯ ЗА 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kumimoji="0" lang="ru-RU" altLang="ru-RU" sz="16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kumimoji="0" lang="ru-RU" altLang="ru-RU" sz="16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98785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826"/>
            <a:ext cx="12192000" cy="685991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 rot="10800000" flipV="1">
            <a:off x="3715785" y="213373"/>
            <a:ext cx="7414953" cy="5522409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600" b="1" i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Санитарно</a:t>
            </a:r>
            <a:r>
              <a:rPr lang="ru-RU" sz="16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- просветительная работа</a:t>
            </a:r>
            <a:endParaRPr lang="ru-RU" sz="1600" i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Большое внимание в Д/С уделяется санитарному просвещению родителей и персонала. Санитарно-просветительная работа организуется и проводится в соответствии с методическими рекомендациями для медицинских работников. Имеется годовой план по санитарному просвещению, который включается в общий годовой план работы детского учреждения. Содержание санитарно-просветительной работы включает в себя: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sz="14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выпуск санитарных бюллетеней для родителей и сотрудников, оформление стендов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sz="14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проведение бесед, информационно- статистических сообщений старшей медсестрой на общих, групповых, родительских собраниях, заседаниях родительского комитета, </a:t>
            </a:r>
            <a:r>
              <a:rPr lang="ru-RU" sz="1400" i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медико</a:t>
            </a:r>
            <a:r>
              <a:rPr lang="ru-RU" sz="14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–педагогических совещаниях, собраниях и планёрках сотрудников Д/С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sz="14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инструктаж педагогов, техперсонала, помощников воспитателей по санитарно-эпидемиологическому режиму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sz="14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каждой группе  имеется «уголок для родителей», в котором отведена рубрика для медицинской информации по актуальным темам: по питанию, по физическому воспитанию, информация по оздоровлению детей, меню.</a:t>
            </a:r>
            <a:endParaRPr lang="ru-RU" sz="1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998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826"/>
            <a:ext cx="12192000" cy="685991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485505" y="166254"/>
            <a:ext cx="9567950" cy="6483928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</a:pPr>
            <a:endParaRPr lang="ru-RU" sz="12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ru-RU" sz="1600" b="1" i="1" dirty="0" smtClean="0">
                <a:solidFill>
                  <a:srgbClr val="C00000"/>
                </a:solidFill>
              </a:rPr>
              <a:t>Профилактика </a:t>
            </a:r>
            <a:r>
              <a:rPr lang="ru-RU" sz="1600" b="1" i="1" dirty="0">
                <a:solidFill>
                  <a:srgbClr val="C00000"/>
                </a:solidFill>
              </a:rPr>
              <a:t>инфекционных заболеваний</a:t>
            </a:r>
            <a:r>
              <a:rPr lang="ru-RU" sz="1600" b="1" i="1" dirty="0" smtClean="0">
                <a:solidFill>
                  <a:srgbClr val="C00000"/>
                </a:solidFill>
              </a:rPr>
              <a:t>:</a:t>
            </a:r>
          </a:p>
          <a:p>
            <a:pPr marL="342900" lvl="0" indent="-342900" algn="ctr">
              <a:spcBef>
                <a:spcPct val="20000"/>
              </a:spcBef>
            </a:pPr>
            <a:endParaRPr lang="ru-RU" sz="14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1400" i="1" dirty="0">
                <a:solidFill>
                  <a:srgbClr val="002060"/>
                </a:solidFill>
              </a:rPr>
              <a:t>ознакомление с санитарно-эпидемиологическими правилами "Организация иммунопрофилактики инфекционных болезней. СП 3.3.2367-08", утв. постановлением Главного государственного санитарного врача РФ от 04.06.2008 № 34; 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1400" i="1" dirty="0">
                <a:solidFill>
                  <a:srgbClr val="002060"/>
                </a:solidFill>
              </a:rPr>
              <a:t>дезинфекция помещений детского учреждения; 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1400" i="1" dirty="0">
                <a:solidFill>
                  <a:srgbClr val="002060"/>
                </a:solidFill>
              </a:rPr>
              <a:t>контроль организации питания; 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1400" i="1" dirty="0">
                <a:solidFill>
                  <a:srgbClr val="002060"/>
                </a:solidFill>
              </a:rPr>
              <a:t>организация иммунизации; 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1400" i="1" dirty="0">
                <a:solidFill>
                  <a:srgbClr val="002060"/>
                </a:solidFill>
              </a:rPr>
              <a:t>проведение карантинных мероприятий в связи с заболеваниями скарлатиной и ветряной оспой.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1400" i="1" dirty="0">
                <a:solidFill>
                  <a:srgbClr val="002060"/>
                </a:solidFill>
              </a:rPr>
              <a:t> 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1400" i="1" dirty="0">
                <a:solidFill>
                  <a:srgbClr val="002060"/>
                </a:solidFill>
              </a:rPr>
              <a:t>Профилактика туберкулеза: 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1400" i="1" dirty="0">
                <a:solidFill>
                  <a:srgbClr val="002060"/>
                </a:solidFill>
              </a:rPr>
              <a:t>ознакомление с санитарно-эпидемиологическими правилами "Профилактика туберкулеза. СП 3.1.2.3114-13« </a:t>
            </a:r>
            <a:r>
              <a:rPr lang="ru-RU" sz="1400" i="1" dirty="0" smtClean="0">
                <a:solidFill>
                  <a:srgbClr val="002060"/>
                </a:solidFill>
              </a:rPr>
              <a:t>взамен </a:t>
            </a:r>
            <a:r>
              <a:rPr lang="ru-RU" sz="1400" i="1" dirty="0">
                <a:solidFill>
                  <a:srgbClr val="002060"/>
                </a:solidFill>
              </a:rPr>
              <a:t>СП 3.1.1295-03, утв. Главным государственным санитарным врачом 22.10.2013 №60; 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1400" i="1" dirty="0" err="1">
                <a:solidFill>
                  <a:srgbClr val="002060"/>
                </a:solidFill>
              </a:rPr>
              <a:t>туберкулинодиагностика</a:t>
            </a:r>
            <a:r>
              <a:rPr lang="ru-RU" sz="1400" i="1" dirty="0">
                <a:solidFill>
                  <a:srgbClr val="002060"/>
                </a:solidFill>
              </a:rPr>
              <a:t> воспитанников; 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1400" i="1" dirty="0">
                <a:solidFill>
                  <a:srgbClr val="002060"/>
                </a:solidFill>
              </a:rPr>
              <a:t>организация обследования детей из группы риска, направленных в противотуберкулёзный кабинет детской поликлиники г. Мирного; 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1400" i="1" dirty="0">
                <a:solidFill>
                  <a:srgbClr val="002060"/>
                </a:solidFill>
              </a:rPr>
              <a:t>беседы с родителями.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1400" i="1" dirty="0">
                <a:solidFill>
                  <a:srgbClr val="002060"/>
                </a:solidFill>
              </a:rPr>
              <a:t>  Профилактика кишечных инфекций: 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1400" i="1" dirty="0">
                <a:solidFill>
                  <a:srgbClr val="002060"/>
                </a:solidFill>
              </a:rPr>
              <a:t>ознакомление с санитарно-эпидемиологическими правилами "Профилактика острых кишечных инфекций. СП 3.1.1.1117-02", утв. Главным государственным санитарным врачом РФ 17.03.2002; 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1400" i="1" dirty="0">
                <a:solidFill>
                  <a:srgbClr val="002060"/>
                </a:solidFill>
              </a:rPr>
              <a:t>контроль соблюдения санитарно-эпидемиологического режима в детском саду, пищеблоке; 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1400" i="1" dirty="0">
                <a:solidFill>
                  <a:srgbClr val="002060"/>
                </a:solidFill>
              </a:rPr>
              <a:t>контроль личной гигиены воспитанников, персонала, работников пищеблока; 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1400" i="1" dirty="0">
                <a:solidFill>
                  <a:srgbClr val="002060"/>
                </a:solidFill>
              </a:rPr>
              <a:t>медицинское наблюдение за контактными лицами; 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1400" i="1" dirty="0">
                <a:solidFill>
                  <a:srgbClr val="002060"/>
                </a:solidFill>
              </a:rPr>
              <a:t>проведение дезинфекции.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1200" b="1" i="1" dirty="0">
                <a:solidFill>
                  <a:prstClr val="black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086743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991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4305992" y="191193"/>
            <a:ext cx="6392487" cy="4962698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i="1" dirty="0" smtClean="0">
                <a:solidFill>
                  <a:srgbClr val="002060"/>
                </a:solidFill>
              </a:rPr>
              <a:t>Профилактика </a:t>
            </a:r>
            <a:r>
              <a:rPr lang="ru-RU" sz="1400" i="1" dirty="0">
                <a:solidFill>
                  <a:srgbClr val="002060"/>
                </a:solidFill>
              </a:rPr>
              <a:t>педикулеза:</a:t>
            </a:r>
          </a:p>
          <a:p>
            <a:pPr marL="628650" lvl="1" indent="-171450">
              <a:buFont typeface="Wingdings" panose="05000000000000000000" pitchFamily="2" charset="2"/>
              <a:buChar char="v"/>
            </a:pPr>
            <a:r>
              <a:rPr lang="ru-RU" sz="1400" i="1" dirty="0">
                <a:solidFill>
                  <a:srgbClr val="002060"/>
                </a:solidFill>
              </a:rPr>
              <a:t>ознакомление с приказом Минздрава России от 26.11.1998 № 342 "Об усилении мероприятий по профилактике эпидемического сыпного тифа и борьбе с педикулезом"; </a:t>
            </a:r>
          </a:p>
          <a:p>
            <a:pPr marL="628650" lvl="1" indent="-171450">
              <a:buFont typeface="Wingdings" panose="05000000000000000000" pitchFamily="2" charset="2"/>
              <a:buChar char="v"/>
            </a:pPr>
            <a:r>
              <a:rPr lang="ru-RU" sz="1400" i="1" dirty="0">
                <a:solidFill>
                  <a:srgbClr val="002060"/>
                </a:solidFill>
              </a:rPr>
              <a:t>Приказ Минздрава РФ от 27.04.1999г. №199/62 п3.4.1.</a:t>
            </a:r>
          </a:p>
          <a:p>
            <a:pPr marL="628650" lvl="1" indent="-171450">
              <a:buFont typeface="Wingdings" panose="05000000000000000000" pitchFamily="2" charset="2"/>
              <a:buChar char="v"/>
            </a:pPr>
            <a:r>
              <a:rPr lang="ru-RU" sz="1400" i="1" dirty="0">
                <a:solidFill>
                  <a:srgbClr val="002060"/>
                </a:solidFill>
              </a:rPr>
              <a:t>Дети поступающие в детское учреждение осматриваются ежедневно воспитателем и один раз в неделю  медицинским </a:t>
            </a:r>
            <a:r>
              <a:rPr lang="ru-RU" sz="1400" i="1" dirty="0" smtClean="0">
                <a:solidFill>
                  <a:srgbClr val="002060"/>
                </a:solidFill>
              </a:rPr>
              <a:t>работником.</a:t>
            </a:r>
          </a:p>
          <a:p>
            <a:pPr marL="628650" lvl="1" indent="-171450">
              <a:buFont typeface="Wingdings" panose="05000000000000000000" pitchFamily="2" charset="2"/>
              <a:buChar char="v"/>
            </a:pPr>
            <a:r>
              <a:rPr lang="ru-RU" sz="1400" i="1" dirty="0" smtClean="0">
                <a:solidFill>
                  <a:srgbClr val="002060"/>
                </a:solidFill>
              </a:rPr>
              <a:t>СанПиН </a:t>
            </a:r>
            <a:r>
              <a:rPr lang="ru-RU" sz="1400" i="1" dirty="0">
                <a:solidFill>
                  <a:srgbClr val="002060"/>
                </a:solidFill>
                <a:cs typeface="Times New Roman" panose="02020603050405020304" pitchFamily="18" charset="0"/>
              </a:rPr>
              <a:t>2.4.1.3049  - 13 утв. постановлением Главного государственного санитарного врача РФ от « 15» мая 2013г. № 26;</a:t>
            </a:r>
          </a:p>
          <a:p>
            <a:pPr lvl="0"/>
            <a:r>
              <a:rPr lang="ru-RU" sz="1400" i="1" dirty="0">
                <a:solidFill>
                  <a:srgbClr val="002060"/>
                </a:solidFill>
              </a:rPr>
              <a:t>Профилактика гельминтозов:</a:t>
            </a:r>
          </a:p>
          <a:p>
            <a:pPr marL="628650" lvl="1" indent="-171450">
              <a:buFont typeface="Wingdings" panose="05000000000000000000" pitchFamily="2" charset="2"/>
              <a:buChar char="v"/>
            </a:pPr>
            <a:r>
              <a:rPr lang="ru-RU" sz="1400" i="1" dirty="0">
                <a:solidFill>
                  <a:srgbClr val="002060"/>
                </a:solidFill>
              </a:rPr>
              <a:t>ознакомление с санитарно-эпидемиологическими правилами и нормативами "Профилактика паразитарных болезней на территории Российской Федерации. СанПиН 3.2.1333-03", утв. Главным государственным санитарным врачом РФ 28.05.2003; </a:t>
            </a:r>
          </a:p>
          <a:p>
            <a:pPr marL="628650" lvl="1" indent="-171450">
              <a:buFont typeface="Wingdings" panose="05000000000000000000" pitchFamily="2" charset="2"/>
              <a:buChar char="v"/>
            </a:pPr>
            <a:r>
              <a:rPr lang="ru-RU" sz="1400" i="1" dirty="0">
                <a:solidFill>
                  <a:srgbClr val="002060"/>
                </a:solidFill>
              </a:rPr>
              <a:t>обследование воспитанников; </a:t>
            </a:r>
          </a:p>
          <a:p>
            <a:pPr marL="628650" lvl="1" indent="-171450">
              <a:buFont typeface="Wingdings" panose="05000000000000000000" pitchFamily="2" charset="2"/>
              <a:buChar char="v"/>
            </a:pPr>
            <a:r>
              <a:rPr lang="ru-RU" sz="1400" i="1" dirty="0">
                <a:solidFill>
                  <a:srgbClr val="002060"/>
                </a:solidFill>
              </a:rPr>
              <a:t>обработка песка в песочницах; </a:t>
            </a:r>
          </a:p>
          <a:p>
            <a:pPr marL="628650" lvl="1" indent="-171450">
              <a:buFont typeface="Wingdings" panose="05000000000000000000" pitchFamily="2" charset="2"/>
              <a:buChar char="v"/>
            </a:pPr>
            <a:r>
              <a:rPr lang="ru-RU" sz="1400" i="1" dirty="0">
                <a:solidFill>
                  <a:srgbClr val="002060"/>
                </a:solidFill>
              </a:rPr>
              <a:t>укрытие песка тентом от животных.</a:t>
            </a:r>
          </a:p>
        </p:txBody>
      </p:sp>
    </p:spTree>
    <p:extLst>
      <p:ext uri="{BB962C8B-B14F-4D97-AF65-F5344CB8AC3E}">
        <p14:creationId xmlns:p14="http://schemas.microsoft.com/office/powerpoint/2010/main" val="23425205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990836"/>
          </a:xfrm>
          <a:prstGeom prst="rect">
            <a:avLst/>
          </a:prstGeom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4436225" y="157943"/>
            <a:ext cx="7622771" cy="6417424"/>
          </a:xfrm>
          <a:prstGeom prst="flowChartAlternateProcess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 smtClean="0"/>
          </a:p>
          <a:p>
            <a:endParaRPr lang="ru-RU" sz="1400" b="1" dirty="0"/>
          </a:p>
          <a:p>
            <a:endParaRPr lang="ru-RU" sz="1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4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endParaRPr lang="ru-RU" sz="1400" b="1" i="1" dirty="0">
              <a:solidFill>
                <a:srgbClr val="ED7D31">
                  <a:lumMod val="75000"/>
                </a:srgbClr>
              </a:solidFill>
            </a:endParaRPr>
          </a:p>
          <a:p>
            <a:pPr lvl="0" algn="ctr"/>
            <a:r>
              <a:rPr lang="ru-RU" sz="1600" b="1" i="1" dirty="0">
                <a:solidFill>
                  <a:srgbClr val="C00000"/>
                </a:solidFill>
              </a:rPr>
              <a:t>Выводы</a:t>
            </a:r>
            <a:endParaRPr lang="ru-RU" sz="1600" i="1" dirty="0">
              <a:solidFill>
                <a:srgbClr val="C00000"/>
              </a:solidFill>
            </a:endParaRPr>
          </a:p>
          <a:p>
            <a:pPr lvl="0"/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 </a:t>
            </a:r>
          </a:p>
          <a:p>
            <a:pPr lvl="0"/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Правильная организация </a:t>
            </a:r>
            <a:r>
              <a:rPr lang="ru-RU" sz="1400" i="1" dirty="0" err="1">
                <a:solidFill>
                  <a:srgbClr val="ED7D31">
                    <a:lumMod val="75000"/>
                  </a:srgbClr>
                </a:solidFill>
              </a:rPr>
              <a:t>санитарно</a:t>
            </a:r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 гигиенического режима в д/саду, своевременная и эффективная работа по медицинскому обслуживанию детей, чёткая организация питания, физического воспитания, закаливания детей, санитарно-просветительная работа с родителями и персоналом, направленные на укрепление здоровья детей и снижение заболеваемости, дают положительные результаты:</a:t>
            </a:r>
          </a:p>
          <a:p>
            <a:pPr lvl="0"/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 </a:t>
            </a:r>
          </a:p>
          <a:p>
            <a:pPr lvl="0"/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1.  Детей с ухудшением состояния здоровья в период адаптации нет</a:t>
            </a:r>
          </a:p>
          <a:p>
            <a:pPr lvl="0"/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2.  Профилактическим осмотром охвачены все дети.</a:t>
            </a:r>
          </a:p>
          <a:p>
            <a:pPr lvl="0"/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3.  Ведется работа по снижению заболеваемости.</a:t>
            </a:r>
          </a:p>
          <a:p>
            <a:pPr lvl="0"/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4.  Проводится большая </a:t>
            </a:r>
            <a:r>
              <a:rPr lang="ru-RU" sz="1400" i="1" dirty="0" err="1">
                <a:solidFill>
                  <a:srgbClr val="ED7D31">
                    <a:lumMod val="75000"/>
                  </a:srgbClr>
                </a:solidFill>
              </a:rPr>
              <a:t>лечебно</a:t>
            </a:r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 - профилактическая работа.</a:t>
            </a:r>
          </a:p>
          <a:p>
            <a:pPr lvl="0"/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5.  Проводится </a:t>
            </a:r>
            <a:r>
              <a:rPr lang="ru-RU" sz="1400" i="1" dirty="0" err="1">
                <a:solidFill>
                  <a:srgbClr val="ED7D31">
                    <a:lumMod val="75000"/>
                  </a:srgbClr>
                </a:solidFill>
              </a:rPr>
              <a:t>санитарно</a:t>
            </a:r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 - просветительская работа.</a:t>
            </a:r>
          </a:p>
          <a:p>
            <a:pPr lvl="0"/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6.  Оздоровительная работа ведется планомерно и систематически</a:t>
            </a:r>
            <a:r>
              <a:rPr lang="ru-RU" sz="1400" i="1" dirty="0" smtClean="0">
                <a:solidFill>
                  <a:srgbClr val="ED7D31">
                    <a:lumMod val="75000"/>
                  </a:srgbClr>
                </a:solidFill>
              </a:rPr>
              <a:t>.              </a:t>
            </a:r>
            <a:endParaRPr lang="ru-RU" sz="1400" i="1" dirty="0">
              <a:solidFill>
                <a:srgbClr val="ED7D31">
                  <a:lumMod val="75000"/>
                </a:srgbClr>
              </a:solidFill>
            </a:endParaRPr>
          </a:p>
          <a:p>
            <a:pPr lvl="0"/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7</a:t>
            </a:r>
            <a:r>
              <a:rPr lang="ru-RU" sz="1400" i="1" dirty="0" smtClean="0">
                <a:solidFill>
                  <a:srgbClr val="ED7D31">
                    <a:lumMod val="75000"/>
                  </a:srgbClr>
                </a:solidFill>
              </a:rPr>
              <a:t>. </a:t>
            </a:r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Количество детей, состоящих на диспансерном учете по хроническим заболеваниям снизилось по сравнении с </a:t>
            </a:r>
            <a:r>
              <a:rPr lang="ru-RU" sz="1400" i="1" dirty="0" smtClean="0">
                <a:solidFill>
                  <a:srgbClr val="ED7D31">
                    <a:lumMod val="75000"/>
                  </a:srgbClr>
                </a:solidFill>
              </a:rPr>
              <a:t>2020г</a:t>
            </a:r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. (было </a:t>
            </a:r>
            <a:r>
              <a:rPr lang="ru-RU" sz="1400" i="1" dirty="0" smtClean="0">
                <a:solidFill>
                  <a:srgbClr val="ED7D31">
                    <a:lumMod val="75000"/>
                  </a:srgbClr>
                </a:solidFill>
              </a:rPr>
              <a:t>41</a:t>
            </a:r>
            <a:r>
              <a:rPr lang="ru-RU" sz="1400" i="1" dirty="0" smtClean="0">
                <a:solidFill>
                  <a:srgbClr val="ED7D31">
                    <a:lumMod val="75000"/>
                  </a:srgbClr>
                </a:solidFill>
              </a:rPr>
              <a:t>- </a:t>
            </a:r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стало </a:t>
            </a:r>
            <a:r>
              <a:rPr lang="ru-RU" sz="1400" i="1" dirty="0" smtClean="0">
                <a:solidFill>
                  <a:srgbClr val="ED7D31">
                    <a:lumMod val="75000"/>
                  </a:srgbClr>
                </a:solidFill>
              </a:rPr>
              <a:t>37</a:t>
            </a:r>
            <a:r>
              <a:rPr lang="ru-RU" sz="1400" i="1" dirty="0" smtClean="0">
                <a:solidFill>
                  <a:srgbClr val="ED7D31">
                    <a:lumMod val="75000"/>
                  </a:srgbClr>
                </a:solidFill>
              </a:rPr>
              <a:t>)</a:t>
            </a:r>
            <a:endParaRPr lang="ru-RU" sz="1400" i="1" dirty="0">
              <a:solidFill>
                <a:srgbClr val="ED7D31">
                  <a:lumMod val="75000"/>
                </a:srgbClr>
              </a:solidFill>
            </a:endParaRPr>
          </a:p>
          <a:p>
            <a:pPr lvl="0"/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8</a:t>
            </a:r>
            <a:r>
              <a:rPr lang="ru-RU" sz="1400" i="1" dirty="0" smtClean="0">
                <a:solidFill>
                  <a:srgbClr val="ED7D31">
                    <a:lumMod val="75000"/>
                  </a:srgbClr>
                </a:solidFill>
              </a:rPr>
              <a:t>.Профилактические </a:t>
            </a:r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прививки выполнены на </a:t>
            </a:r>
            <a:r>
              <a:rPr lang="ru-RU" sz="1400" i="1" dirty="0" smtClean="0">
                <a:solidFill>
                  <a:srgbClr val="ED7D31">
                    <a:lumMod val="75000"/>
                  </a:srgbClr>
                </a:solidFill>
              </a:rPr>
              <a:t>90</a:t>
            </a:r>
            <a:r>
              <a:rPr lang="ru-RU" sz="1400" i="1" dirty="0" smtClean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%. Охват вакцинированных против гриппа : </a:t>
            </a:r>
            <a:r>
              <a:rPr lang="ru-RU" sz="1400" i="1" dirty="0" smtClean="0">
                <a:solidFill>
                  <a:srgbClr val="ED7D31">
                    <a:lumMod val="75000"/>
                  </a:srgbClr>
                </a:solidFill>
              </a:rPr>
              <a:t>2020г</a:t>
            </a:r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. привито </a:t>
            </a:r>
            <a:r>
              <a:rPr lang="ru-RU" sz="1400" i="1" dirty="0" smtClean="0">
                <a:solidFill>
                  <a:srgbClr val="ED7D31">
                    <a:lumMod val="75000"/>
                  </a:srgbClr>
                </a:solidFill>
              </a:rPr>
              <a:t>40</a:t>
            </a:r>
            <a:r>
              <a:rPr lang="ru-RU" sz="1400" i="1" dirty="0" smtClean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детей, что составила </a:t>
            </a:r>
            <a:r>
              <a:rPr lang="ru-RU" sz="1400" i="1" dirty="0" smtClean="0">
                <a:solidFill>
                  <a:srgbClr val="ED7D31">
                    <a:lumMod val="75000"/>
                  </a:srgbClr>
                </a:solidFill>
              </a:rPr>
              <a:t>50</a:t>
            </a:r>
            <a:r>
              <a:rPr lang="ru-RU" sz="1400" i="1" dirty="0" smtClean="0">
                <a:solidFill>
                  <a:srgbClr val="ED7D31">
                    <a:lumMod val="75000"/>
                  </a:srgbClr>
                </a:solidFill>
              </a:rPr>
              <a:t>%,2021 -</a:t>
            </a:r>
            <a:r>
              <a:rPr lang="ru-RU" sz="1400" i="1" dirty="0" smtClean="0">
                <a:solidFill>
                  <a:srgbClr val="ED7D31">
                    <a:lumMod val="75000"/>
                  </a:srgbClr>
                </a:solidFill>
              </a:rPr>
              <a:t>42</a:t>
            </a:r>
            <a:r>
              <a:rPr lang="ru-RU" sz="1400" i="1" dirty="0" smtClean="0">
                <a:solidFill>
                  <a:srgbClr val="ED7D31">
                    <a:lumMod val="75000"/>
                  </a:srgbClr>
                </a:solidFill>
              </a:rPr>
              <a:t>, </a:t>
            </a:r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что составила </a:t>
            </a:r>
            <a:r>
              <a:rPr lang="ru-RU" sz="1400" i="1" dirty="0" smtClean="0">
                <a:solidFill>
                  <a:srgbClr val="ED7D31">
                    <a:lumMod val="75000"/>
                  </a:srgbClr>
                </a:solidFill>
              </a:rPr>
              <a:t>58</a:t>
            </a:r>
            <a:r>
              <a:rPr lang="ru-RU" sz="1400" i="1" dirty="0" smtClean="0">
                <a:solidFill>
                  <a:srgbClr val="ED7D31">
                    <a:lumMod val="75000"/>
                  </a:srgbClr>
                </a:solidFill>
              </a:rPr>
              <a:t>%. </a:t>
            </a:r>
            <a:endParaRPr lang="ru-RU" sz="1400" i="1" dirty="0">
              <a:solidFill>
                <a:srgbClr val="ED7D31">
                  <a:lumMod val="75000"/>
                </a:srgbClr>
              </a:solidFill>
            </a:endParaRPr>
          </a:p>
          <a:p>
            <a:pPr lvl="0"/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10.Охвачены </a:t>
            </a:r>
            <a:r>
              <a:rPr lang="ru-RU" sz="1400" i="1" dirty="0" err="1">
                <a:solidFill>
                  <a:srgbClr val="ED7D31">
                    <a:lumMod val="75000"/>
                  </a:srgbClr>
                </a:solidFill>
              </a:rPr>
              <a:t>туберкулинодиагностикой</a:t>
            </a:r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ru-RU" sz="1400" i="1" dirty="0" smtClean="0">
                <a:solidFill>
                  <a:srgbClr val="ED7D31">
                    <a:lumMod val="75000"/>
                  </a:srgbClr>
                </a:solidFill>
              </a:rPr>
              <a:t>2020-97%,2021-89% </a:t>
            </a:r>
            <a:endParaRPr lang="ru-RU" sz="1400" i="1" dirty="0">
              <a:solidFill>
                <a:srgbClr val="ED7D31">
                  <a:lumMod val="75000"/>
                </a:srgbClr>
              </a:solidFill>
            </a:endParaRPr>
          </a:p>
          <a:p>
            <a:pPr lvl="0"/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11.Снизилось количество детей, состоящих на диспансерном учете </a:t>
            </a:r>
            <a:r>
              <a:rPr lang="ru-RU" sz="1400" i="1">
                <a:solidFill>
                  <a:srgbClr val="ED7D31">
                    <a:lumMod val="75000"/>
                  </a:srgbClr>
                </a:solidFill>
              </a:rPr>
              <a:t>у </a:t>
            </a:r>
            <a:r>
              <a:rPr lang="ru-RU" sz="1400" i="1" smtClean="0">
                <a:solidFill>
                  <a:srgbClr val="ED7D31">
                    <a:lumMod val="75000"/>
                  </a:srgbClr>
                </a:solidFill>
              </a:rPr>
              <a:t>фтизиатра:2020-1, 2021-0</a:t>
            </a:r>
            <a:endParaRPr lang="ru-RU" sz="1400" i="1" dirty="0">
              <a:solidFill>
                <a:srgbClr val="ED7D31">
                  <a:lumMod val="75000"/>
                </a:srgbClr>
              </a:solidFill>
            </a:endParaRPr>
          </a:p>
          <a:p>
            <a:pPr lvl="0"/>
            <a:r>
              <a:rPr lang="ru-RU" sz="1400" i="1" dirty="0">
                <a:solidFill>
                  <a:srgbClr val="ED7D31">
                    <a:lumMod val="75000"/>
                  </a:srgbClr>
                </a:solidFill>
              </a:rPr>
              <a:t>12. Калорийность питания в пределах нормы.</a:t>
            </a:r>
          </a:p>
          <a:p>
            <a:pPr lvl="0"/>
            <a:endParaRPr lang="ru-RU" sz="1400" dirty="0">
              <a:solidFill>
                <a:srgbClr val="ED7D31">
                  <a:lumMod val="75000"/>
                </a:srgbClr>
              </a:solidFill>
            </a:endParaRPr>
          </a:p>
          <a:p>
            <a:pPr lvl="0" algn="ctr"/>
            <a:r>
              <a:rPr lang="ru-RU" dirty="0">
                <a:solidFill>
                  <a:prstClr val="white"/>
                </a:solidFill>
              </a:rPr>
              <a:t> </a:t>
            </a:r>
            <a:r>
              <a:rPr lang="ru-RU" i="1" dirty="0">
                <a:solidFill>
                  <a:srgbClr val="C00000"/>
                </a:solidFill>
              </a:rPr>
              <a:t>Спасибо за внимание!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54573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990836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834467" y="423949"/>
            <a:ext cx="6366933" cy="2876204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05400" y="853980"/>
            <a:ext cx="6096000" cy="17912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600" i="1" dirty="0">
                <a:solidFill>
                  <a:srgbClr val="ED7D31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в детском саду функционирует </a:t>
            </a:r>
            <a:r>
              <a:rPr lang="ru-RU" sz="1600" i="1" dirty="0" smtClean="0">
                <a:solidFill>
                  <a:srgbClr val="ED7D31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 группы </a:t>
            </a:r>
            <a:r>
              <a:rPr lang="ru-RU" sz="1600" i="1" dirty="0">
                <a:solidFill>
                  <a:srgbClr val="ED7D31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 фактической наполняемостью </a:t>
            </a:r>
            <a:r>
              <a:rPr lang="ru-RU" sz="1600" i="1" dirty="0" smtClean="0">
                <a:solidFill>
                  <a:srgbClr val="ED7D31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75</a:t>
            </a:r>
            <a:r>
              <a:rPr lang="ru-RU" sz="1600" i="1" dirty="0" smtClean="0">
                <a:solidFill>
                  <a:srgbClr val="ED7D31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воспитанников.</a:t>
            </a:r>
            <a:endParaRPr lang="ru-RU" sz="1600" i="1" dirty="0">
              <a:solidFill>
                <a:srgbClr val="ED7D31">
                  <a:lumMod val="75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600" i="1" dirty="0">
                <a:solidFill>
                  <a:srgbClr val="ED7D31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Группа раннего возраста  – </a:t>
            </a:r>
            <a:r>
              <a:rPr lang="ru-RU" sz="1600" i="1" dirty="0" smtClean="0">
                <a:solidFill>
                  <a:srgbClr val="ED7D31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17 детей</a:t>
            </a:r>
            <a:endParaRPr lang="ru-RU" sz="1600" i="1" dirty="0">
              <a:solidFill>
                <a:srgbClr val="ED7D31">
                  <a:lumMod val="75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600" i="1" dirty="0" smtClean="0">
                <a:solidFill>
                  <a:srgbClr val="ED7D31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Разновозрастная группа – 18 детей</a:t>
            </a:r>
          </a:p>
          <a:p>
            <a:pPr lvl="0">
              <a:lnSpc>
                <a:spcPct val="115000"/>
              </a:lnSpc>
            </a:pPr>
            <a:r>
              <a:rPr lang="ru-RU" sz="1600" i="1" dirty="0" smtClean="0">
                <a:solidFill>
                  <a:srgbClr val="ED7D31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Старшая </a:t>
            </a:r>
            <a:r>
              <a:rPr lang="ru-RU" sz="1600" i="1" dirty="0">
                <a:solidFill>
                  <a:srgbClr val="ED7D31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группа </a:t>
            </a:r>
            <a:r>
              <a:rPr lang="ru-RU" sz="1600" i="1" dirty="0" smtClean="0">
                <a:solidFill>
                  <a:srgbClr val="ED7D31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600" i="1" dirty="0" smtClean="0">
                <a:solidFill>
                  <a:srgbClr val="ED7D31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ru-RU" sz="1600" i="1" dirty="0" smtClean="0">
                <a:solidFill>
                  <a:srgbClr val="ED7D31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rgbClr val="ED7D31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детей</a:t>
            </a:r>
          </a:p>
          <a:p>
            <a:pPr lvl="0">
              <a:lnSpc>
                <a:spcPct val="115000"/>
              </a:lnSpc>
            </a:pPr>
            <a:r>
              <a:rPr lang="ru-RU" sz="1600" i="1" dirty="0">
                <a:solidFill>
                  <a:srgbClr val="ED7D31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Подготовительная группа – </a:t>
            </a:r>
            <a:r>
              <a:rPr lang="ru-RU" sz="1600" i="1" dirty="0" smtClean="0">
                <a:solidFill>
                  <a:srgbClr val="ED7D31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21 ребенок</a:t>
            </a:r>
            <a:endParaRPr lang="ru-RU" sz="1600" i="1" dirty="0">
              <a:solidFill>
                <a:srgbClr val="ED7D31">
                  <a:lumMod val="75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035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990836"/>
          </a:xfrm>
          <a:prstGeom prst="rect">
            <a:avLst/>
          </a:prstGeom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4569228" y="182880"/>
            <a:ext cx="7622771" cy="6675120"/>
          </a:xfrm>
          <a:prstGeom prst="flowChartAlternateProcess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endParaRPr lang="ru-RU" sz="12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None/>
            </a:pPr>
            <a:endParaRPr lang="ru-RU" sz="12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. Старшая медицинская сестра согласно утверждённой программе производственного контроля филиала АН ДОО </a:t>
            </a: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1200" b="1" i="1" dirty="0" err="1" smtClean="0">
                <a:solidFill>
                  <a:schemeClr val="accent2">
                    <a:lumMod val="75000"/>
                  </a:schemeClr>
                </a:solidFill>
              </a:rPr>
              <a:t>Алмазик</a:t>
            </a: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» контролирует</a:t>
            </a:r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  <a:p>
            <a:pPr algn="just">
              <a:buNone/>
            </a:pPr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- санитарное состояние всех помещений детского сада, выполнение противоэпидемического режима; </a:t>
            </a:r>
          </a:p>
          <a:p>
            <a:pPr algn="just">
              <a:buNone/>
            </a:pPr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- уборку, проветривание, освещение, оборудование групповых помещений и территорий;</a:t>
            </a:r>
          </a:p>
          <a:p>
            <a:pPr algn="just">
              <a:buNone/>
            </a:pPr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  индивидуализацию постельных принадлежностей, полотенец, шкафов для одежды;</a:t>
            </a:r>
          </a:p>
          <a:p>
            <a:pPr algn="just">
              <a:buNone/>
            </a:pPr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- обработку посуды, санитарно-технического оборудования, инвентаря, игрушек;</a:t>
            </a:r>
          </a:p>
          <a:p>
            <a:pPr algn="just">
              <a:buNone/>
            </a:pPr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-  хранение дезинфекционных и стерилизационных средств, приготовлений из них рабочих растворов;</a:t>
            </a:r>
          </a:p>
          <a:p>
            <a:pPr algn="just">
              <a:buNone/>
            </a:pPr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- организацию и проведение мероприятий, направленных на охрану жизни и здоровья детей;</a:t>
            </a:r>
          </a:p>
          <a:p>
            <a:pPr algn="just">
              <a:buNone/>
            </a:pPr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- ведение групповых дневников, отражающих повседневное здоровье детей.</a:t>
            </a:r>
          </a:p>
          <a:p>
            <a:pPr algn="just">
              <a:buNone/>
            </a:pPr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- ежедневный утренний приём детей в детском саду.</a:t>
            </a:r>
          </a:p>
          <a:p>
            <a:pPr algn="just">
              <a:buNone/>
            </a:pPr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2.  Осматривает детей при подозрении на заболевание, при необходимости ставит в известность главного врача АН ДОО «</a:t>
            </a:r>
            <a:r>
              <a:rPr lang="ru-RU" sz="1200" b="1" i="1" dirty="0" err="1">
                <a:solidFill>
                  <a:schemeClr val="accent2">
                    <a:lumMod val="75000"/>
                  </a:schemeClr>
                </a:solidFill>
              </a:rPr>
              <a:t>Алмазик</a:t>
            </a:r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» и </a:t>
            </a: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заведующего детского </a:t>
            </a:r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сада</a:t>
            </a:r>
          </a:p>
          <a:p>
            <a:pPr algn="just">
              <a:buNone/>
            </a:pPr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3.  Ведёт приём вернувшихся после болезни детей с осуществлением патронажа , согласно действующим санитарным правилам и нормам;</a:t>
            </a:r>
          </a:p>
          <a:p>
            <a:pPr algn="just">
              <a:buNone/>
            </a:pPr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4.  Вместе с врачом детского сада участвует в приёме детей вновь поступающих в детский сад, контролирует комплектование групп.</a:t>
            </a:r>
          </a:p>
          <a:p>
            <a:pPr algn="just">
              <a:buNone/>
            </a:pPr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5. Участвует в организации  и проведении профилактических осмотров детей  врачами специалистами.</a:t>
            </a:r>
          </a:p>
          <a:p>
            <a:pPr algn="just">
              <a:buNone/>
            </a:pPr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6. Проводит антропометрию и оценку физического развития детей, анализ эффективности физического воспитания с оценкой физической нагрузки на детей на занятиях</a:t>
            </a:r>
          </a:p>
          <a:p>
            <a:pPr algn="just">
              <a:buNone/>
            </a:pPr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7. Совместно с врачом детского сада осуществляет контроль качества оздоровления детей в детском саду, организует и контролирует мероприятия по закаливанию, физическому воспитанию детей.</a:t>
            </a:r>
          </a:p>
          <a:p>
            <a:pPr algn="just">
              <a:buNone/>
            </a:pPr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8. Проводит отбор детей для проведения профилактических прививок, доврачебный осмотр перед вакцинацией и после неё согласно действующим нормативным документам.</a:t>
            </a:r>
          </a:p>
          <a:p>
            <a:pPr algn="just">
              <a:buNone/>
            </a:pPr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9. Проводит диагностические пробы, организует забор материала для лабораторных исследований.</a:t>
            </a:r>
          </a:p>
          <a:p>
            <a:pPr algn="just">
              <a:buNone/>
            </a:pPr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10. Оказывает детям доврачебную неотложную помощь, изолирует заболевшего ребёнка до прихода родителей или до госпитализации ребёнка в соответствующее медицинское учреждение.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25440" y="182880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i="1" dirty="0">
                <a:solidFill>
                  <a:srgbClr val="C00000"/>
                </a:solidFill>
              </a:rPr>
              <a:t>Объем выполняемой работы, в том числе в соответствии с должностной инструкцией старшей медицинской сестры: </a:t>
            </a:r>
            <a:endParaRPr lang="ru-RU" sz="1400" b="1" i="1" dirty="0" smtClean="0">
              <a:solidFill>
                <a:srgbClr val="C00000"/>
              </a:solidFill>
            </a:endParaRPr>
          </a:p>
          <a:p>
            <a:pPr algn="ctr"/>
            <a:endParaRPr lang="ru-RU" sz="1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153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990836"/>
          </a:xfrm>
          <a:prstGeom prst="rect">
            <a:avLst/>
          </a:prstGeom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4489622" y="182879"/>
            <a:ext cx="7588771" cy="4619779"/>
          </a:xfrm>
          <a:prstGeom prst="flowChartAlternateProcess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11. Организует проведение текущей дезинфекции согласно действующим нормативным документам.</a:t>
            </a:r>
          </a:p>
          <a:p>
            <a:pPr algn="just">
              <a:buNone/>
            </a:pPr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12. Контролирует своевременность медицинского осмотра и прохождения обучения по сан минимуму  сотрудников детского сада </a:t>
            </a:r>
          </a:p>
          <a:p>
            <a:pPr algn="just">
              <a:buNone/>
            </a:pPr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13. Старшая медсестра при организации детского питания в филиале АН ДОО;</a:t>
            </a:r>
          </a:p>
          <a:p>
            <a:pPr algn="just">
              <a:buNone/>
            </a:pPr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-  составляет ежедневное меню, ведёт подсчёт пищевых ингредиентов и калорийности, следит за соблюдением натуральных норм продуктов</a:t>
            </a:r>
          </a:p>
          <a:p>
            <a:pPr algn="just">
              <a:buNone/>
            </a:pPr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-  контролирует работу пищеблока: санитарно-гигиеническое состояние помещения, инвентаря и оборудования, исправность работы холодильного оборудования, осмотр работников пищеблока на гнойничковые заболевания, снимает пробу, заполняет соответствующую документацию.</a:t>
            </a:r>
          </a:p>
          <a:p>
            <a:pPr algn="just">
              <a:buNone/>
            </a:pPr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-  осуществляет постоянный контроль качества поставляемых продуктов питания и соблюдения сроков реализации, качества их хранения в складских помещениях согласно действующим нормативным документам.</a:t>
            </a:r>
          </a:p>
          <a:p>
            <a:pPr algn="just">
              <a:buNone/>
            </a:pPr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-  контролирует организацию детского питания в группах.</a:t>
            </a:r>
          </a:p>
          <a:p>
            <a:pPr marL="171450" indent="-171450" algn="just">
              <a:buFontTx/>
              <a:buChar char="-"/>
            </a:pP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старшая </a:t>
            </a:r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медицинская сестра ведёт всю медицинскую документацию в разрезе комплексной оздоровительной программы, регистрацию всех видов работ в форме записей в форме записей в программе производственного контроля и журнала</a:t>
            </a: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171450" indent="-171450" algn="just">
              <a:buFontTx/>
              <a:buChar char="-"/>
            </a:pPr>
            <a:endParaRPr lang="ru-RU" sz="1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720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17859" cy="6955767"/>
          </a:xfrm>
          <a:prstGeom prst="rect">
            <a:avLst/>
          </a:prstGeom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448885" y="465512"/>
            <a:ext cx="7996843" cy="6001790"/>
          </a:xfrm>
          <a:prstGeom prst="flowChartAlternateProcess">
            <a:avLst/>
          </a:prstGeom>
          <a:solidFill>
            <a:srgbClr val="AD73A1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99306" y="588696"/>
            <a:ext cx="6096000" cy="57554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Детский сад работает в тесном контакте с детским участковым врачом: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sz="14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 подготовке ребенка к поступлению в детский сад и ведении его в период адаптации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sz="14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 выписке ребенка в детский сад после острого заболевания и его оздоровление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sz="14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 диспансеризации детей и контроле за состоянием их здоровья, оздоровление детей с отклонениями в состоянии здоровья и с хроническими заболеваниями.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Кроме этого детский сад № 17 работает в контакте с психолого- </a:t>
            </a:r>
            <a:r>
              <a:rPr lang="ru-RU" sz="1400" i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медико</a:t>
            </a:r>
            <a:r>
              <a:rPr lang="ru-RU" sz="14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- педагогической комиссией: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sz="14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перед поступлением в детский сад все дети проходят освидетельствование в ПМПК на принадлежность поступления в данное учреждение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sz="14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уточняется диагноз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sz="14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даются рекомендации по лечебному и реабилитационному направлению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sz="14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работа с ПМПК ведется по плану, составленному на год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sz="14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даются рекомендации по дальнейшему пребыванию детей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sz="14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даются рекомендации по дальнейшему пребыванию детей, достигших школьного возраста</a:t>
            </a:r>
            <a:endParaRPr lang="ru-RU" sz="1400" i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491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826"/>
            <a:ext cx="12192000" cy="6859919"/>
          </a:xfrm>
          <a:prstGeom prst="rect">
            <a:avLst/>
          </a:prstGeom>
        </p:spPr>
      </p:pic>
      <p:sp>
        <p:nvSpPr>
          <p:cNvPr id="2" name="Блок-схема: альтернативный процесс 1"/>
          <p:cNvSpPr/>
          <p:nvPr/>
        </p:nvSpPr>
        <p:spPr>
          <a:xfrm>
            <a:off x="3517900" y="245226"/>
            <a:ext cx="7391399" cy="6222076"/>
          </a:xfrm>
          <a:prstGeom prst="flowChartAlternateProcess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68607" y="381605"/>
            <a:ext cx="33730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1" u="none" strike="noStrike" kern="0" normalizeH="0" baseline="0" noProof="0" dirty="0" smtClean="0">
                <a:solidFill>
                  <a:srgbClr val="C00000"/>
                </a:solidFill>
                <a:uLnTx/>
                <a:uFillTx/>
                <a:ea typeface="+mj-ea"/>
                <a:cs typeface="+mj-cs"/>
              </a:rPr>
              <a:t>Нормативно правовое обеспечение</a:t>
            </a:r>
            <a:endParaRPr kumimoji="0" lang="ru-RU" sz="1600" i="0" u="none" strike="noStrike" kern="0" normalizeH="0" baseline="0" noProof="0" dirty="0" smtClean="0">
              <a:solidFill>
                <a:srgbClr val="C00000"/>
              </a:solidFill>
              <a:uLnTx/>
              <a:uFillTx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1973" y="907280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1400" i="1" dirty="0">
                <a:solidFill>
                  <a:srgbClr val="002060"/>
                </a:solidFill>
              </a:rPr>
              <a:t>В настоящее время на федеральном уровне действуют следующие </a:t>
            </a:r>
            <a:r>
              <a:rPr lang="ru-RU" sz="1400" i="1" dirty="0" smtClean="0">
                <a:solidFill>
                  <a:srgbClr val="002060"/>
                </a:solidFill>
              </a:rPr>
              <a:t>нормативные документы</a:t>
            </a:r>
            <a:r>
              <a:rPr lang="ru-RU" sz="1400" i="1" dirty="0">
                <a:solidFill>
                  <a:srgbClr val="002060"/>
                </a:solidFill>
              </a:rPr>
              <a:t>, регламентирующие порядок организации и осуществления медицинского обслуживания детей: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1400" i="1" dirty="0">
                <a:solidFill>
                  <a:srgbClr val="002060"/>
                </a:solidFill>
              </a:rPr>
              <a:t>Федеральный закон № 52-ФЗ "О санитарно-эпидемиологическом благополучии населения"; от 30.03.1999 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1400" i="1" dirty="0">
                <a:solidFill>
                  <a:srgbClr val="002060"/>
                </a:solidFill>
              </a:rPr>
              <a:t>Федеральный закон № 124-ФЗ "Об основных гарантиях прав ребенка в Российской Федерации"; от 24.07.1998 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1400" i="1" dirty="0">
                <a:solidFill>
                  <a:srgbClr val="002060"/>
                </a:solidFill>
              </a:rPr>
              <a:t>Федеральный закон N 323-ФЗ(ред. от 25.06.2012)"Об основах охраны здоровья граждан в Российской Федерации» от 21.11.2011 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1400" i="1" dirty="0">
                <a:solidFill>
                  <a:srgbClr val="002060"/>
                </a:solidFill>
              </a:rPr>
              <a:t>Федеральный закон № 77-ФЗ (в ред. ФЗ от 22.08.2004 №122-ФЗ, от 21.07.2007 №194-ФЗ, от 18.08.2007 №230-ФЗ)"О предупреждении распространения туберкулеза в Российской Федерации» от 18.06.2001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1400" i="1" dirty="0">
                <a:solidFill>
                  <a:srgbClr val="002060"/>
                </a:solidFill>
              </a:rPr>
              <a:t>Федеральный закон №157-ФЗ (ред. от 07.08.2000 №122-ФЗ) "Об иммунопрофилактике инфекционных болезней» от 17.09.1998 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1400" i="1" dirty="0">
                <a:solidFill>
                  <a:srgbClr val="002060"/>
                </a:solidFill>
              </a:rPr>
              <a:t>Приказ №109 от 21.03.2003 «О совершенствовании противотуберкулезных мероприятий в Российской Федерации»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1400" i="1" dirty="0">
                <a:solidFill>
                  <a:srgbClr val="002060"/>
                </a:solidFill>
              </a:rPr>
              <a:t>СП 3.1.1.2343-08 «О профилактике полиомиелита в пост сертификационный период»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1400" i="1" dirty="0">
                <a:solidFill>
                  <a:srgbClr val="002060"/>
                </a:solidFill>
              </a:rPr>
              <a:t>СП 3.1.2.1203-03 «Профилактика стрептококковой (группы А) инфекций»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1400" i="1" dirty="0">
                <a:solidFill>
                  <a:srgbClr val="002060"/>
                </a:solidFill>
              </a:rPr>
              <a:t>СП 3.1.2.3114-13 «Профилактика туберкулеза»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1400" i="1" dirty="0">
                <a:solidFill>
                  <a:srgbClr val="002060"/>
                </a:solidFill>
              </a:rPr>
              <a:t>СП 3.2.3110-13 «Профилактика энтеробиоза»</a:t>
            </a:r>
          </a:p>
        </p:txBody>
      </p:sp>
    </p:spTree>
    <p:extLst>
      <p:ext uri="{BB962C8B-B14F-4D97-AF65-F5344CB8AC3E}">
        <p14:creationId xmlns:p14="http://schemas.microsoft.com/office/powerpoint/2010/main" val="1755550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826"/>
            <a:ext cx="12192000" cy="6859919"/>
          </a:xfrm>
          <a:prstGeom prst="rect">
            <a:avLst/>
          </a:prstGeom>
        </p:spPr>
      </p:pic>
      <p:sp>
        <p:nvSpPr>
          <p:cNvPr id="2" name="Блок-схема: альтернативный процесс 1"/>
          <p:cNvSpPr/>
          <p:nvPr/>
        </p:nvSpPr>
        <p:spPr>
          <a:xfrm>
            <a:off x="4113722" y="396394"/>
            <a:ext cx="6892329" cy="3884660"/>
          </a:xfrm>
          <a:prstGeom prst="flowChartAlternateProcess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6233" y="715277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1400" i="1" dirty="0" smtClean="0">
                <a:solidFill>
                  <a:srgbClr val="002060"/>
                </a:solidFill>
              </a:rPr>
              <a:t> Порядок </a:t>
            </a:r>
            <a:r>
              <a:rPr lang="ru-RU" sz="1400" i="1" dirty="0">
                <a:solidFill>
                  <a:srgbClr val="002060"/>
                </a:solidFill>
              </a:rPr>
              <a:t>организации оказания первичной медико-санитарной помощи, утв. приказом </a:t>
            </a:r>
            <a:r>
              <a:rPr lang="ru-RU" sz="1400" i="1" dirty="0" err="1">
                <a:solidFill>
                  <a:srgbClr val="002060"/>
                </a:solidFill>
              </a:rPr>
              <a:t>Минздравсоцразвития</a:t>
            </a:r>
            <a:r>
              <a:rPr lang="ru-RU" sz="1400" i="1" dirty="0">
                <a:solidFill>
                  <a:srgbClr val="002060"/>
                </a:solidFill>
              </a:rPr>
              <a:t> России от 29.07.2005 № 487; </a:t>
            </a:r>
          </a:p>
          <a:p>
            <a:pPr lvl="0">
              <a:buFont typeface="Wingdings" pitchFamily="2" charset="2"/>
              <a:buChar char="v"/>
            </a:pPr>
            <a:r>
              <a:rPr lang="ru-RU" sz="1400" i="1" dirty="0" smtClean="0">
                <a:solidFill>
                  <a:srgbClr val="002060"/>
                </a:solidFill>
              </a:rPr>
              <a:t> Инструкция </a:t>
            </a:r>
            <a:r>
              <a:rPr lang="ru-RU" sz="1400" i="1" dirty="0">
                <a:solidFill>
                  <a:srgbClr val="002060"/>
                </a:solidFill>
              </a:rPr>
              <a:t>по внедрению оздоровительных технологий в деятельность образовательных учреждений, утв. приказом Минздрава России от 04.04.2003 № 139; </a:t>
            </a:r>
          </a:p>
          <a:p>
            <a:pPr lvl="0">
              <a:buFont typeface="Wingdings" pitchFamily="2" charset="2"/>
              <a:buChar char="v"/>
            </a:pPr>
            <a:r>
              <a:rPr lang="ru-RU" sz="1400" i="1" dirty="0" smtClean="0">
                <a:solidFill>
                  <a:srgbClr val="002060"/>
                </a:solidFill>
              </a:rPr>
              <a:t> Санитарно-эпидемиологические </a:t>
            </a:r>
            <a:r>
              <a:rPr lang="ru-RU" sz="1400" i="1" dirty="0">
                <a:solidFill>
                  <a:srgbClr val="002060"/>
                </a:solidFill>
              </a:rPr>
              <a:t>правила и нормативы " Санитарно-эпидемиологические требования к устройству, содержанию и организации режима работы в дошкольных организациях СанПиН 2.4.1.3049  - 13 утв. постановлением Главного государственного санитарного врача РФ от « 15» мая 2013г. № 26;</a:t>
            </a:r>
          </a:p>
          <a:p>
            <a:pPr lvl="0">
              <a:buFont typeface="Wingdings" pitchFamily="2" charset="2"/>
              <a:buChar char="v"/>
            </a:pPr>
            <a:r>
              <a:rPr lang="ru-RU" sz="1400" i="1" dirty="0" smtClean="0">
                <a:solidFill>
                  <a:srgbClr val="002060"/>
                </a:solidFill>
              </a:rPr>
              <a:t> Инструкция </a:t>
            </a:r>
            <a:r>
              <a:rPr lang="ru-RU" sz="1400" i="1" dirty="0">
                <a:solidFill>
                  <a:srgbClr val="002060"/>
                </a:solidFill>
              </a:rPr>
              <a:t>по проведению профилактических осмотров детей дошкольного и школьного возрастов на основе медико-экономических нормативов, утв. приказом </a:t>
            </a:r>
            <a:r>
              <a:rPr lang="ru-RU" sz="1400" i="1" dirty="0" err="1">
                <a:solidFill>
                  <a:srgbClr val="002060"/>
                </a:solidFill>
              </a:rPr>
              <a:t>Минздравмедпрома</a:t>
            </a:r>
            <a:r>
              <a:rPr lang="ru-RU" sz="1400" i="1" dirty="0">
                <a:solidFill>
                  <a:srgbClr val="002060"/>
                </a:solidFill>
              </a:rPr>
              <a:t> России от 24.12.2012г № 1346; </a:t>
            </a:r>
          </a:p>
        </p:txBody>
      </p:sp>
    </p:spTree>
    <p:extLst>
      <p:ext uri="{BB962C8B-B14F-4D97-AF65-F5344CB8AC3E}">
        <p14:creationId xmlns:p14="http://schemas.microsoft.com/office/powerpoint/2010/main" val="25786346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2172</Words>
  <Application>Microsoft Office PowerPoint</Application>
  <PresentationFormat>Широкоэкранный</PresentationFormat>
  <Paragraphs>663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Century Schoolbook</vt:lpstr>
      <vt:lpstr>Constantia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Позднякова Ольга Викторовна</dc:creator>
  <cp:lastModifiedBy>user</cp:lastModifiedBy>
  <cp:revision>124</cp:revision>
  <dcterms:created xsi:type="dcterms:W3CDTF">2017-01-11T07:30:07Z</dcterms:created>
  <dcterms:modified xsi:type="dcterms:W3CDTF">2022-04-25T04:21:05Z</dcterms:modified>
</cp:coreProperties>
</file>