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3" r:id="rId7"/>
    <p:sldId id="289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9" r:id="rId22"/>
    <p:sldId id="278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CC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53" autoAdjust="0"/>
  </p:normalViewPr>
  <p:slideViewPr>
    <p:cSldViewPr>
      <p:cViewPr varScale="1">
        <p:scale>
          <a:sx n="100" d="100"/>
          <a:sy n="100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91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35D8-417D-4107-81E0-58B3579900F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D628-13CD-4047-A1F7-49EFD65C8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D628-13CD-4047-A1F7-49EFD65C8C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6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D628-13CD-4047-A1F7-49EFD65C8C0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928670"/>
            <a:ext cx="77542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 старшей медицинской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сестры  детского сада №</a:t>
            </a:r>
            <a:r>
              <a:rPr lang="ru-RU" sz="24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2 «Сардаана»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214546" y="1357298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3" y="476672"/>
            <a:ext cx="1687726" cy="2021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01738"/>
            <a:ext cx="3024336" cy="2854135"/>
          </a:xfrm>
          <a:prstGeom prst="rect">
            <a:avLst/>
          </a:prstGeom>
          <a:ln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31" y="4653136"/>
            <a:ext cx="2371725" cy="1924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3" y="4767436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293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должностные обязанности входит</a:t>
            </a:r>
            <a:r>
              <a:rPr lang="ru-RU" sz="9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r>
              <a:rPr lang="ru-RU" sz="9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5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Оказание первой медицинской помощи детям и сотрудникам.</a:t>
            </a:r>
          </a:p>
          <a:p>
            <a:pPr>
              <a:buNone/>
            </a:pPr>
            <a:r>
              <a:rPr lang="ru-RU" sz="5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Осуществление ежедневного контроля за: 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санитарно-эпидемиологического режима в детском саду (правильная организация уборки помещения, мытья посуды, обработка игрушек, маркировка уборочного инвентаря), режимом проветривания.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 и своевременным выполнением режимных моментов.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Выполнением оздоровительных и закаливающих процедур.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физического воспитания.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Диспансерной группой детей (своевременное обследование и посещение врача - специалиста.)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Своевременным прохождением медицинских осмотров сотрудниками.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организации питания, составление меню, контроль за качеством поступающих продуктов, соблюдением рациона, норм, количеством и качеством готовой продукции.</a:t>
            </a:r>
          </a:p>
          <a:p>
            <a:pPr>
              <a:buNone/>
            </a:pPr>
            <a:r>
              <a:rPr lang="ru-RU" sz="5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5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Оформление следующих отчетных медицинских документов и журналов, отвечающих установленным требованиям: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работы на год;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 периодичность медицинских обследований, исследований и профессиональной гигиенической подготовки;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генеральной уборки прививочного кабинета;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аварийных ситуаций;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и контроля работы бактерицидной лампы;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температурного режима холодильного оборудования;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осмотров на педикулез;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инфекционных заболеваний;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наблюдения за детьми;</a:t>
            </a:r>
          </a:p>
          <a:p>
            <a:pPr lvl="1">
              <a:buFont typeface="Wingdings" pitchFamily="2" charset="2"/>
              <a:buChar char="ü"/>
            </a:pPr>
            <a:r>
              <a:rPr lang="ru-RU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антропометрических измерений;</a:t>
            </a:r>
          </a:p>
          <a:p>
            <a:pPr>
              <a:buNone/>
            </a:pPr>
            <a:r>
              <a:rPr lang="ru-RU" sz="5600" b="1" i="1" dirty="0" smtClean="0"/>
              <a:t> </a:t>
            </a:r>
          </a:p>
        </p:txBody>
      </p:sp>
      <p:pic>
        <p:nvPicPr>
          <p:cNvPr id="27649" name="Picture 1" descr="C:\Users\ольга\Pictures\Дети\post-190038-12708164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7166"/>
            <a:ext cx="1643074" cy="107157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5731" y="4797152"/>
            <a:ext cx="1982024" cy="1895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214974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движения детей;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опросные листы отказа от прививок;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профилактических прививок и реакции манту;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детей, направленных в туберкулезный диспансер;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наблюдения за детьми при формировании детского коллектива;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соматических заболеваний;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посещаемости детей;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здоровья сотрудников;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расхода медикаментов и спирта;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наблюдения за детьми после соматических заболеваний;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бракеража сырой продукции;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бракеража готовой продукции;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накопительная ведомость</a:t>
            </a:r>
          </a:p>
          <a:p>
            <a:pPr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Сверка списков детей, зачисленных в детский сад и проверка наличия следующих медицинских документов: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карта ребенка (форма № 026/у-2000).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профилактических прививок (форма № 063/у);</a:t>
            </a:r>
          </a:p>
          <a:p>
            <a:pPr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Анализ здоровья вновь поступивших детей, составление листов здоровья ребенка на основании результатов осмотров.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35" y="5018771"/>
            <a:ext cx="2524125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003232" cy="4643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i="1" dirty="0" smtClean="0"/>
              <a:t>6.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профилактическим осмотрам детей: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артериального давления;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антропометрии;</a:t>
            </a:r>
          </a:p>
          <a:p>
            <a:pPr>
              <a:buNone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Планирование и составление следующих документов: 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работы на год;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помесячный план работы;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проведения профилактических прививок;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планирования прививок (при выполнении прививок обязательно наличие письменного согласия родителей).</a:t>
            </a:r>
          </a:p>
          <a:p>
            <a:pPr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Направление отчетной документации установленной формы в детскую поликлинику </a:t>
            </a:r>
          </a:p>
          <a:p>
            <a:pPr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Мирного</a:t>
            </a:r>
          </a:p>
          <a:p>
            <a:pPr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Выписка средств, необходимых для работы медицинского кабинета: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медикаментов;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перевязочного материала;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для оказания экстренной помощи.</a:t>
            </a:r>
          </a:p>
          <a:p>
            <a:pPr>
              <a:buNone/>
            </a:pPr>
            <a:endParaRPr lang="ru-RU" sz="2000" b="1" i="1" dirty="0" smtClean="0"/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65104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</a:t>
            </a: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 работы за 2021-20 </a:t>
            </a:r>
            <a:r>
              <a:rPr lang="ru-RU" sz="27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003232" cy="57864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 - оздоровительная работа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оздоровлению детей в детском саду проводится по принципу индивидуального подхода к детям с разным уровнем состояния здоровья. Для более эффективного оздоровления дети разделены по тяжести заболевания и возрасту.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составляются специальные режимы, графики занятий со специалистами: логопедом, музыкальным руководителем, инструктором по физической культуре.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занятия по физкультуре проходят в спортивном зале   в облегченной форме: майка, шорты, носки.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таких педагогических мероприятий дети получают воздушные ванны, что дает закаливающий эффект. Продолжением закаливающих мероприятий в течении дня является: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остеопатическая гимнастика после сна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коррекционная  гимнастика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обливание водой комнатной температуры  рук до локтевого сустава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возрастной группы в учреждении разработан оптимальный двигательный  режим.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проводятся следующие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мероприятия: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фитонцид терапия (1 - употребление в пищу лука, чеснока; 2 - профилактика вспышек ОРЗ, 3 – установка фитонцид модулей в группах из, лука и чеснока)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витаминотерапия, кислородный коктейль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кварцевание помещений групп и кабинетов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витаминизация 3-х  блюд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коррегирующие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(профилактика нарушения осанки и плоскостопия) в течение дня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10" y="2924944"/>
            <a:ext cx="1349990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дыхательная, зрительная, пальчиковая гимнастики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утренняя гимнастика и приём на воздухе в летний период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воздушные ванны после сна, 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 хождение по рефлекторной дорожке, 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полоскание полости рта после приема пищи, 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обширное умывание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с водой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физкультурных педагогических мероприятий</a:t>
            </a:r>
          </a:p>
          <a:p>
            <a:pPr lvl="1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элементов самомассажа в повседневной жизни детей.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2021 учебного года продолжалась работа по расширению зон обслуживания и совершенствованию условий для лечебной и профилактической работы: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физкультурный зал приобретены дорожки здоровья для профилактики плоскостопия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комплексы гимнастики после сна, корригирующих гимнастик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приобретены новые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массажоры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укрепления свода стопы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приобретено игровое оборудование для формирования правильной осанки.</a:t>
            </a:r>
          </a:p>
          <a:p>
            <a:pPr lvl="1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санитарно-гигиеническое состояние детского сада соответствует требованиям СанПиН: питьевой, световой и воздушный режимы соответствуют нормам. По результатам плановых и внеплановых проверок Роспотребнадзора грубых нарушений не отмечалось.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548680"/>
            <a:ext cx="1989459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54393"/>
            <a:ext cx="1080120" cy="140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организация обслуживания вновь поступающих детей в детское учреждение.</a:t>
            </a:r>
          </a:p>
          <a:p>
            <a:pPr>
              <a:buNone/>
            </a:pPr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 учреждении уделяется приему вновь поступающих детей и создание условий способствующих снижению тяжести адаптационного синдрома. Все дети перед поступлением в детский сад проходят углубленный медицинский осмотр и лабораторное обследование в поликлиниках по месту жительства. На ребенка составляется подробная выписка - эпикриз с заключением о состоянии здоровья ребенка; с оценкой нервно -психического развития, определяется группа здоровья, даются рекомендации по его дальнейшему наблюдению. Проводится работа с родителями по профилактике срыва адаптации.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периода адаптации пишется эпикриз, где оценивается тяжесть течения этого периода, указывается выполнение проведенных мероприятий по профилактике проявлений адаптационного периода и намечается план дальнейшего ведения и оздоровления ребенка. 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детский сад поступило 26 детей раннего возраста. Нарушений состояния здоровья, вызванных адаптацией нет.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детей в детском саду.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детей, посещающих  детский сад   заключается в систематическом медицинском наблюдении за состоянием здоровья с профилактической целью в течение всего периода пребывания в учреждении.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54" y="4581128"/>
            <a:ext cx="129614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Доврачебный осмотр детей (скрининг) </a:t>
            </a:r>
            <a:r>
              <a:rPr lang="en-US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лабораторное обследование.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93451"/>
              </p:ext>
            </p:extLst>
          </p:nvPr>
        </p:nvGraphicFramePr>
        <p:xfrm>
          <a:off x="357158" y="1357299"/>
          <a:ext cx="8001055" cy="1990545"/>
        </p:xfrm>
        <a:graphic>
          <a:graphicData uri="http://schemas.openxmlformats.org/drawingml/2006/table">
            <a:tbl>
              <a:tblPr/>
              <a:tblGrid>
                <a:gridCol w="3857652"/>
                <a:gridCol w="1643074"/>
                <a:gridCol w="1357322"/>
                <a:gridCol w="1143007"/>
              </a:tblGrid>
              <a:tr h="415517">
                <a:tc>
                  <a:txBody>
                    <a:bodyPr/>
                    <a:lstStyle/>
                    <a:p>
                      <a:pPr marL="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Исследования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Подлежащие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Сделано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39">
                <a:tc>
                  <a:txBody>
                    <a:bodyPr/>
                    <a:lstStyle/>
                    <a:p>
                      <a:pPr marL="603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Анкетный тест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39">
                <a:tc>
                  <a:txBody>
                    <a:bodyPr/>
                    <a:lstStyle/>
                    <a:p>
                      <a:pPr marL="603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161</a:t>
                      </a:r>
                      <a:endParaRPr lang="ru-RU" sz="1200" b="1" i="1" dirty="0"/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161</a:t>
                      </a:r>
                      <a:endParaRPr lang="ru-RU" sz="1200" b="1" i="1" dirty="0"/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89">
                <a:tc>
                  <a:txBody>
                    <a:bodyPr/>
                    <a:lstStyle/>
                    <a:p>
                      <a:pPr marL="603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Артериальное давление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39">
                <a:tc>
                  <a:txBody>
                    <a:bodyPr/>
                    <a:lstStyle/>
                    <a:p>
                      <a:pPr marL="603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Опорно-двигательный аппарат (определение осанки)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149</a:t>
                      </a:r>
                      <a:endParaRPr lang="ru-RU" sz="1200" b="1" i="1" dirty="0"/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149</a:t>
                      </a:r>
                      <a:endParaRPr lang="ru-RU" sz="1200" b="1" i="1" dirty="0"/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39">
                <a:tc>
                  <a:txBody>
                    <a:bodyPr/>
                    <a:lstStyle/>
                    <a:p>
                      <a:pPr marL="603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Органы зрения (определение остроты зрения)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149</a:t>
                      </a:r>
                      <a:endParaRPr lang="ru-RU" sz="1200" b="1" i="1" dirty="0"/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149</a:t>
                      </a:r>
                      <a:endParaRPr lang="ru-RU" sz="1200" b="1" i="1" dirty="0"/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Органы слуха (шепотная речь)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149</a:t>
                      </a:r>
                      <a:endParaRPr lang="ru-RU" sz="1200" b="1" i="1" dirty="0"/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149</a:t>
                      </a:r>
                      <a:endParaRPr lang="ru-RU" sz="1200" b="1" i="1" dirty="0"/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71472" y="3357562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Скрининг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тесты делаются с целью раннего выявления отклонений в состоянии здоровья детей для наиболее эффективного проведения лечебно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оздоровительных мероприятий.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Окончательный диагноз устанавливается педиатром или узким специалистом после дополнительных обследований.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специализированного осмотра заносятся в форму 026/у и листы диспансерного осмотра, которые затем передаются на участок. Кроме этого эти данные фиксируются в паспорте ребенка, которые имеют все наши воспитанники, в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прослеживается динамика развития.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410"/>
            <a:ext cx="1690489" cy="1553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42606"/>
            <a:ext cx="2049018" cy="153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группам здоровья   за 2020-21 год </a:t>
            </a: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>                           		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39810"/>
              </p:ext>
            </p:extLst>
          </p:nvPr>
        </p:nvGraphicFramePr>
        <p:xfrm>
          <a:off x="357154" y="1050881"/>
          <a:ext cx="8286811" cy="2181716"/>
        </p:xfrm>
        <a:graphic>
          <a:graphicData uri="http://schemas.openxmlformats.org/drawingml/2006/table">
            <a:tbl>
              <a:tblPr/>
              <a:tblGrid>
                <a:gridCol w="1380991"/>
                <a:gridCol w="1380991"/>
                <a:gridCol w="1380991"/>
                <a:gridCol w="1380991"/>
                <a:gridCol w="1380991"/>
                <a:gridCol w="1381856"/>
              </a:tblGrid>
              <a:tr h="776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здоровья4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Состоит на начало полугодия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Состоит на конец полугодия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Улучшили группу здоровья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(одна цифра)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Ухудшили группу здоровья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(одна цифра)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Без изменений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(одна цифра)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151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58552"/>
              </p:ext>
            </p:extLst>
          </p:nvPr>
        </p:nvGraphicFramePr>
        <p:xfrm>
          <a:off x="428593" y="3857629"/>
          <a:ext cx="8143934" cy="2091651"/>
        </p:xfrm>
        <a:graphic>
          <a:graphicData uri="http://schemas.openxmlformats.org/drawingml/2006/table">
            <a:tbl>
              <a:tblPr/>
              <a:tblGrid>
                <a:gridCol w="1697799"/>
                <a:gridCol w="1581512"/>
                <a:gridCol w="966073"/>
                <a:gridCol w="1382898"/>
                <a:gridCol w="1257826"/>
                <a:gridCol w="1257826"/>
              </a:tblGrid>
              <a:tr h="30457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Возраст                               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Группы здоровья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2х лет 11мес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3 до 5лет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090464" cy="969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по группам здоровья </a:t>
            </a:r>
            <a:b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2021 года</a:t>
            </a:r>
            <a:endParaRPr lang="ru-RU" sz="27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969649"/>
              </p:ext>
            </p:extLst>
          </p:nvPr>
        </p:nvGraphicFramePr>
        <p:xfrm>
          <a:off x="785786" y="1340768"/>
          <a:ext cx="7215236" cy="2736304"/>
        </p:xfrm>
        <a:graphic>
          <a:graphicData uri="http://schemas.openxmlformats.org/drawingml/2006/table">
            <a:tbl>
              <a:tblPr/>
              <a:tblGrid>
                <a:gridCol w="1980368"/>
                <a:gridCol w="738593"/>
                <a:gridCol w="855895"/>
                <a:gridCol w="728076"/>
                <a:gridCol w="728076"/>
                <a:gridCol w="728076"/>
                <a:gridCol w="728076"/>
                <a:gridCol w="728076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строки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Группы здоровья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 2л 11мес 29дн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 до 5 лет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 до 7 лет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1" name="Picture 1" descr="C:\Users\ольга\Pictures\Дети\2a642abde90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941168"/>
            <a:ext cx="2000254" cy="17145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DEFEE"/>
              </a:clrFrom>
              <a:clrTo>
                <a:srgbClr val="FDE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3789040"/>
            <a:ext cx="1947218" cy="299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92087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ОТЧЁТЫ ПО ЗАБОЛЕВАЕМОСТИ  за 2020-21 </a:t>
            </a:r>
            <a:r>
              <a:rPr lang="ru-RU" sz="24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20000"/>
              </p:ext>
            </p:extLst>
          </p:nvPr>
        </p:nvGraphicFramePr>
        <p:xfrm>
          <a:off x="251520" y="857232"/>
          <a:ext cx="8496952" cy="5952956"/>
        </p:xfrm>
        <a:graphic>
          <a:graphicData uri="http://schemas.openxmlformats.org/drawingml/2006/table">
            <a:tbl>
              <a:tblPr/>
              <a:tblGrid>
                <a:gridCol w="2088232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  <a:gridCol w="400545"/>
              </a:tblGrid>
              <a:tr h="41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2020год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болезни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От 1-3 лет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От 3-5 лет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От 1-3 лет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От 3-5 лет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Общая заболеваемость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2653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1737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570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4473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138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1260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2773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ОРВИ, грипп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316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2329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599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535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4177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128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1160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349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2598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58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Пневмония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Бронхит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68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Бронхиальная астма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Ангина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Ветряная оспа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Краснуха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Эпидпаротит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Паразитарные заболевания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Скарлатина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Травмы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Прочие всего: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Болезни ЖКТ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Болезни МПС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Болезни глаза и прид.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Болезни уха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Болезни кожи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ЧДБ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466" y="18864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Медицинский персонал </a:t>
            </a:r>
            <a:endParaRPr lang="ru-RU" sz="36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:\сайт2\Для Т.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14356"/>
            <a:ext cx="2000264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07504" y="396989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3945898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Антонина Егоровна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педиатр детского сада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 категория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высшее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-40 лет</a:t>
            </a:r>
          </a:p>
        </p:txBody>
      </p:sp>
    </p:spTree>
    <p:extLst>
      <p:ext uri="{BB962C8B-B14F-4D97-AF65-F5344CB8AC3E}">
        <p14:creationId xmlns:p14="http://schemas.microsoft.com/office/powerpoint/2010/main" val="2489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Анализ посещаемости за 2020-21 гг..</a:t>
            </a:r>
            <a:endParaRPr lang="ru-RU" sz="2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9285698"/>
              </p:ext>
            </p:extLst>
          </p:nvPr>
        </p:nvGraphicFramePr>
        <p:xfrm>
          <a:off x="683566" y="1196975"/>
          <a:ext cx="8003235" cy="3762837"/>
        </p:xfrm>
        <a:graphic>
          <a:graphicData uri="http://schemas.openxmlformats.org/drawingml/2006/table">
            <a:tbl>
              <a:tblPr/>
              <a:tblGrid>
                <a:gridCol w="2366857"/>
                <a:gridCol w="903409"/>
                <a:gridCol w="903409"/>
                <a:gridCol w="638260"/>
                <a:gridCol w="638260"/>
                <a:gridCol w="638260"/>
                <a:gridCol w="638260"/>
                <a:gridCol w="638260"/>
                <a:gridCol w="638260"/>
              </a:tblGrid>
              <a:tr h="1999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болезни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случаев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От 1-3 лет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От 3-5 лет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7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Среднесписочный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 детей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182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149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119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9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Число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пропусков дней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ребёнка по болезни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14,6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30,1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9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Средняя продолжительность заболевания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7,49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7,85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7,71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9,13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7,45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7,47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7,25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7,21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2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случаев на 1 ребёнка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1,95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3,84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2,77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5,58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2,0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Индекс здоровья (за год)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18,7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13,4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35,9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16,0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12,3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Пропущено д/дн по болезни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2653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4473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1260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1737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2773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440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Пропущено д/дн всего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24534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9543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4208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1916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16043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6374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4283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1253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Проведено д/дн всего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17818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18397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2811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2570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11885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12602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3122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3225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Детодни (план)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24494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18773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70%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98%</a:t>
                      </a:r>
                      <a:endParaRPr lang="ru-RU" sz="1400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5396369"/>
            <a:ext cx="721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5157192"/>
            <a:ext cx="1539172" cy="1625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 физиотерапевтического кабинета в сравнении за 2020-2021 гг..</a:t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71197"/>
              </p:ext>
            </p:extLst>
          </p:nvPr>
        </p:nvGraphicFramePr>
        <p:xfrm>
          <a:off x="323528" y="1052737"/>
          <a:ext cx="8208911" cy="5092832"/>
        </p:xfrm>
        <a:graphic>
          <a:graphicData uri="http://schemas.openxmlformats.org/drawingml/2006/table">
            <a:tbl>
              <a:tblPr/>
              <a:tblGrid>
                <a:gridCol w="1865662"/>
                <a:gridCol w="820891"/>
                <a:gridCol w="1119397"/>
                <a:gridCol w="1231336"/>
                <a:gridCol w="708953"/>
                <a:gridCol w="1044771"/>
                <a:gridCol w="1417901"/>
              </a:tblGrid>
              <a:tr h="463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процедуры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Проведено всего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детям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% от среднесписочного состава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Проведено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детям с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хронической патологией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Проведено всего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детям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% от среднесписочного состава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Проведено детям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 хронической патологией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Тубус-кварц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127 </a:t>
                      </a:r>
                      <a:r>
                        <a:rPr lang="ru-RU" sz="1400" dirty="0" err="1" smtClean="0"/>
                        <a:t>ед</a:t>
                      </a:r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СМТ-терапия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Электрофорез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Ингаляции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255 </a:t>
                      </a:r>
                      <a:r>
                        <a:rPr lang="ru-RU" sz="1400" dirty="0" err="1" smtClean="0"/>
                        <a:t>ед</a:t>
                      </a:r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УВЧ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Дэнас-терапия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ОЛМ</a:t>
                      </a:r>
                      <a:endParaRPr lang="ru-RU" sz="1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2520 </a:t>
                      </a:r>
                      <a:r>
                        <a:rPr lang="ru-RU" sz="1400" dirty="0" err="1" smtClean="0"/>
                        <a:t>ед</a:t>
                      </a:r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Дарсонваль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Кислородные коктейли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131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детей</a:t>
                      </a:r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87,9%</a:t>
                      </a:r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Полоскание горла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149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детей</a:t>
                      </a:r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95%</a:t>
                      </a:r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Отвары трав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149 детей</a:t>
                      </a:r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95%</a:t>
                      </a:r>
                      <a:endParaRPr lang="ru-RU" sz="1400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28" marR="66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00166" y="214290"/>
            <a:ext cx="63579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вакцинопрофилактики</a:t>
            </a:r>
            <a:endParaRPr kumimoji="0" lang="ru-RU" sz="2400" b="1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28596" y="1428736"/>
            <a:ext cx="82868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Среди противоэпидемических мероприятий в борьбе с детскими инфекциями организация прививочной работы принадлежит одно из ведущих мест. Целью иммунопрофилактики является не только создание индивидуальной невосприимчивости, но главным образом формирование коллективного иммунитета к определенной инфекции.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Прививки детям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контролем врачей: педиатра и невролога.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Вакцинация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процедурном кабинете при строгом соблюдении всех санитарно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эпидемиологических требований.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 кабинета соответствует всем требованиям. В нем имеются инструкции по применению всех препаратов, которые используются для проведения прививок. Прививки проводятся по строго составленному плану.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Все родители, дети которых подлежат профилактической прививке, информируются о дне проведения прививки и о предварительной медикаментозной подготовке к прививке. Перед самой прививкой ребенок осматривается врачом с обязательной термометрией. В течение всего срока определенного инструкцией по применению соответствующего вакцинного препарата, за ребенком ведется медицинское наблюдение. Все данные о проведенной прививке заносятся в Ф.№ 063, ф. 026/у, прививочный журнал с занесением реакции на ее проведение. По показаниям врача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невролога профилактические прививки проводят в условиях поликлиники.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13176"/>
            <a:ext cx="2304256" cy="1869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425094" cy="149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ольга\Downloads\klein_438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4F4"/>
              </a:clrFrom>
              <a:clrTo>
                <a:srgbClr val="E8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811884"/>
            <a:ext cx="2016224" cy="20968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профилактических прививок </a:t>
            </a:r>
            <a:b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2020-21 гг..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6993"/>
              </p:ext>
            </p:extLst>
          </p:nvPr>
        </p:nvGraphicFramePr>
        <p:xfrm>
          <a:off x="285719" y="908727"/>
          <a:ext cx="8102704" cy="4411322"/>
        </p:xfrm>
        <a:graphic>
          <a:graphicData uri="http://schemas.openxmlformats.org/drawingml/2006/table">
            <a:tbl>
              <a:tblPr/>
              <a:tblGrid>
                <a:gridCol w="1873282"/>
                <a:gridCol w="1038237"/>
                <a:gridCol w="1038237"/>
                <a:gridCol w="1038237"/>
                <a:gridCol w="1038237"/>
                <a:gridCol w="1038237"/>
                <a:gridCol w="1038237"/>
              </a:tblGrid>
              <a:tr h="401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Подлежало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Привито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%  от плана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Подлежало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Привито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% от плана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2021год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2020год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АКДС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АДСМ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87%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Полиомиелит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91%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Корь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83%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Паротит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83%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Краснуха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83%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БЦЖ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Грипп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151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108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Гепатит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Р.Манту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128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85%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Ветряная оспа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Превенар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70473"/>
            <a:ext cx="2252936" cy="168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профилактике, раннему и своевременному выявлению туберкулеза у детей.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1107830"/>
            <a:ext cx="771530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Профилактика туберкулеза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планирование и организация ревакцинации БЦЖ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санитарное просвещение персонала и родителей детей, посещающих наш детский сад</a:t>
            </a: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Своевременное выявление больных туберкулезом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туберкулинодиагностика (проводится ежегодно согласно календарного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плана путем постановки Р - манту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плановое рентгенологическое обследование инфицированных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работа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поликлиникой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противотуберкулезным диспансером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Роспотребнадзором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285984" y="4000504"/>
            <a:ext cx="414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Туберкулинодиагностика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15690"/>
              </p:ext>
            </p:extLst>
          </p:nvPr>
        </p:nvGraphicFramePr>
        <p:xfrm>
          <a:off x="847962" y="4547643"/>
          <a:ext cx="7684478" cy="1329628"/>
        </p:xfrm>
        <a:graphic>
          <a:graphicData uri="http://schemas.openxmlformats.org/drawingml/2006/table">
            <a:tbl>
              <a:tblPr/>
              <a:tblGrid>
                <a:gridCol w="5164198"/>
                <a:gridCol w="1260140"/>
                <a:gridCol w="1260140"/>
              </a:tblGrid>
              <a:tr h="3714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dirty="0"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5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Обследовано реакцией Манту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128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Выявлено с виражом туберкулиновой пробы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08920"/>
            <a:ext cx="262890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b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 descr="Безимени-1а">
            <a:hlinkClick r:id="" action="ppaction://hlinkshowjump?jump=nextslid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V="1">
            <a:off x="7215206" y="7082803"/>
            <a:ext cx="428627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1000108"/>
            <a:ext cx="8286808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другим заболеваниям.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етском саду имеется десятидневное обсчитанное меню, которого придерживаемся при составлении ежедневного меню-раскладки.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отсутствии какого - либо продукта, пользуемся таблицей замены, заменяя его на равноценный по химическому составу.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Проводится анализ соблюдения натуральных норм продуктов подекадно. 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месяца по накопительной ведомости подсчитывается калорийность пищи и ее ингредиентов: белки,</a:t>
            </a:r>
            <a:r>
              <a:rPr kumimoji="0" lang="ru-RU" sz="13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жиры, углеводы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их соотношение.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Ежедневно контролируется качество поступления всех продуктов питания, сроки реализации скоропортящихся продуктов.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Ведется контроль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соблюдением технологии приготовления блюд, за правильностью обработки овощей, яиц; за правильным применением, согласно санитарным требованиям, инвентаря; за правильностью забора и хранения суточных проб; за соблюдением товарного соседства на складах сухих и овощных продуктов.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поступлении новых продуктов проводятся пробные варки и пробные чистки овощей; контролируется отпуск готовой пищи с кухни.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Регулярно проводятся по всем правилам снятие проб с последующей отметкой в журнале бракеража.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Контролируем</a:t>
            </a:r>
            <a:r>
              <a:rPr kumimoji="0" lang="ru-RU" sz="13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 по группам: объем порций, санитарно - гигиенические нормы при приеме пищи, сервировку стола.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Ежедневно проводится витаминизация </a:t>
            </a:r>
            <a:r>
              <a:rPr lang="ru-RU" sz="13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третьего блюда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контролируется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закладка продуктов.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При составлении меню пользуемся технологическими картами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приготовления блюд и рецептурными справочниками детского питания.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Перед работой работники пищеблока осматриваются на гнойничковые заболевания.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ольга\Pictures\Дети\0d244724ca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1374" y="5472522"/>
            <a:ext cx="1332626" cy="1206321"/>
          </a:xfrm>
          <a:prstGeom prst="rect">
            <a:avLst/>
          </a:prstGeom>
          <a:noFill/>
        </p:spPr>
      </p:pic>
      <p:pic>
        <p:nvPicPr>
          <p:cNvPr id="7" name="Picture 1" descr="C:\Users\ольга\Pictures\Дети\post-236762-127049092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43833" y="0"/>
            <a:ext cx="1185909" cy="107154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8" y="102378"/>
            <a:ext cx="873366" cy="1143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 - просветительная работа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57356" y="714356"/>
            <a:ext cx="642942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Большое внимание  в детском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уделяется санитарному просвещению родителей и персонала. Санитарно-просветительная работа организуется и проводится в соответствии с методическими рекомендациями для медицинских работников. Имеется годовой план по санитарному просвещению, который включается в общий годовой план работы детского сада.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санитарно-просветительной работы включает в себя: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 санитарных бюллетеней для родителей и сотрудников, оформление стендов: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Здоровячек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 дошкольника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здоров!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Советы специалистов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бесед, информационно- статистических сообщений старшей медсестрой на общих, групповых, родительских собраниях, заседаниях родительского комитета, медика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педагогических совещаниях, собраниях и планёрках сотрудников детского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сада</a:t>
            </a:r>
            <a:endParaRPr lang="ru-RU" sz="14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инструктаж педагогов, техперсонала, помощников воспитателей по санитарно-эпидемиологическому режиму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каждой группе  имеется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 для родителей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котором отведена рубрика для медицинской информации по актуальным темам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 детей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информация по оздоровлению детей, меню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абота ведется из расчета четырех часов в месяц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2" y="737028"/>
            <a:ext cx="1656184" cy="1240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2996952"/>
            <a:ext cx="1762125" cy="2600325"/>
          </a:xfrm>
          <a:prstGeom prst="rect">
            <a:avLst/>
          </a:prstGeom>
          <a:ln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278608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года   проведены: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 с родителями 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для родителей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выпущены сан.бюллетни 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размещены статьи в родительских уголках</a:t>
            </a:r>
            <a:endParaRPr lang="ru-RU" sz="14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лекции для родителей</a:t>
            </a:r>
            <a:endParaRPr lang="ru-RU" sz="14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Пятиминутки для детей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Тематика лекций для педагогического коллектива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проведении санитарно </a:t>
            </a:r>
            <a:r>
              <a:rPr lang="ru-RU" sz="1400" b="1" i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просветительской работы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используем разнообразную медицинскую литературу, статьи из Интернета.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i="1" dirty="0"/>
          </a:p>
        </p:txBody>
      </p:sp>
      <p:pic>
        <p:nvPicPr>
          <p:cNvPr id="43011" name="Picture 3" descr="C:\Users\ольга\Pictures\Дети\cdbf521d61c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780928"/>
            <a:ext cx="2767019" cy="371477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08144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00" y="170115"/>
            <a:ext cx="20859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Противоэпидемическая работа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инфекционных заболеваний: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санитарно-эпидемиологическими правилами "Организация иммунопрофилактики инфекционных болезней. СП 3.3.2367-08", утв. постановлением Главного государственного санитарного врача РФ от 04.06.2008 № 34;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помещений детского учреждения;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организации питания;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иммунизации;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карантинных мероприятий в связи с заболеваниями скарлатиной и ветряной оспой. </a:t>
            </a:r>
          </a:p>
          <a:p>
            <a:pPr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туберкулеза: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санитарно-эпидемиологическими правилами "Профилактика туберкулеза. СП 3.1.2.3114-13« в замен СП 3.1.1295-03, утв. Главным государственным санитарным врачом 22.10.2013 №60;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туберкулинодиагностика воспитанников;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обследования детей из группы риска, направленных в противотуберкулёзный кабинет детской поликлиники г. Мирного;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родителями. </a:t>
            </a:r>
          </a:p>
          <a:p>
            <a:pPr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кишечных инфекций: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санитарно-эпидемиологическими правилами "Профилактика острых кишечных инфекций. СП 3.1.1.1117-02", утв. Главным государственным санитарным врачом РФ 17.03.2002;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соблюдения санитарно-эпидемиологического режима в детском саду, пищеблоке;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личной гигиены воспитанников, персонала, работников пищеблока;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наблюдение за контактными лицами;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дезинфекции. </a:t>
            </a:r>
          </a:p>
          <a:p>
            <a:pPr>
              <a:buNone/>
            </a:pPr>
            <a:r>
              <a:rPr lang="ru-RU" sz="1200" b="1" i="1" dirty="0" smtClean="0"/>
              <a:t> </a:t>
            </a:r>
          </a:p>
        </p:txBody>
      </p:sp>
      <p:pic>
        <p:nvPicPr>
          <p:cNvPr id="5" name="Рисунок 4" descr="3e96f5cdaea4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01024" y="1643050"/>
            <a:ext cx="9286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98" y="5288166"/>
            <a:ext cx="2065520" cy="1480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571480"/>
            <a:ext cx="6500858" cy="45720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педикулеза: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приказом Минздрава России от 26.11.1998 № 342 "Об усилении мероприятий по профилактике эпидемического сыпного тифа и борьбе с педикулезом";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РФ от 27.04.1999г. №199/62 п3.4.1.</a:t>
            </a:r>
          </a:p>
          <a:p>
            <a:pPr marL="457200" lvl="1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поступающие в детское учреждение осматриваются ежедневно воспитателем и один раз в неделю  медицинским работником.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СанПиН 2.4.3648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постановлением Главного государственного санитарного врача РФ от «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27» октября 2020г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32;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гельминтозов: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санитарно-эпидемиологическими правилами и нормативами "Профилактика паразитарных болезней на территории Российской Федерации. СанПиН 3.2.1333-03", утв. Главным государственным санитарным врачом РФ 28.05.2003;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воспитанников;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песка в песочницах;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укрытие песка тентом от животных.</a:t>
            </a:r>
          </a:p>
          <a:p>
            <a:pPr>
              <a:buNone/>
            </a:pPr>
            <a:endParaRPr lang="ru-RU" b="1" i="1" dirty="0" smtClean="0"/>
          </a:p>
          <a:p>
            <a:endParaRPr lang="ru-RU" dirty="0"/>
          </a:p>
        </p:txBody>
      </p:sp>
      <p:pic>
        <p:nvPicPr>
          <p:cNvPr id="5" name="Рисунок 4" descr="bd1e0b23d63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5" y="1500174"/>
            <a:ext cx="2571767" cy="471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282" y="3929066"/>
            <a:ext cx="3997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Радутная Людмила Валентиновна –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старшая медицинская сестра детского сада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 категория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среднее специальное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-35 лет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3935087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Кузеева Тазкиря Абдулбариевна –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медицинская сестра по физиотерапии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 категория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среднее специальное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-38 лет</a:t>
            </a:r>
          </a:p>
        </p:txBody>
      </p:sp>
      <p:pic>
        <p:nvPicPr>
          <p:cNvPr id="8" name="Picture 3" descr="F:\сайт2\Для Т.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7" y="371472"/>
            <a:ext cx="2014539" cy="3128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2" descr="F:\сайт2\Для Т.И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1472"/>
            <a:ext cx="2014539" cy="3021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8" descr="57bfdb03d212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428736"/>
            <a:ext cx="12144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9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45f63291b255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290639" cy="15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884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400" b="1" i="1" dirty="0" smtClean="0"/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организация санитарно гигиенического режима в детском саду, своевременная и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работа по медицинскому обслуживанию детей, чёткая организация питания,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воспитания, закаливания детей, санитарно-просветительная работа с родителями и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персоналом, направленные на укрепление здоровья детей и снижение заболеваемости, дают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результаты: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Детей с ухудшением состояния здоровья в период адаптации нет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Профилактическим осмотром охвачены 75% детей.  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Ведется работа по снижению заболеваемости  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Инфекционные заболевания: в 2020 году случаев  по ветряной оспе –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скарлатина – 0 случая. Число  случаев заболевания в 2021– случаев по ветряной оспе-0, скарлатина – 0 случаев;  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Проводится большая  профилактическая работа по оздоровлению.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Проводится санитарно - просветительская работа.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Охват диагностической пробой R – Манту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85%</a:t>
            </a:r>
          </a:p>
          <a:p>
            <a:pPr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СПАСИБО ЗА ВНИМАНИЕ!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400" b="1" i="1" dirty="0"/>
          </a:p>
        </p:txBody>
      </p:sp>
      <p:pic>
        <p:nvPicPr>
          <p:cNvPr id="5" name="Рисунок 4" descr="fb1ed5bc35d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4437112"/>
            <a:ext cx="1796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02801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детского сада  общеразвивающего вида, с приоритетным осуществлением деятельности по физическому развитию детей № 2 «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Сардаана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филиал АН ДОО «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Алмазик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1224170"/>
            <a:ext cx="83307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первых дошкольных учреждений г. Мирного.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нынешнее  здание  было построено в 1975 году, введено в эксплуатацию в 1976 г. Здание 2-х этажное, каменное, типовой застройки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Общая п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лощадь здания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1745,4 кв.м. территория благоустроена, ограждена забором и полосой зеленых насаждений.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Выделены функциональные зоны: зона игровой территории, хозяйственная зона, зона застройки.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326486" y="3204134"/>
            <a:ext cx="634997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проведения лечебно-профилактической работы в детском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функционируют: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медицинский кабинет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прививочный кабинет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физиокабинет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помещения оснащены согласно требованиям СанПиН 2.4.3648-20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утв. постановлением Главного государственного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санитарного врача РФ от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октября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2020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№ 32;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124744"/>
            <a:ext cx="1122223" cy="1081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89" y="458112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67" y="239415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правовое обеспечение</a:t>
            </a:r>
            <a:endParaRPr lang="ru-RU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кон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16" descr="констит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214290"/>
            <a:ext cx="1428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28800"/>
            <a:ext cx="8085095" cy="4752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федеральном уровне действуют следующие нормативные</a:t>
            </a:r>
          </a:p>
          <a:p>
            <a:pPr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документы, регламентирующие порядок организации и осуществления медицинского обслуживания детей: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52-ФЗ "О санитарно-эпидемиологическом благополучии населения";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30.03.1999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124-ФЗ "Об основных гарантиях прав ребенка в Российской Федерации";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24.07.1998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N 323-ФЗ(ред. от 25.06.2012)"Об основах охраны здоровья граждан в Российской Федерации» от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21.11.2011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77-ФЗ (в ред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ФЗ от 22.08.2004 №122-ФЗ, от 21.07.2007 №194-ФЗ, от 18.08.2007 №230-ФЗ)"О предупреждении распространения туберкулеза в Российской Федерации» от 18.06.2001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№157-ФЗ (ред. от 07.08.2000 №122-ФЗ) "Об иммунопрофилактике инфекционных болезней» от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17.09.1998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№109 от 21.03.2003 в редакции от 29.10.2009г. №855 «О совершенствовании противотуберкулезных мероприятий в Российской Федерации»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3.1.2951-11 «О профилактика полиомиелита в пост сертификационный период»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3.1.2.1203-03 «Профилактика стрептококковой (группы А) инфекций»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3.1.2.3114-13 «Профилактика туберкулеза»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3.2.3110-13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энтеробиоза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endParaRPr lang="ru-RU" sz="1400" b="1" i="1" dirty="0" smtClean="0"/>
          </a:p>
          <a:p>
            <a:pPr>
              <a:buFont typeface="Wingdings" pitchFamily="2" charset="2"/>
              <a:buChar char="v"/>
            </a:pPr>
            <a:endParaRPr lang="ru-RU" sz="1400" b="1" i="1" dirty="0" smtClean="0"/>
          </a:p>
          <a:p>
            <a:pPr>
              <a:buFont typeface="Wingdings" pitchFamily="2" charset="2"/>
              <a:buChar char="v"/>
            </a:pP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9006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правовое обеспечение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14387"/>
            <a:ext cx="8549552" cy="4286821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оказания первичной медико-санитарной помощи, утв. приказом Минздравсоцразвития России от 29.07.2005 № 487;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внедрению оздоровительных технологий в деятельность образовательных учреждений, утв. приказом Минздрава России от 04.04.2003 № 139;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правила и нормативы " Санитарно-эпидемиологические требования к устройству, содержанию и организации режима работы в дошкольных организациях СанПиН 2.4.3648  - 20 утв. постановлением Главного государственного санитарного врача РФ от « 27» октября 2020г. № 32;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10 августа 2017 г. № 514н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проведения профилактических медицинских осмотров        несовершеннолетних»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и Минобразования России от 30.06.1992 № 186/272 "О совершенствовании системы медицинского обеспечения детей в образовательных учреждениях";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Министерство образовании России от 22.04.2009 № 03768 "О медицинском обслуживании детей в дошкольных образовательных учреждениях";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 документом, фиксирующим необходимость медицинского обслуживания воспитанников,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Лицензия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ЛО-14-01-002735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«31» августа 2020г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медицинской деятельности в образовательном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учреждении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Устав      АН ДОО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Алмазик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i="1" dirty="0" smtClean="0"/>
          </a:p>
          <a:p>
            <a:pPr>
              <a:buFont typeface="Wingdings" pitchFamily="2" charset="2"/>
              <a:buChar char="v"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pPr>
              <a:buFont typeface="Wingdings" pitchFamily="2" charset="2"/>
              <a:buChar char="v"/>
            </a:pPr>
            <a:endParaRPr lang="ru-RU" b="1" i="1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Picture 2" descr="C:\Users\ольга\Downloads\images (28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5452" y="274638"/>
            <a:ext cx="1026690" cy="73974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7152"/>
            <a:ext cx="1524411" cy="1980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12257"/>
            <a:ext cx="1524411" cy="198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выполняемой работы, в том числе в соответствии с должностной инструкцией старшей медицинской сестры: 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8229600" cy="55258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Старшая медицинская сестра согласно утверждённой программе производственного контроля филиала АН ДОО контролирует: 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санитарное состояние всех помещений детского сада, выполнение противоэпидемического режима; 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уборку, проветривание, освещение, оборудование групповых помещений и территорий;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индивидуализацию постельных принадлежностей, полотенец, шкафов для одежды;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обработку посуды, санитарно-технического оборудования, инвентаря, игрушек;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хранение дезинфекционных и стерилизационных средств, приготовлений из них рабочих растворов;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и проведение мероприятий, направленных на охрану жизни и здоровья детей;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ведение групповых дневников, отражающих повседневное здоровье детей.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ежедневный утренний приём детей в детском саду.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Осматривает детей при подозрении на заболевание, при необходимости ставит в известность главного врача АН ДОО «Алмазик» и заведующую детского сада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Ведёт приём вернувшихся после болезни детей с осуществлением патронажа , согласно действующим санитарным правилам и нормам;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Вместе с врачом детского сада участвует в приёме детей вновь поступающих в детский сад, контролирует комплектование групп.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Участвует в организации  и проведении профилактических осмотров детей  врачами специалистами.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Проводит антропометрию и оценку физического развития детей, анализ эффективности физического воспитания с оценкой физической нагрузки на детей на занятиях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Совместно с врачом детского сада осуществляет контроль качества оздоровления детей в детском саду, организует и контролирует мероприятия по закаливанию, физическому воспитанию детей.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Проводит отбор детей для проведения профилактических прививок, доврачебный осмотр перед вакцинацией и после неё согласно действующим нормативным документам.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Проводит диагностические пробы, организует забор материала для лабораторных исследований.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Оказывает детям доврачебную неотложную помощь, изолирует заболевшего ребёнка до прихода родителей или до госпитализации ребёнка в соответствующее медицинское учреждение.</a:t>
            </a:r>
          </a:p>
          <a:p>
            <a:pPr algn="just">
              <a:buFont typeface="Wingdings" pitchFamily="2" charset="2"/>
              <a:buChar char="v"/>
            </a:pPr>
            <a:endParaRPr lang="ru-RU" sz="1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86" y="1412776"/>
            <a:ext cx="1425094" cy="149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выполняемой работы, в том числе в соответствии с должностной инструкцией старшей медицинской сестры: 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86748" cy="4429156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endParaRPr lang="ru-RU" sz="4800" dirty="0" smtClean="0"/>
          </a:p>
          <a:p>
            <a:pPr>
              <a:buNone/>
            </a:pP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4800" b="1" i="1" dirty="0" smtClean="0"/>
              <a:t>.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проведение текущей дезинфекции согласно действующим нормативным документам.</a:t>
            </a:r>
          </a:p>
          <a:p>
            <a:pPr>
              <a:buNone/>
            </a:pP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Контролирует своевременность медицинского осмотра и прохождения обучения по сан минимуму  сотрудников детского сада </a:t>
            </a:r>
          </a:p>
          <a:p>
            <a:pPr>
              <a:buNone/>
            </a:pP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Старшая медсестра при организации детского питания в филиале АН ДОО;</a:t>
            </a:r>
          </a:p>
          <a:p>
            <a:pPr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составляет ежедневное меню, ведёт подсчёт пищевых ингредиентов и калорийности, следит за соблюдением натуральных норм продуктов</a:t>
            </a:r>
          </a:p>
          <a:p>
            <a:pPr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контролирует работу пищеблока: санитарно-гигиеническое состояние помещения, инвентаря и оборудования, исправность работы холодильного оборудования, осмотр работников пищеблока на гнойничковые заболевания, снимает пробу, заполняет соответствующую документацию.</a:t>
            </a:r>
          </a:p>
          <a:p>
            <a:pPr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постоянный контроль качества поставляемых продуктов питания и соблюдения сроков реализации, качества их хранения в складских помещениях согласно действующим нормативным документам.</a:t>
            </a:r>
          </a:p>
          <a:p>
            <a:pPr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контролирует организацию детского питания в группах.</a:t>
            </a:r>
          </a:p>
          <a:p>
            <a:pPr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старшая медицинская сестра ведёт всю медицинскую документацию в разрезе комплексной оздоровительной программы, регистрацию всех видов работ в форме записей в форме записей в программе производственного контроля и журнала.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225431"/>
            <a:ext cx="2664296" cy="158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267903"/>
            <a:ext cx="2664296" cy="158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выполняемой работы в том числе </a:t>
            </a:r>
            <a:b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должностной инструкцией</a:t>
            </a:r>
            <a: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разработан план оздоровительно – профилактической работы на год.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ведётся систематическая профилактическая и санитарно – просветительная, санитарно-противоэпидемиологическая работа.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медицинской службы является профилактическая и социально-реабилитологическая работы, 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Регулярно проводится антропометрия с дальнейшей оценкой физического развития детей. Систематически проводятся осмотры детей на педикулёз.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Квалифицированное оказание первой доврачебной помощи при острых заболеваниях, травмах. Согласно графику  детской консультации организую и участвую в углублённых осмотрах детей специалистами.</a:t>
            </a:r>
          </a:p>
          <a:p>
            <a:pPr>
              <a:buNone/>
            </a:pPr>
            <a:r>
              <a:rPr lang="ru-RU" sz="1400" b="1" i="1" dirty="0" smtClean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6" y="274638"/>
            <a:ext cx="1586471" cy="1586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869160"/>
            <a:ext cx="2736304" cy="1568968"/>
          </a:xfrm>
          <a:prstGeom prst="rect">
            <a:avLst/>
          </a:prstGeom>
          <a:ln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2789</Words>
  <Application>Microsoft Office PowerPoint</Application>
  <PresentationFormat>Экран (4:3)</PresentationFormat>
  <Paragraphs>845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Batang</vt:lpstr>
      <vt:lpstr>BatangChe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правовое обеспечение</vt:lpstr>
      <vt:lpstr>Нормативно правовое обеспечение</vt:lpstr>
      <vt:lpstr>Объем выполняемой работы, в том числе в соответствии с должностной инструкцией старшей медицинской сестры: </vt:lpstr>
      <vt:lpstr>Объем выполняемой работы, в том числе в соответствии с должностной инструкцией старшей медицинской сестры: </vt:lpstr>
      <vt:lpstr>  Объем выполняемой работы в том числе  в соответствии с должностной инструкцией   </vt:lpstr>
      <vt:lpstr>Презентация PowerPoint</vt:lpstr>
      <vt:lpstr>Презентация PowerPoint</vt:lpstr>
      <vt:lpstr>Презентация PowerPoint</vt:lpstr>
      <vt:lpstr>   Качественные показатели работы за 2021-20 г.г.   </vt:lpstr>
      <vt:lpstr>Презентация PowerPoint</vt:lpstr>
      <vt:lpstr>Презентация PowerPoint</vt:lpstr>
      <vt:lpstr>   Доврачебный осмотр детей (скрининг)  и лабораторное обследование. </vt:lpstr>
      <vt:lpstr>  Показатели по группам здоровья   за 2020-21 год                               </vt:lpstr>
      <vt:lpstr> Распределение детей по группам здоровья  на конец 2021 года</vt:lpstr>
      <vt:lpstr>ОТЧЁТЫ ПО ЗАБОЛЕВАЕМОСТИ  за 2020-21 г.г. </vt:lpstr>
      <vt:lpstr>Анализ посещаемости за 2020-21 гг..</vt:lpstr>
      <vt:lpstr> Отчет о проделанной работе физиотерапевтического кабинета в сравнении за 2020-2021 гг.. </vt:lpstr>
      <vt:lpstr>Презентация PowerPoint</vt:lpstr>
      <vt:lpstr>Выполнение плана профилактических прививок  за 2020-21 гг.. </vt:lpstr>
      <vt:lpstr>  Проведение мероприятий по профилактике, раннему и своевременному выявлению туберкулеза у детей.   </vt:lpstr>
      <vt:lpstr> Питание </vt:lpstr>
      <vt:lpstr> Санитарно - просветительная работа </vt:lpstr>
      <vt:lpstr>Презентация PowerPoint</vt:lpstr>
      <vt:lpstr>Противоэпидемическая работа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Волкова Надежда Григорьевна</cp:lastModifiedBy>
  <cp:revision>202</cp:revision>
  <dcterms:created xsi:type="dcterms:W3CDTF">2012-07-31T15:34:20Z</dcterms:created>
  <dcterms:modified xsi:type="dcterms:W3CDTF">2022-04-14T07:43:50Z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