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3"/>
  </p:notesMasterIdLst>
  <p:sldIdLst>
    <p:sldId id="256" r:id="rId2"/>
    <p:sldId id="257" r:id="rId3"/>
    <p:sldId id="259" r:id="rId4"/>
    <p:sldId id="276" r:id="rId5"/>
    <p:sldId id="27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937" autoAdjust="0"/>
  </p:normalViewPr>
  <p:slideViewPr>
    <p:cSldViewPr snapToGrid="0">
      <p:cViewPr varScale="1">
        <p:scale>
          <a:sx n="97" d="100"/>
          <a:sy n="97" d="100"/>
        </p:scale>
        <p:origin x="90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BE8DD-0E0C-4CF3-867D-C72254D7A057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21B6C-52B2-4509-ADEB-38A90BDDA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200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21B6C-52B2-4509-ADEB-38A90BDDAD3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687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7E14-2408-4491-9A5E-88EF3BFAB51D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BC758-27D9-4015-9291-1C6DA4A20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023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7E14-2408-4491-9A5E-88EF3BFAB51D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BC758-27D9-4015-9291-1C6DA4A20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091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7E14-2408-4491-9A5E-88EF3BFAB51D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BC758-27D9-4015-9291-1C6DA4A20CB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6630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7E14-2408-4491-9A5E-88EF3BFAB51D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BC758-27D9-4015-9291-1C6DA4A20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71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7E14-2408-4491-9A5E-88EF3BFAB51D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BC758-27D9-4015-9291-1C6DA4A20CB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4547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7E14-2408-4491-9A5E-88EF3BFAB51D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BC758-27D9-4015-9291-1C6DA4A20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54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7E14-2408-4491-9A5E-88EF3BFAB51D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BC758-27D9-4015-9291-1C6DA4A20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335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7E14-2408-4491-9A5E-88EF3BFAB51D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BC758-27D9-4015-9291-1C6DA4A20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971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7E14-2408-4491-9A5E-88EF3BFAB51D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BC758-27D9-4015-9291-1C6DA4A20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989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7E14-2408-4491-9A5E-88EF3BFAB51D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BC758-27D9-4015-9291-1C6DA4A20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756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7E14-2408-4491-9A5E-88EF3BFAB51D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BC758-27D9-4015-9291-1C6DA4A20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821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7E14-2408-4491-9A5E-88EF3BFAB51D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BC758-27D9-4015-9291-1C6DA4A20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217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7E14-2408-4491-9A5E-88EF3BFAB51D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BC758-27D9-4015-9291-1C6DA4A20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322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7E14-2408-4491-9A5E-88EF3BFAB51D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BC758-27D9-4015-9291-1C6DA4A20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020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7E14-2408-4491-9A5E-88EF3BFAB51D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BC758-27D9-4015-9291-1C6DA4A20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98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7E14-2408-4491-9A5E-88EF3BFAB51D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BC758-27D9-4015-9291-1C6DA4A20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811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A7E14-2408-4491-9A5E-88EF3BFAB51D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90BC758-27D9-4015-9291-1C6DA4A20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654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9685" y="4119154"/>
            <a:ext cx="7766936" cy="166449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Отчет медицинской сестры детского сада №20 «Колобок»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8" t="4054" r="12936" b="1089"/>
          <a:stretch/>
        </p:blipFill>
        <p:spPr>
          <a:xfrm>
            <a:off x="3561805" y="534837"/>
            <a:ext cx="4319452" cy="3402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107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1285" y="475781"/>
            <a:ext cx="1048641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3</a:t>
            </a:r>
            <a:r>
              <a:rPr lang="ru-RU" sz="1200" dirty="0" smtClean="0"/>
              <a:t>. </a:t>
            </a:r>
            <a:r>
              <a:rPr lang="ru-RU" sz="1200" b="1" dirty="0" smtClean="0"/>
              <a:t>Оформление следующих отчетных медицинских документов и журналов, отвечающих установленным требованиям: </a:t>
            </a:r>
          </a:p>
          <a:p>
            <a:endParaRPr lang="ru-RU" sz="1200" b="1" dirty="0" smtClean="0"/>
          </a:p>
          <a:p>
            <a:pPr algn="just"/>
            <a:r>
              <a:rPr lang="ru-RU" sz="1200" dirty="0" smtClean="0"/>
              <a:t>•	Журнал контроля профилактических прививок (ф №064-у)</a:t>
            </a:r>
          </a:p>
          <a:p>
            <a:pPr algn="just"/>
            <a:r>
              <a:rPr lang="ru-RU" sz="1200" dirty="0" smtClean="0"/>
              <a:t>•	Журнал регистрации инфекционных заболеваний</a:t>
            </a:r>
          </a:p>
          <a:p>
            <a:pPr algn="just"/>
            <a:r>
              <a:rPr lang="ru-RU" sz="1200" dirty="0" smtClean="0"/>
              <a:t>•	КЭС об инфекционном заболевании, остром отравлении, реакции на прививку (058-у)</a:t>
            </a:r>
          </a:p>
          <a:p>
            <a:pPr algn="just"/>
            <a:r>
              <a:rPr lang="ru-RU" sz="1200" dirty="0" smtClean="0"/>
              <a:t>•	Журнал учета санитарно-просветительной работы (038-у)</a:t>
            </a:r>
          </a:p>
          <a:p>
            <a:pPr algn="just"/>
            <a:r>
              <a:rPr lang="ru-RU" sz="1200" dirty="0" smtClean="0"/>
              <a:t>•	Журнал контроля санитарного состояния учреждения</a:t>
            </a:r>
          </a:p>
          <a:p>
            <a:pPr algn="just"/>
            <a:r>
              <a:rPr lang="ru-RU" sz="1200" dirty="0" smtClean="0"/>
              <a:t>•	Журнал учета аварийных состояний (050-у)</a:t>
            </a:r>
          </a:p>
          <a:p>
            <a:pPr algn="just"/>
            <a:r>
              <a:rPr lang="ru-RU" sz="1200" dirty="0" smtClean="0"/>
              <a:t>•	Журнал учета температурного режима в холодильном оборудовании (медкабинет, пищеблок)</a:t>
            </a:r>
          </a:p>
          <a:p>
            <a:pPr algn="just"/>
            <a:r>
              <a:rPr lang="ru-RU" sz="1200" dirty="0" smtClean="0"/>
              <a:t>•	Журнал бракеража скоропортящихся продуктов , поступающих на пищеблок</a:t>
            </a:r>
          </a:p>
          <a:p>
            <a:pPr algn="just"/>
            <a:r>
              <a:rPr lang="ru-RU" sz="1200" dirty="0" smtClean="0"/>
              <a:t>•	Журнал бракеража готовой кулинарной продукции</a:t>
            </a:r>
          </a:p>
          <a:p>
            <a:pPr algn="just"/>
            <a:r>
              <a:rPr lang="ru-RU" sz="1200" dirty="0" smtClean="0"/>
              <a:t>•	Журнал регистрации добровольных </a:t>
            </a:r>
            <a:r>
              <a:rPr lang="ru-RU" sz="1200" dirty="0" err="1" smtClean="0"/>
              <a:t>отказовродителей</a:t>
            </a:r>
            <a:r>
              <a:rPr lang="ru-RU" sz="1200" dirty="0" smtClean="0"/>
              <a:t> от проведения профилактических прививок</a:t>
            </a:r>
          </a:p>
          <a:p>
            <a:pPr algn="just"/>
            <a:r>
              <a:rPr lang="ru-RU" sz="1200" dirty="0" smtClean="0"/>
              <a:t>•	Журнал проведения витаминизации третьих и сладких блюд</a:t>
            </a:r>
          </a:p>
          <a:p>
            <a:pPr algn="just"/>
            <a:r>
              <a:rPr lang="ru-RU" sz="1200" dirty="0" smtClean="0"/>
              <a:t>•	Журнал планирования и учета оздоровительной работы</a:t>
            </a:r>
          </a:p>
          <a:p>
            <a:pPr algn="just"/>
            <a:r>
              <a:rPr lang="ru-RU" sz="1200" dirty="0" smtClean="0"/>
              <a:t>•	Журнал учета проведения генеральных уборок в прививочном кабинете</a:t>
            </a:r>
          </a:p>
          <a:p>
            <a:pPr algn="just"/>
            <a:r>
              <a:rPr lang="ru-RU" sz="1200" dirty="0" smtClean="0"/>
              <a:t>•	Журнал антропометрии</a:t>
            </a:r>
          </a:p>
          <a:p>
            <a:pPr algn="just"/>
            <a:r>
              <a:rPr lang="ru-RU" sz="1200" dirty="0" smtClean="0"/>
              <a:t>•	Журнал учета соматической заболеваемости</a:t>
            </a:r>
          </a:p>
          <a:p>
            <a:pPr algn="just"/>
            <a:r>
              <a:rPr lang="ru-RU" sz="1200" dirty="0" smtClean="0"/>
              <a:t>•	Журнал учета поступления и расходования ИМБП•	Журнал учета периодических медицинских осмотров сотрудников</a:t>
            </a:r>
          </a:p>
          <a:p>
            <a:pPr algn="just"/>
            <a:r>
              <a:rPr lang="ru-RU" sz="1200" dirty="0" smtClean="0"/>
              <a:t>•	Журнал учета осмотра детей врачами специалистами</a:t>
            </a:r>
          </a:p>
          <a:p>
            <a:pPr algn="just"/>
            <a:r>
              <a:rPr lang="ru-RU" sz="1200" dirty="0" smtClean="0"/>
              <a:t>•	Журнал учета, хранения и использования </a:t>
            </a:r>
            <a:r>
              <a:rPr lang="ru-RU" sz="1200" dirty="0" err="1" smtClean="0"/>
              <a:t>дез</a:t>
            </a:r>
            <a:r>
              <a:rPr lang="ru-RU" sz="1200" dirty="0" smtClean="0"/>
              <a:t>. Средств</a:t>
            </a:r>
          </a:p>
          <a:p>
            <a:pPr algn="just"/>
            <a:r>
              <a:rPr lang="ru-RU" sz="1200" dirty="0" smtClean="0"/>
              <a:t>•	Журнал здоровья</a:t>
            </a:r>
          </a:p>
          <a:p>
            <a:pPr algn="just"/>
            <a:r>
              <a:rPr lang="ru-RU" sz="1200" dirty="0" smtClean="0"/>
              <a:t>•	Журнал учета детей, направленных на прием к фтизиатру</a:t>
            </a:r>
          </a:p>
          <a:p>
            <a:pPr algn="just"/>
            <a:r>
              <a:rPr lang="ru-RU" sz="1200" dirty="0" smtClean="0"/>
              <a:t>•	Журнал регистрации </a:t>
            </a:r>
            <a:r>
              <a:rPr lang="ru-RU" sz="1200" dirty="0" err="1" smtClean="0"/>
              <a:t>физиопроцедур</a:t>
            </a:r>
            <a:endParaRPr lang="ru-RU" sz="1200" dirty="0" smtClean="0"/>
          </a:p>
          <a:p>
            <a:pPr algn="just"/>
            <a:r>
              <a:rPr lang="ru-RU" sz="1200" dirty="0" smtClean="0"/>
              <a:t>•	Журнал приема детей в медицинском кабинете</a:t>
            </a:r>
          </a:p>
          <a:p>
            <a:pPr algn="just"/>
            <a:r>
              <a:rPr lang="ru-RU" sz="1200" dirty="0" smtClean="0"/>
              <a:t>•	Списки детей, нуждающихся в замене продуктов питания</a:t>
            </a:r>
          </a:p>
          <a:p>
            <a:pPr algn="just"/>
            <a:r>
              <a:rPr lang="ru-RU" sz="1200" dirty="0" smtClean="0"/>
              <a:t>•	Журнал учета показаний гигрометра психометрического в прививочном кабинете</a:t>
            </a:r>
          </a:p>
          <a:p>
            <a:pPr algn="just"/>
            <a:r>
              <a:rPr lang="ru-RU" sz="1200" dirty="0" smtClean="0"/>
              <a:t>•	Списки детей по годам рождения (071-1/у)</a:t>
            </a:r>
          </a:p>
          <a:p>
            <a:pPr algn="just"/>
            <a:r>
              <a:rPr lang="ru-RU" sz="1200" dirty="0" smtClean="0"/>
              <a:t>•	Списки детей, состоящих на диспансерном учете</a:t>
            </a:r>
          </a:p>
          <a:p>
            <a:pPr algn="just"/>
            <a:r>
              <a:rPr lang="ru-RU" sz="1200" dirty="0" smtClean="0"/>
              <a:t>•	Журнал учета осмотра детей на педикулез</a:t>
            </a:r>
          </a:p>
          <a:p>
            <a:pPr algn="just"/>
            <a:r>
              <a:rPr lang="ru-RU" sz="1200" dirty="0" smtClean="0"/>
              <a:t>•	Журнал учета проведения генеральных уборок на пищеблоке</a:t>
            </a:r>
          </a:p>
          <a:p>
            <a:pPr algn="just"/>
            <a:r>
              <a:rPr lang="ru-RU" sz="1200" dirty="0" smtClean="0"/>
              <a:t>•	Журнал работы бактерицидной лампы медкабинета, пищеблок, групповых</a:t>
            </a:r>
          </a:p>
          <a:p>
            <a:pPr algn="just"/>
            <a:r>
              <a:rPr lang="ru-RU" sz="1200" dirty="0" smtClean="0"/>
              <a:t>•	Журнал проведения санитарных инструктажей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49456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3088" y="1263162"/>
            <a:ext cx="891702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4. Сверка списков детей, зачисленных в дошкольное образовательное учреждение (далее – ДОУ), и проверка наличия следующих медицинских документов: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Медицинская карта ребенка (форма № 026/у-2000).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Карта «История развития ребенка»(форма № 112);</a:t>
            </a:r>
          </a:p>
          <a:p>
            <a:endParaRPr lang="ru-RU" sz="1200" dirty="0" smtClean="0"/>
          </a:p>
          <a:p>
            <a:endParaRPr lang="ru-RU" sz="1200" dirty="0"/>
          </a:p>
          <a:p>
            <a:r>
              <a:rPr lang="ru-RU" sz="1200" b="1" dirty="0" smtClean="0"/>
              <a:t>5. Анализ здоровья вновь поступивших детей, составление листов здоровья ребенка на </a:t>
            </a:r>
          </a:p>
          <a:p>
            <a:r>
              <a:rPr lang="ru-RU" sz="1200" b="1" dirty="0" smtClean="0"/>
              <a:t>основании результатов осмотров. </a:t>
            </a:r>
          </a:p>
          <a:p>
            <a:endParaRPr lang="ru-RU" sz="1200" b="1" dirty="0" smtClean="0"/>
          </a:p>
          <a:p>
            <a:endParaRPr lang="ru-RU" sz="1200" dirty="0" smtClean="0"/>
          </a:p>
          <a:p>
            <a:r>
              <a:rPr lang="ru-RU" sz="1200" b="1" dirty="0" smtClean="0"/>
              <a:t>6. Подготовка к профилактическим осмотрам детей: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анкетирование родителей;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проведение антропометрии; </a:t>
            </a:r>
          </a:p>
          <a:p>
            <a:endParaRPr lang="ru-RU" sz="1200" dirty="0" smtClean="0"/>
          </a:p>
          <a:p>
            <a:endParaRPr lang="ru-RU" sz="1200" dirty="0" smtClean="0"/>
          </a:p>
          <a:p>
            <a:r>
              <a:rPr lang="ru-RU" sz="1200" b="1" dirty="0" smtClean="0"/>
              <a:t>7. Планирование и составление следующих документов</a:t>
            </a:r>
            <a:r>
              <a:rPr lang="ru-RU" sz="1200" dirty="0" smtClean="0"/>
              <a:t>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комплексный план работы на год;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помесячный план работы;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9374" y="2865872"/>
            <a:ext cx="3517697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2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907915"/>
          </a:xfrm>
        </p:spPr>
        <p:txBody>
          <a:bodyPr>
            <a:normAutofit/>
          </a:bodyPr>
          <a:lstStyle/>
          <a:p>
            <a:r>
              <a:rPr lang="ru-RU" sz="2400" dirty="0"/>
              <a:t>4. Охрана и укрепление здоровья детей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6388" y="191589"/>
            <a:ext cx="8592789" cy="4419807"/>
          </a:xfrm>
        </p:spPr>
        <p:txBody>
          <a:bodyPr/>
          <a:lstStyle/>
          <a:p>
            <a:pPr algn="just"/>
            <a:r>
              <a:rPr lang="ru-RU" sz="1200" dirty="0"/>
              <a:t>Сохранение и укрепление физического и психического здоровья детей, формирование у них основ двигательной и гигиенической культуры является первостепенной задачей для нашего детского сада.</a:t>
            </a:r>
          </a:p>
          <a:p>
            <a:pPr algn="just"/>
            <a:r>
              <a:rPr lang="ru-RU" sz="1200" dirty="0"/>
              <a:t>Медсестрой детского сада разработан план оздоровительной работы на год, ведется систематическая работа. Правильная организация санитарно-гигиенического режима в детском саду, своевременная и эффективная работа по медицинскому обслуживанию детей, четкая организация питания, физического воспитания, закаливание детей, </a:t>
            </a:r>
            <a:r>
              <a:rPr lang="ru-RU" sz="1200" dirty="0" err="1"/>
              <a:t>санитарно</a:t>
            </a:r>
            <a:r>
              <a:rPr lang="ru-RU" sz="1200" dirty="0"/>
              <a:t> – просветительская работа с родителями и персоналом, направленные на укрепление здоровья детей и снижение заболеваемости, дают положительные результаты.</a:t>
            </a:r>
          </a:p>
          <a:p>
            <a:endParaRPr lang="ru-RU" dirty="0"/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492510" y="191589"/>
            <a:ext cx="8592789" cy="44198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200" dirty="0" smtClean="0"/>
              <a:t>Сохранение и укрепление физического и психического здоровья детей, формирование у них основ двигательной и гигиенической культуры является первостепенной задачей для нашего детского сада.</a:t>
            </a:r>
          </a:p>
          <a:p>
            <a:pPr algn="just"/>
            <a:r>
              <a:rPr lang="ru-RU" sz="1200" dirty="0" smtClean="0"/>
              <a:t>Медсестрой детского сада разработан план оздоровительной работы на год, ведется систематическая работа. Правильная организация санитарно-гигиенического режима в детском саду, своевременная и эффективная работа по медицинскому обслуживанию детей, четкая организация питания, физического воспитания, закаливание детей, </a:t>
            </a:r>
            <a:r>
              <a:rPr lang="ru-RU" sz="1200" dirty="0" err="1" smtClean="0"/>
              <a:t>санитарно</a:t>
            </a:r>
            <a:r>
              <a:rPr lang="ru-RU" sz="1200" dirty="0" smtClean="0"/>
              <a:t> – просветительская работа с родителями и персоналом, направленные на укрепление здоровья детей и снижение заболеваемости, дают положительные результаты.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74" y="3180169"/>
            <a:ext cx="2888857" cy="34269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5" r="13381"/>
          <a:stretch/>
        </p:blipFill>
        <p:spPr>
          <a:xfrm>
            <a:off x="4836644" y="3180169"/>
            <a:ext cx="4256411" cy="340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7991" y="559103"/>
            <a:ext cx="874192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В детском саду проводятся </a:t>
            </a:r>
            <a:r>
              <a:rPr lang="ru-RU" sz="1400" b="1" dirty="0" err="1" smtClean="0"/>
              <a:t>здоровьесберегающие</a:t>
            </a:r>
            <a:r>
              <a:rPr lang="ru-RU" sz="1400" b="1" dirty="0" smtClean="0"/>
              <a:t> мероприятия: </a:t>
            </a:r>
          </a:p>
          <a:p>
            <a:endParaRPr lang="ru-RU" sz="1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err="1" smtClean="0"/>
              <a:t>фитонцидотерапия</a:t>
            </a:r>
            <a:r>
              <a:rPr lang="ru-RU" sz="1400" dirty="0" smtClean="0"/>
              <a:t> (1 - употребление в пищу лука, чеснока; 2 - установка  </a:t>
            </a:r>
            <a:r>
              <a:rPr lang="ru-RU" sz="1400" dirty="0" err="1" smtClean="0"/>
              <a:t>фитонцидомодулей</a:t>
            </a:r>
            <a:r>
              <a:rPr lang="ru-RU" sz="1400" dirty="0" smtClean="0"/>
              <a:t>  в  группах из  лука  и  чеснока,  чесночные медальоны)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 витаминотерапия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Проветривание, влажная уборка и  </a:t>
            </a:r>
            <a:r>
              <a:rPr lang="ru-RU" sz="1400" dirty="0" err="1" smtClean="0"/>
              <a:t>кварцевание</a:t>
            </a:r>
            <a:r>
              <a:rPr lang="ru-RU" sz="1400" dirty="0" smtClean="0"/>
              <a:t> помещений групп и всех кабинетов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витаминизация 3 блюда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корригирующие  упражнения (профилактика нарушения осанки и плоскостопия) в течение дня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дыхательная, зрительная, пальчиковая гимнастики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утренняя гимнастика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 воздушная гимнастика после сна, </a:t>
            </a:r>
            <a:r>
              <a:rPr lang="ru-RU" sz="1400" dirty="0" err="1" smtClean="0"/>
              <a:t>босохождение</a:t>
            </a:r>
            <a:r>
              <a:rPr lang="ru-RU" sz="1400" dirty="0" smtClean="0"/>
              <a:t> по массажной дорожке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 полоскание полости рта отваром трав, водой комнатной температуры после приема пищи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игры с водой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 физкультурные занятия в соответствии с возрастной группой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использование элементов самомассажа в повседневной жизни детей.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Прогулки на свежем воздухе по соблюдению температурного режима и скорости ветра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Плановая вакцинопрофилактика</a:t>
            </a:r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Общее  санитарно-гигиеническое  состояние  дошкольного  учреждения  соответствует </a:t>
            </a:r>
          </a:p>
          <a:p>
            <a:pPr algn="just"/>
            <a:r>
              <a:rPr lang="ru-RU" sz="1400" dirty="0" smtClean="0"/>
              <a:t>требованиям СанПиН: питьевой, световой и воздушный режимы соответствуют нормам. </a:t>
            </a:r>
          </a:p>
          <a:p>
            <a:r>
              <a:rPr lang="ru-RU" dirty="0" smtClean="0"/>
              <a:t>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095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609601"/>
            <a:ext cx="8596668" cy="69668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4.1. питание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1353720"/>
            <a:ext cx="8596668" cy="2183618"/>
          </a:xfrm>
        </p:spPr>
        <p:txBody>
          <a:bodyPr/>
          <a:lstStyle/>
          <a:p>
            <a:pPr algn="just"/>
            <a:r>
              <a:rPr lang="ru-RU" sz="1200" dirty="0"/>
              <a:t>Правильно организованное  питание,  полноценное  и  сбалансированное  по </a:t>
            </a:r>
            <a:r>
              <a:rPr lang="ru-RU" sz="1200" dirty="0" smtClean="0"/>
              <a:t>содержанию </a:t>
            </a:r>
            <a:r>
              <a:rPr lang="ru-RU" sz="1200" dirty="0"/>
              <a:t>основных пищевых веществ, обеспечивает полноценный рост и развитие </a:t>
            </a:r>
            <a:r>
              <a:rPr lang="ru-RU" sz="1200" dirty="0" smtClean="0"/>
              <a:t>детского </a:t>
            </a:r>
            <a:r>
              <a:rPr lang="ru-RU" sz="1200" dirty="0"/>
              <a:t>организма, повышает иммунитет ребенка по отношению к другим заболеваниям, что не маловажно для сохранения здоровья воспитанника.</a:t>
            </a:r>
          </a:p>
          <a:p>
            <a:pPr algn="just"/>
            <a:r>
              <a:rPr lang="ru-RU" sz="1200" dirty="0"/>
              <a:t>Поэтому в детском саду действует цикличное обсчитанное меню, которого придерживаемся при  </a:t>
            </a:r>
            <a:r>
              <a:rPr lang="ru-RU" sz="1200" dirty="0" smtClean="0"/>
              <a:t>составлении </a:t>
            </a:r>
            <a:r>
              <a:rPr lang="ru-RU" sz="1200" dirty="0"/>
              <a:t>ежедневного меню раскладки.  При отсутствии какого - либо  продукта,  пользуясь  таблицей  замены,  заменяют его  на равноценный по химическому составу. Проводится анализ соблюдения натуральных норм продуктов  подекадно.  В конце месяца по накопительной  ведомости  подсчитывается калорийность пищи и ее ингредиентов: Б Ж У и их соотношение.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169" y="3212538"/>
            <a:ext cx="2767476" cy="32732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709" y="3484884"/>
            <a:ext cx="3273227" cy="272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142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102" y="1045097"/>
            <a:ext cx="933558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Ежедневно  контролируется: </a:t>
            </a:r>
          </a:p>
          <a:p>
            <a:pPr algn="just"/>
            <a:r>
              <a:rPr lang="ru-RU" sz="1200" dirty="0" smtClean="0"/>
              <a:t>• качество  </a:t>
            </a:r>
            <a:r>
              <a:rPr lang="ru-RU" sz="1200" dirty="0"/>
              <a:t>поступления  всех  продуктов  питания</a:t>
            </a:r>
          </a:p>
          <a:p>
            <a:pPr algn="just"/>
            <a:r>
              <a:rPr lang="ru-RU" sz="1200" dirty="0" smtClean="0"/>
              <a:t>• сроки </a:t>
            </a:r>
            <a:r>
              <a:rPr lang="ru-RU" sz="1200" dirty="0"/>
              <a:t>реализации  скоропортящихся  продуктов</a:t>
            </a:r>
          </a:p>
          <a:p>
            <a:pPr algn="just"/>
            <a:r>
              <a:rPr lang="ru-RU" sz="1200" dirty="0" smtClean="0"/>
              <a:t>•  </a:t>
            </a:r>
            <a:r>
              <a:rPr lang="ru-RU" sz="1200" dirty="0"/>
              <a:t>технологии приготовления  блюд</a:t>
            </a:r>
          </a:p>
          <a:p>
            <a:pPr algn="just"/>
            <a:r>
              <a:rPr lang="ru-RU" sz="1200" dirty="0" smtClean="0"/>
              <a:t>•  </a:t>
            </a:r>
            <a:r>
              <a:rPr lang="ru-RU" sz="1200" dirty="0"/>
              <a:t>правильность  обработки  овощей,  яиц;  </a:t>
            </a:r>
          </a:p>
          <a:p>
            <a:pPr algn="just"/>
            <a:r>
              <a:rPr lang="ru-RU" sz="1200" dirty="0" smtClean="0"/>
              <a:t>• правильность </a:t>
            </a:r>
            <a:r>
              <a:rPr lang="ru-RU" sz="1200" dirty="0"/>
              <a:t>применения, согласно санитарным требованиям, инвентаря</a:t>
            </a:r>
          </a:p>
          <a:p>
            <a:pPr algn="just"/>
            <a:r>
              <a:rPr lang="ru-RU" sz="1200" dirty="0" smtClean="0"/>
              <a:t>•  правильность </a:t>
            </a:r>
            <a:r>
              <a:rPr lang="ru-RU" sz="1200" dirty="0"/>
              <a:t>забора и хранения  суточных  проб;</a:t>
            </a:r>
          </a:p>
          <a:p>
            <a:pPr algn="just"/>
            <a:r>
              <a:rPr lang="ru-RU" sz="1200" dirty="0" smtClean="0"/>
              <a:t>• соблюдение  </a:t>
            </a:r>
            <a:r>
              <a:rPr lang="ru-RU" sz="1200" dirty="0"/>
              <a:t>товарного  соседства  на  складах  сухих  и овощных  продуктов.</a:t>
            </a:r>
          </a:p>
          <a:p>
            <a:pPr algn="just"/>
            <a:r>
              <a:rPr lang="ru-RU" sz="1200" dirty="0" smtClean="0"/>
              <a:t>• отпуск </a:t>
            </a:r>
            <a:r>
              <a:rPr lang="ru-RU" sz="1200" dirty="0"/>
              <a:t>готовой пищи с кухни. </a:t>
            </a:r>
          </a:p>
          <a:p>
            <a:pPr algn="just"/>
            <a:r>
              <a:rPr lang="ru-RU" sz="1200" dirty="0" smtClean="0"/>
              <a:t>• снятие  </a:t>
            </a:r>
            <a:r>
              <a:rPr lang="ru-RU" sz="1200" dirty="0"/>
              <a:t>проб  с  последующей  отметкой  в  журнале  бракеража. </a:t>
            </a:r>
            <a:endParaRPr lang="ru-RU" sz="1200" dirty="0" smtClean="0"/>
          </a:p>
          <a:p>
            <a:pPr algn="just"/>
            <a:endParaRPr lang="ru-RU" sz="1200" dirty="0"/>
          </a:p>
          <a:p>
            <a:pPr algn="just"/>
            <a:r>
              <a:rPr lang="ru-RU" sz="1400" dirty="0"/>
              <a:t>Также производится контроль за питанием по группам: </a:t>
            </a:r>
          </a:p>
          <a:p>
            <a:pPr algn="just"/>
            <a:r>
              <a:rPr lang="ru-RU" sz="1200" dirty="0" smtClean="0"/>
              <a:t> объем </a:t>
            </a:r>
            <a:r>
              <a:rPr lang="ru-RU" sz="1200" dirty="0"/>
              <a:t>порций</a:t>
            </a:r>
          </a:p>
          <a:p>
            <a:pPr algn="just"/>
            <a:r>
              <a:rPr lang="ru-RU" sz="1200" dirty="0" smtClean="0"/>
              <a:t> </a:t>
            </a:r>
            <a:r>
              <a:rPr lang="ru-RU" sz="1200" dirty="0" err="1" smtClean="0"/>
              <a:t>санитарно</a:t>
            </a:r>
            <a:r>
              <a:rPr lang="ru-RU" sz="1200" dirty="0" smtClean="0"/>
              <a:t> </a:t>
            </a:r>
            <a:r>
              <a:rPr lang="ru-RU" sz="1200" dirty="0"/>
              <a:t>- гигиенические нормы при приеме пищи</a:t>
            </a:r>
          </a:p>
          <a:p>
            <a:pPr algn="just"/>
            <a:r>
              <a:rPr lang="ru-RU" sz="1200" dirty="0" smtClean="0"/>
              <a:t> сервировка </a:t>
            </a:r>
            <a:r>
              <a:rPr lang="ru-RU" sz="1200" dirty="0"/>
              <a:t>стола</a:t>
            </a:r>
          </a:p>
          <a:p>
            <a:pPr algn="just"/>
            <a:r>
              <a:rPr lang="ru-RU" sz="1200" dirty="0" smtClean="0"/>
              <a:t> Закладка продуктов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Ежедневно проводится витаминизация третьих и сладких блюд. </a:t>
            </a:r>
          </a:p>
          <a:p>
            <a:pPr algn="just"/>
            <a:r>
              <a:rPr lang="ru-RU" sz="1200" dirty="0"/>
              <a:t>При составлении меню используются технологические карты приготовления блюд и </a:t>
            </a:r>
          </a:p>
          <a:p>
            <a:pPr algn="just"/>
            <a:r>
              <a:rPr lang="ru-RU" sz="1200" dirty="0"/>
              <a:t>рецептурные справочники детского питания. </a:t>
            </a:r>
          </a:p>
          <a:p>
            <a:pPr algn="just"/>
            <a:r>
              <a:rPr lang="ru-RU" sz="1200" dirty="0"/>
              <a:t>Перед работой работники пищеблока осматриваются на гнойничковые заболевания. 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Для воспитанников, нуждающихся в замене продуктов питания по причине аллергической реакции разработан метод замены продуктов. Таблица составленная медсестрой строго соблюдается поваром, воспитателями и помощниками воспитателя.  </a:t>
            </a:r>
          </a:p>
          <a:p>
            <a:r>
              <a:rPr lang="ru-RU" sz="1200" dirty="0"/>
              <a:t> 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57" y="2211977"/>
            <a:ext cx="2569029" cy="186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849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627017"/>
          </a:xfrm>
        </p:spPr>
        <p:txBody>
          <a:bodyPr>
            <a:normAutofit/>
          </a:bodyPr>
          <a:lstStyle/>
          <a:p>
            <a:r>
              <a:rPr lang="ru-RU" sz="2800" dirty="0"/>
              <a:t>4.2. </a:t>
            </a:r>
            <a:r>
              <a:rPr lang="ru-RU" sz="2800" dirty="0" err="1"/>
              <a:t>Санитарно</a:t>
            </a:r>
            <a:r>
              <a:rPr lang="ru-RU" sz="2800" dirty="0"/>
              <a:t> - просветительная работа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1532709"/>
            <a:ext cx="8596668" cy="362276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 </a:t>
            </a:r>
            <a:r>
              <a:rPr lang="ru-RU" sz="1500" dirty="0"/>
              <a:t>Большое внимание  в детском саду уделяется санитарному просвещению родителей </a:t>
            </a:r>
            <a:r>
              <a:rPr lang="ru-RU" sz="1500" dirty="0" smtClean="0"/>
              <a:t>и персонала</a:t>
            </a:r>
            <a:r>
              <a:rPr lang="ru-RU" sz="1500" dirty="0"/>
              <a:t>.  Санитарно-просветительная  работа  организуется  и  проводится  в </a:t>
            </a:r>
            <a:r>
              <a:rPr lang="ru-RU" sz="1500" dirty="0" smtClean="0"/>
              <a:t>соответствии </a:t>
            </a:r>
            <a:r>
              <a:rPr lang="ru-RU" sz="1500" dirty="0"/>
              <a:t>с методическими рекомендациями для медицинских работников. Имеется </a:t>
            </a:r>
            <a:r>
              <a:rPr lang="ru-RU" sz="1500" dirty="0" smtClean="0"/>
              <a:t>годовой </a:t>
            </a:r>
            <a:r>
              <a:rPr lang="ru-RU" sz="1500" dirty="0"/>
              <a:t>план по санитарному просвещению, который включается в общий годовой план </a:t>
            </a:r>
            <a:r>
              <a:rPr lang="ru-RU" sz="1500" dirty="0" smtClean="0"/>
              <a:t>работы </a:t>
            </a:r>
            <a:r>
              <a:rPr lang="ru-RU" sz="1500" dirty="0"/>
              <a:t>детского учреждения. </a:t>
            </a:r>
            <a:endParaRPr lang="ru-RU" sz="1500" dirty="0" smtClean="0"/>
          </a:p>
          <a:p>
            <a:pPr algn="just"/>
            <a:r>
              <a:rPr lang="ru-RU" sz="1500" b="1" dirty="0" smtClean="0"/>
              <a:t>Содержание </a:t>
            </a:r>
            <a:r>
              <a:rPr lang="ru-RU" sz="1500" b="1" dirty="0"/>
              <a:t>санитарно-просветительной работы включает в себя: </a:t>
            </a:r>
          </a:p>
          <a:p>
            <a:pPr algn="just"/>
            <a:r>
              <a:rPr lang="ru-RU" sz="1500" dirty="0" smtClean="0"/>
              <a:t> выпуск </a:t>
            </a:r>
            <a:r>
              <a:rPr lang="ru-RU" sz="1500" dirty="0"/>
              <a:t>санитарных бюллетеней для родителей и сотрудников, оформление стендов на разные темы, </a:t>
            </a:r>
            <a:r>
              <a:rPr lang="ru-RU" sz="1500" dirty="0" err="1"/>
              <a:t>касаемые</a:t>
            </a:r>
            <a:r>
              <a:rPr lang="ru-RU" sz="1500" dirty="0"/>
              <a:t> здоровья воспитанников</a:t>
            </a:r>
          </a:p>
          <a:p>
            <a:pPr algn="just"/>
            <a:r>
              <a:rPr lang="ru-RU" sz="1500" dirty="0" smtClean="0"/>
              <a:t> проведение </a:t>
            </a:r>
            <a:r>
              <a:rPr lang="ru-RU" sz="1500" dirty="0"/>
              <a:t>бесед, информационно- статистических сообщений старшей медсестрой на общих, групповых, родительских собраниях, заседаниях родительского комитета, </a:t>
            </a:r>
            <a:r>
              <a:rPr lang="ru-RU" sz="1500" dirty="0" err="1"/>
              <a:t>медико</a:t>
            </a:r>
            <a:r>
              <a:rPr lang="ru-RU" sz="1500" dirty="0"/>
              <a:t>–педагогических совещаниях, собраниях и планёрках сотрудников ДОУ </a:t>
            </a:r>
            <a:endParaRPr lang="ru-RU" sz="1500" dirty="0" smtClean="0"/>
          </a:p>
          <a:p>
            <a:pPr algn="just"/>
            <a:r>
              <a:rPr lang="ru-RU" sz="1500" dirty="0" smtClean="0"/>
              <a:t> инструктаж </a:t>
            </a:r>
            <a:r>
              <a:rPr lang="ru-RU" sz="1500" dirty="0"/>
              <a:t>педагогов, техперсонала, помощников воспитателей по санитарно-эпидемиологическому режиму </a:t>
            </a:r>
          </a:p>
          <a:p>
            <a:pPr algn="just"/>
            <a:r>
              <a:rPr lang="ru-RU" sz="1500" dirty="0" smtClean="0"/>
              <a:t> имеется </a:t>
            </a:r>
            <a:r>
              <a:rPr lang="ru-RU" sz="1500" dirty="0"/>
              <a:t>«уголок для родителей», в котором отведена рубрика для медицинской информации  по  актуальным  темам  «питание»,  «физическое  развитие  детей»,   информация по оздоровлению детей, меню. </a:t>
            </a:r>
          </a:p>
          <a:p>
            <a:pPr algn="just"/>
            <a:r>
              <a:rPr lang="ru-RU" sz="1500" dirty="0"/>
              <a:t>Работа ведется из расчета четырех часов в месяц.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7816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609601"/>
            <a:ext cx="8596668" cy="635726"/>
          </a:xfrm>
        </p:spPr>
        <p:txBody>
          <a:bodyPr>
            <a:normAutofit/>
          </a:bodyPr>
          <a:lstStyle/>
          <a:p>
            <a:r>
              <a:rPr lang="ru-RU" sz="2800" dirty="0"/>
              <a:t>4.3.  Противоэпидемическая работа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8295" y="1506583"/>
            <a:ext cx="8596668" cy="4119153"/>
          </a:xfrm>
        </p:spPr>
        <p:txBody>
          <a:bodyPr>
            <a:noAutofit/>
          </a:bodyPr>
          <a:lstStyle/>
          <a:p>
            <a:pPr algn="just"/>
            <a:r>
              <a:rPr lang="ru-RU" sz="1400" b="1" dirty="0"/>
              <a:t>Профилактика инфекционных заболеваний: </a:t>
            </a:r>
            <a:endParaRPr lang="ru-RU" sz="1400" b="1" dirty="0" smtClean="0"/>
          </a:p>
          <a:p>
            <a:pPr algn="just"/>
            <a:r>
              <a:rPr lang="ru-RU" sz="1200" dirty="0" smtClean="0"/>
              <a:t>• ознакомление  </a:t>
            </a:r>
            <a:r>
              <a:rPr lang="ru-RU" sz="1200" dirty="0"/>
              <a:t>с  санитарно-эпидемиологическими  правилами  "Организация иммунопрофилактики инфекционных болезней. СП 3.3.2367-08", утв. постановлением Главного государственного санитарного врача РФ от 04.06.2008 № 34;</a:t>
            </a:r>
          </a:p>
          <a:p>
            <a:pPr algn="just"/>
            <a:r>
              <a:rPr lang="ru-RU" sz="1200" dirty="0" smtClean="0"/>
              <a:t>• дезинфекция </a:t>
            </a:r>
            <a:r>
              <a:rPr lang="ru-RU" sz="1200" dirty="0"/>
              <a:t>помещений ДОУ; </a:t>
            </a:r>
          </a:p>
          <a:p>
            <a:pPr algn="just"/>
            <a:r>
              <a:rPr lang="ru-RU" sz="1200" dirty="0" smtClean="0"/>
              <a:t>• контроль </a:t>
            </a:r>
            <a:r>
              <a:rPr lang="ru-RU" sz="1200" dirty="0"/>
              <a:t>организации питания;  </a:t>
            </a:r>
          </a:p>
          <a:p>
            <a:pPr algn="just"/>
            <a:r>
              <a:rPr lang="ru-RU" sz="1200" dirty="0" smtClean="0"/>
              <a:t>• организация </a:t>
            </a:r>
            <a:r>
              <a:rPr lang="ru-RU" sz="1200" dirty="0"/>
              <a:t>иммунизации;  </a:t>
            </a:r>
          </a:p>
          <a:p>
            <a:pPr algn="just"/>
            <a:endParaRPr lang="ru-RU" sz="1200" dirty="0"/>
          </a:p>
          <a:p>
            <a:pPr algn="just"/>
            <a:r>
              <a:rPr lang="ru-RU" sz="1400" b="1" dirty="0" smtClean="0"/>
              <a:t>Профилактика </a:t>
            </a:r>
            <a:r>
              <a:rPr lang="ru-RU" sz="1400" b="1" dirty="0"/>
              <a:t>туберкулеза:  </a:t>
            </a:r>
          </a:p>
          <a:p>
            <a:pPr algn="just"/>
            <a:r>
              <a:rPr lang="ru-RU" sz="1200" dirty="0" smtClean="0"/>
              <a:t>• ознакомление </a:t>
            </a:r>
            <a:r>
              <a:rPr lang="ru-RU" sz="1200" dirty="0"/>
              <a:t>с санитарно-эпидемиологическими правилами "Профилактика туберкулеза. СП3.1.1295-03",утв. Главным государственным санитарным врачом 18.04.2003;  </a:t>
            </a:r>
          </a:p>
          <a:p>
            <a:pPr algn="just"/>
            <a:r>
              <a:rPr lang="ru-RU" sz="1200" dirty="0" smtClean="0"/>
              <a:t>• </a:t>
            </a:r>
            <a:r>
              <a:rPr lang="ru-RU" sz="1200" dirty="0" err="1" smtClean="0"/>
              <a:t>туберкулинодиагностика</a:t>
            </a:r>
            <a:r>
              <a:rPr lang="ru-RU" sz="1200" dirty="0" smtClean="0"/>
              <a:t> </a:t>
            </a:r>
            <a:r>
              <a:rPr lang="ru-RU" sz="1200" dirty="0"/>
              <a:t>воспитанников;  </a:t>
            </a:r>
          </a:p>
          <a:p>
            <a:pPr algn="just"/>
            <a:r>
              <a:rPr lang="ru-RU" sz="1200" dirty="0" smtClean="0"/>
              <a:t>• организация </a:t>
            </a:r>
            <a:r>
              <a:rPr lang="ru-RU" sz="1200" dirty="0"/>
              <a:t>обследования детей из группы риска, направленных в ПТД № 20</a:t>
            </a:r>
          </a:p>
          <a:p>
            <a:pPr algn="just"/>
            <a:r>
              <a:rPr lang="ru-RU" sz="1200" dirty="0" smtClean="0"/>
              <a:t>• беседы </a:t>
            </a:r>
            <a:r>
              <a:rPr lang="ru-RU" sz="1200" dirty="0"/>
              <a:t>с родителями.  </a:t>
            </a:r>
          </a:p>
          <a:p>
            <a:endParaRPr lang="ru-RU" sz="1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605" y="4493623"/>
            <a:ext cx="1785257" cy="203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042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4136" y="968395"/>
            <a:ext cx="907433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Профилактика кишечных инфекций:  </a:t>
            </a:r>
          </a:p>
          <a:p>
            <a:pPr algn="just"/>
            <a:r>
              <a:rPr lang="ru-RU" sz="1200" dirty="0" smtClean="0"/>
              <a:t>• ознакомление  </a:t>
            </a:r>
            <a:r>
              <a:rPr lang="ru-RU" sz="1200" dirty="0"/>
              <a:t>с  санитарно-эпидемиологическими  правилами  "Профилактика  острых кишечных  инфекций.  СП  3.1.1.1117-02",  утв.  Главным  государственным  санитарным врачом РФ 17.03.2002;  </a:t>
            </a:r>
          </a:p>
          <a:p>
            <a:pPr algn="just"/>
            <a:r>
              <a:rPr lang="ru-RU" sz="1200" dirty="0" smtClean="0"/>
              <a:t>• контроль </a:t>
            </a:r>
            <a:r>
              <a:rPr lang="ru-RU" sz="1200" dirty="0"/>
              <a:t>соблюдения санитарно-эпидемиологического режима в ДОУ, пищеблоке; </a:t>
            </a:r>
          </a:p>
          <a:p>
            <a:pPr algn="just"/>
            <a:r>
              <a:rPr lang="ru-RU" sz="1200" dirty="0" smtClean="0"/>
              <a:t>• контроль </a:t>
            </a:r>
            <a:r>
              <a:rPr lang="ru-RU" sz="1200" dirty="0"/>
              <a:t>личной гигиены воспитанников, персонала, работников пищеблока;  </a:t>
            </a:r>
          </a:p>
          <a:p>
            <a:pPr algn="just"/>
            <a:r>
              <a:rPr lang="ru-RU" sz="1200" dirty="0" smtClean="0"/>
              <a:t>• медицинское </a:t>
            </a:r>
            <a:r>
              <a:rPr lang="ru-RU" sz="1200" dirty="0"/>
              <a:t>наблюдение за контактными лицами;  </a:t>
            </a:r>
          </a:p>
          <a:p>
            <a:pPr algn="just"/>
            <a:r>
              <a:rPr lang="ru-RU" sz="1200" dirty="0" smtClean="0"/>
              <a:t>• проведение </a:t>
            </a:r>
            <a:r>
              <a:rPr lang="ru-RU" sz="1200" dirty="0"/>
              <a:t>дезинфекции.  </a:t>
            </a:r>
          </a:p>
          <a:p>
            <a:pPr algn="just"/>
            <a:r>
              <a:rPr lang="ru-RU" sz="1200" dirty="0"/>
              <a:t> </a:t>
            </a:r>
          </a:p>
          <a:p>
            <a:pPr algn="just"/>
            <a:r>
              <a:rPr lang="ru-RU" sz="1400" b="1" dirty="0"/>
              <a:t>Профилактика педикулеза: </a:t>
            </a:r>
          </a:p>
          <a:p>
            <a:pPr algn="just"/>
            <a:r>
              <a:rPr lang="ru-RU" sz="1200" dirty="0" smtClean="0"/>
              <a:t>• ознакомление  </a:t>
            </a:r>
            <a:r>
              <a:rPr lang="ru-RU" sz="1200" dirty="0"/>
              <a:t>с  приказом  Минздрава  России  от  26.11.1998  №  342  "Об  усилении мероприятий по профилактике эпидемического сыпного тифа и борьбе с педикулезом";  </a:t>
            </a:r>
          </a:p>
          <a:p>
            <a:pPr algn="just"/>
            <a:r>
              <a:rPr lang="ru-RU" sz="1200" dirty="0" smtClean="0"/>
              <a:t>• проведение  </a:t>
            </a:r>
            <a:r>
              <a:rPr lang="ru-RU" sz="1200" dirty="0"/>
              <a:t>еженедельного  осмотра  воспитанников  согласно  санитарно-эпидемиологическим  правилам  и  нормативам  "Санитарно-эпидемиологические требования к  устройству, содержанию и организации режима работы в дошкольных организациях. СанПиН 2.4.1.2660-10", утв. постановлением Главного государственного санитарного врача РФ от 22.07.2010 № 91.  </a:t>
            </a:r>
          </a:p>
          <a:p>
            <a:pPr algn="just"/>
            <a:r>
              <a:rPr lang="ru-RU" sz="1200" dirty="0"/>
              <a:t> </a:t>
            </a:r>
          </a:p>
          <a:p>
            <a:pPr algn="just"/>
            <a:r>
              <a:rPr lang="ru-RU" sz="1200" dirty="0"/>
              <a:t> </a:t>
            </a:r>
            <a:r>
              <a:rPr lang="ru-RU" sz="1400" b="1" dirty="0"/>
              <a:t>Профилактика гельминтозов: </a:t>
            </a:r>
          </a:p>
          <a:p>
            <a:pPr algn="just"/>
            <a:r>
              <a:rPr lang="ru-RU" sz="1200" dirty="0" smtClean="0"/>
              <a:t>• ознакомление  </a:t>
            </a:r>
            <a:r>
              <a:rPr lang="ru-RU" sz="1200" dirty="0"/>
              <a:t>с  санитарно-эпидемиологическими  правилами  и  нормативами "Профилактика паразитарных болезней на территории Российской Федерации. СанПиН 3.2.1333-03", утв. Главным государственным санитарным врачом РФ 28.05.2003;  </a:t>
            </a:r>
          </a:p>
          <a:p>
            <a:pPr algn="just"/>
            <a:r>
              <a:rPr lang="ru-RU" sz="1200" dirty="0" smtClean="0"/>
              <a:t>• обследование </a:t>
            </a:r>
            <a:r>
              <a:rPr lang="ru-RU" sz="1200" dirty="0"/>
              <a:t>воспитанников;  </a:t>
            </a:r>
          </a:p>
          <a:p>
            <a:pPr algn="just"/>
            <a:r>
              <a:rPr lang="ru-RU" sz="1200" dirty="0" smtClean="0"/>
              <a:t>• обработка </a:t>
            </a:r>
            <a:r>
              <a:rPr lang="ru-RU" sz="1200" dirty="0"/>
              <a:t>песка в песочницах;  </a:t>
            </a:r>
          </a:p>
          <a:p>
            <a:pPr algn="just"/>
            <a:r>
              <a:rPr lang="ru-RU" sz="1200" dirty="0" smtClean="0"/>
              <a:t>•укрытие </a:t>
            </a:r>
            <a:r>
              <a:rPr lang="ru-RU" sz="1200" dirty="0"/>
              <a:t>песка тентом от животных.</a:t>
            </a:r>
          </a:p>
        </p:txBody>
      </p:sp>
    </p:spTree>
    <p:extLst>
      <p:ext uri="{BB962C8B-B14F-4D97-AF65-F5344CB8AC3E}">
        <p14:creationId xmlns:p14="http://schemas.microsoft.com/office/powerpoint/2010/main" val="2943660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44137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5. Показатели здоровья воспитанников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539047"/>
              </p:ext>
            </p:extLst>
          </p:nvPr>
        </p:nvGraphicFramePr>
        <p:xfrm>
          <a:off x="760549" y="1280160"/>
          <a:ext cx="8128000" cy="912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214812">
                <a:tc gridSpan="5">
                  <a:txBody>
                    <a:bodyPr/>
                    <a:lstStyle/>
                    <a:p>
                      <a:r>
                        <a:rPr lang="ru-RU" sz="1200" dirty="0" smtClean="0"/>
                        <a:t>5.1. Распределение воспитанников по группам здоровья по состоянию декабря месяца 2017 года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1931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Группа здоровья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II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III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IV</a:t>
                      </a:r>
                      <a:endParaRPr lang="ru-RU" sz="1200" dirty="0"/>
                    </a:p>
                  </a:txBody>
                  <a:tcPr/>
                </a:tc>
              </a:tr>
              <a:tr h="31931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детей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-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051557"/>
              </p:ext>
            </p:extLst>
          </p:nvPr>
        </p:nvGraphicFramePr>
        <p:xfrm>
          <a:off x="806246" y="3136491"/>
          <a:ext cx="8229600" cy="1595752"/>
        </p:xfrm>
        <a:graphic>
          <a:graphicData uri="http://schemas.openxmlformats.org/drawingml/2006/table">
            <a:tbl>
              <a:tblPr firstRow="1" firstCol="1" bandRow="1"/>
              <a:tblGrid>
                <a:gridCol w="2742662"/>
                <a:gridCol w="2743469"/>
                <a:gridCol w="2743469"/>
              </a:tblGrid>
              <a:tr h="544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 здоровья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2019-2020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2020-2021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674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98834"/>
            <a:ext cx="3854528" cy="1147864"/>
          </a:xfrm>
        </p:spPr>
        <p:txBody>
          <a:bodyPr>
            <a:normAutofit/>
          </a:bodyPr>
          <a:lstStyle/>
          <a:p>
            <a:r>
              <a:rPr lang="ru-RU" sz="2200" dirty="0" smtClean="0"/>
              <a:t>1. Краткая характеристика учреждения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912" y="1421027"/>
            <a:ext cx="4743011" cy="3384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77334" y="1215957"/>
            <a:ext cx="3854528" cy="4145562"/>
          </a:xfrm>
        </p:spPr>
        <p:txBody>
          <a:bodyPr>
            <a:noAutofit/>
          </a:bodyPr>
          <a:lstStyle/>
          <a:p>
            <a:pPr algn="just"/>
            <a:r>
              <a:rPr lang="ru-RU" sz="1200" b="1" dirty="0" smtClean="0"/>
              <a:t>Юридический </a:t>
            </a:r>
            <a:r>
              <a:rPr lang="ru-RU" sz="1200" b="1" dirty="0"/>
              <a:t>адрес </a:t>
            </a:r>
            <a:r>
              <a:rPr lang="ru-RU" sz="1200" dirty="0"/>
              <a:t>–678186 Республика Саха(Якутия) </a:t>
            </a:r>
            <a:r>
              <a:rPr lang="ru-RU" sz="1200" dirty="0" err="1"/>
              <a:t>Мирнинский</a:t>
            </a:r>
            <a:r>
              <a:rPr lang="ru-RU" sz="1200" dirty="0"/>
              <a:t> район  </a:t>
            </a:r>
            <a:r>
              <a:rPr lang="ru-RU" sz="1200" dirty="0" err="1"/>
              <a:t>с.Сюльдюкар</a:t>
            </a:r>
            <a:r>
              <a:rPr lang="ru-RU" sz="1200" dirty="0"/>
              <a:t> ул. 50 лет победы д.7</a:t>
            </a:r>
          </a:p>
          <a:p>
            <a:pPr algn="just"/>
            <a:r>
              <a:rPr lang="ru-RU" sz="1200" b="1" dirty="0"/>
              <a:t>Контактный телефон </a:t>
            </a:r>
            <a:r>
              <a:rPr lang="ru-RU" sz="1200" dirty="0"/>
              <a:t>- +7(41136)7-74-02</a:t>
            </a:r>
          </a:p>
          <a:p>
            <a:pPr algn="just"/>
            <a:r>
              <a:rPr lang="ru-RU" sz="1200" dirty="0" smtClean="0"/>
              <a:t>Детский </a:t>
            </a:r>
            <a:r>
              <a:rPr lang="ru-RU" sz="1200" dirty="0"/>
              <a:t>сад № 20 «Колобок» является филиалом Автономной некоммерческой  дошкольной образовательной организации «</a:t>
            </a:r>
            <a:r>
              <a:rPr lang="ru-RU" sz="1200" dirty="0" smtClean="0"/>
              <a:t>Алмазик»</a:t>
            </a:r>
          </a:p>
          <a:p>
            <a:pPr algn="just"/>
            <a:r>
              <a:rPr lang="ru-RU" sz="1200" dirty="0" smtClean="0"/>
              <a:t>Детский </a:t>
            </a:r>
            <a:r>
              <a:rPr lang="ru-RU" sz="1200" dirty="0"/>
              <a:t>сад осуществляет образовательную деятельность на основании лицензии Министерства образования Республики Саха (Якутия), регистрационный № 0179 от 15 ноября 2013г., Серия 14 Л 01 № 0000146 (Приложение №14), Устава АН ДОО «Алмазик» и Положения о детском саде.</a:t>
            </a:r>
          </a:p>
          <a:p>
            <a:pPr algn="just"/>
            <a:r>
              <a:rPr lang="ru-RU" sz="1200" dirty="0" smtClean="0"/>
              <a:t>•Учредителем </a:t>
            </a:r>
            <a:r>
              <a:rPr lang="ru-RU" sz="1200" dirty="0"/>
              <a:t>детского сада является АН ДОО «Алмазик», находящийся по адресу Республика Саха (Якутия), г. Мирный, ул. Ленина, дом 14 «А»</a:t>
            </a:r>
          </a:p>
          <a:p>
            <a:pPr algn="just"/>
            <a:r>
              <a:rPr lang="ru-RU" sz="1200" dirty="0" smtClean="0"/>
              <a:t>•Режим </a:t>
            </a:r>
            <a:r>
              <a:rPr lang="ru-RU" sz="1200" dirty="0"/>
              <a:t>работы детского сада № 20 «Колобок» - пятидневная рабочая неделя с 10 – </a:t>
            </a:r>
            <a:r>
              <a:rPr lang="ru-RU" sz="1200" dirty="0" err="1"/>
              <a:t>ти</a:t>
            </a:r>
            <a:r>
              <a:rPr lang="ru-RU" sz="1200" dirty="0"/>
              <a:t> часовым пребыванием воспитанников:</a:t>
            </a:r>
          </a:p>
          <a:p>
            <a:pPr algn="just"/>
            <a:r>
              <a:rPr lang="ru-RU" sz="1200" dirty="0"/>
              <a:t>Понедельник - пятница    с 08.00 ч. – 18.00 ч., </a:t>
            </a:r>
          </a:p>
          <a:p>
            <a:pPr algn="just"/>
            <a:r>
              <a:rPr lang="ru-RU" sz="1200" dirty="0"/>
              <a:t>Выходные дни - суббота, </a:t>
            </a:r>
            <a:r>
              <a:rPr lang="ru-RU" sz="1200" dirty="0" smtClean="0"/>
              <a:t>воскресенье </a:t>
            </a:r>
            <a:endParaRPr lang="ru-RU" sz="1200" dirty="0"/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02399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09600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/>
              <a:t>                </a:t>
            </a:r>
            <a:r>
              <a:rPr lang="ru-RU" sz="1400" dirty="0" smtClean="0"/>
              <a:t>Показатели за 2021 год.</a:t>
            </a:r>
            <a:r>
              <a:rPr lang="ru-RU" sz="1400" dirty="0" smtClean="0"/>
              <a:t>                                              </a:t>
            </a:r>
            <a:endParaRPr lang="ru-RU" sz="14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958568"/>
              </p:ext>
            </p:extLst>
          </p:nvPr>
        </p:nvGraphicFramePr>
        <p:xfrm>
          <a:off x="806244" y="1219200"/>
          <a:ext cx="3962403" cy="5171776"/>
        </p:xfrm>
        <a:graphic>
          <a:graphicData uri="http://schemas.openxmlformats.org/drawingml/2006/table">
            <a:tbl>
              <a:tblPr/>
              <a:tblGrid>
                <a:gridCol w="1523438"/>
                <a:gridCol w="329590"/>
                <a:gridCol w="388184"/>
                <a:gridCol w="256347"/>
                <a:gridCol w="312499"/>
                <a:gridCol w="283204"/>
                <a:gridCol w="283204"/>
                <a:gridCol w="332031"/>
                <a:gridCol w="253906"/>
              </a:tblGrid>
              <a:tr h="279461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Таблица №5  Сводный отчет по заболеваемости, посещаемости АН ДОО "Алмазик" за 2021 год                                    </a:t>
                      </a:r>
                    </a:p>
                  </a:txBody>
                  <a:tcPr marL="4558" marR="4558" marT="45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75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8" marR="4558" marT="45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д/с №20</a:t>
                      </a:r>
                    </a:p>
                  </a:txBody>
                  <a:tcPr marL="4558" marR="4558" marT="45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150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8" marR="4558" marT="45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4558" marR="4558" marT="45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 3 лет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3-5 лет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6-7 лет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4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случаи</a:t>
                      </a:r>
                    </a:p>
                  </a:txBody>
                  <a:tcPr marL="4558" marR="4558" marT="45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дни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случаи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дни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случаи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дни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случаи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дни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21505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Общая заболеваемость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794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343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353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1505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ОРВИ, грипп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648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281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269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505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том числе: ковид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1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1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1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1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0" i="1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0" i="1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0" i="1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0" i="1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505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Пневмония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505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Бронхит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124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505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Бронхиальная астма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505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Ангина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505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1" i="0" u="none" strike="noStrike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</a:rPr>
                        <a:t>Ветряная оспа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600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Краснуха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505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Эпидемический паротит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505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1" i="0" u="none" strike="noStrike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</a:rPr>
                        <a:t>Скарлатина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505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Паразитарные заболев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505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ОКИ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505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Травма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505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1" i="0" u="none" strike="noStrike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всего: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1505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Болезни ЖКТ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505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Болезни МПС 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505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Болезни глаз и прид.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505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Болезни уха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505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Болезни кожи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505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 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580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Болезни крови, кр.орг и др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27580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Пропущено дней по болезни</a:t>
                      </a:r>
                    </a:p>
                  </a:txBody>
                  <a:tcPr marL="4558" marR="4558" marT="4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794</a:t>
                      </a:r>
                    </a:p>
                  </a:txBody>
                  <a:tcPr marL="4558" marR="4558" marT="4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343</a:t>
                      </a:r>
                    </a:p>
                  </a:txBody>
                  <a:tcPr marL="4558" marR="4558" marT="4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353</a:t>
                      </a:r>
                    </a:p>
                  </a:txBody>
                  <a:tcPr marL="4558" marR="4558" marT="4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</a:t>
                      </a:r>
                    </a:p>
                  </a:txBody>
                  <a:tcPr marL="4558" marR="4558" marT="4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1505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Среднесписочный состав</a:t>
                      </a:r>
                    </a:p>
                  </a:txBody>
                  <a:tcPr marL="4558" marR="4558" marT="4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4558" marR="4558" marT="4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4558" marR="4558" marT="4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4558" marR="4558" marT="4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558" marR="4558" marT="4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1505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Пропущено дней всего</a:t>
                      </a:r>
                    </a:p>
                  </a:txBody>
                  <a:tcPr marL="4558" marR="4558" marT="4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2090</a:t>
                      </a:r>
                    </a:p>
                  </a:txBody>
                  <a:tcPr marL="4558" marR="4558" marT="4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761</a:t>
                      </a:r>
                    </a:p>
                  </a:txBody>
                  <a:tcPr marL="4558" marR="4558" marT="4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1034</a:t>
                      </a:r>
                    </a:p>
                  </a:txBody>
                  <a:tcPr marL="4558" marR="4558" marT="4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295</a:t>
                      </a:r>
                    </a:p>
                  </a:txBody>
                  <a:tcPr marL="4558" marR="4558" marT="4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1505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Проведено дето/дн всего</a:t>
                      </a:r>
                    </a:p>
                  </a:txBody>
                  <a:tcPr marL="4558" marR="4558" marT="4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3079</a:t>
                      </a:r>
                    </a:p>
                  </a:txBody>
                  <a:tcPr marL="4558" marR="4558" marT="4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1301</a:t>
                      </a:r>
                    </a:p>
                  </a:txBody>
                  <a:tcPr marL="4558" marR="4558" marT="4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1380</a:t>
                      </a:r>
                    </a:p>
                  </a:txBody>
                  <a:tcPr marL="4558" marR="4558" marT="4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398</a:t>
                      </a:r>
                    </a:p>
                  </a:txBody>
                  <a:tcPr marL="4558" marR="4558" marT="4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9924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Число пропусков на 1 реб по болезни</a:t>
                      </a:r>
                    </a:p>
                  </a:txBody>
                  <a:tcPr marL="4558" marR="4558" marT="4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29,4</a:t>
                      </a:r>
                    </a:p>
                  </a:txBody>
                  <a:tcPr marL="4558" marR="4558" marT="4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34,3</a:t>
                      </a:r>
                    </a:p>
                  </a:txBody>
                  <a:tcPr marL="4558" marR="4558" marT="4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25,2</a:t>
                      </a:r>
                    </a:p>
                  </a:txBody>
                  <a:tcPr marL="4558" marR="4558" marT="4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19,5</a:t>
                      </a:r>
                    </a:p>
                  </a:txBody>
                  <a:tcPr marL="4558" marR="4558" marT="4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9924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Срдняя продолжительность 1 заболевания</a:t>
                      </a:r>
                    </a:p>
                  </a:txBody>
                  <a:tcPr marL="4558" marR="4558" marT="4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7,2</a:t>
                      </a:r>
                    </a:p>
                  </a:txBody>
                  <a:tcPr marL="4558" marR="4558" marT="4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7,0</a:t>
                      </a:r>
                    </a:p>
                  </a:txBody>
                  <a:tcPr marL="4558" marR="4558" marT="4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7,7</a:t>
                      </a:r>
                    </a:p>
                  </a:txBody>
                  <a:tcPr marL="4558" marR="4558" marT="4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6,5</a:t>
                      </a:r>
                    </a:p>
                  </a:txBody>
                  <a:tcPr marL="4558" marR="4558" marT="4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9924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случаев на 1 ребенка</a:t>
                      </a:r>
                    </a:p>
                  </a:txBody>
                  <a:tcPr marL="4558" marR="4558" marT="4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4,1</a:t>
                      </a:r>
                    </a:p>
                  </a:txBody>
                  <a:tcPr marL="4558" marR="4558" marT="4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4,9</a:t>
                      </a:r>
                    </a:p>
                  </a:txBody>
                  <a:tcPr marL="4558" marR="4558" marT="4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3,3</a:t>
                      </a:r>
                    </a:p>
                  </a:txBody>
                  <a:tcPr marL="4558" marR="4558" marT="4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5,0</a:t>
                      </a:r>
                    </a:p>
                  </a:txBody>
                  <a:tcPr marL="4558" marR="4558" marT="4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7580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Индекс здоровья</a:t>
                      </a:r>
                    </a:p>
                  </a:txBody>
                  <a:tcPr marL="4558" marR="4558" marT="4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3,7%</a:t>
                      </a:r>
                    </a:p>
                  </a:txBody>
                  <a:tcPr marL="4558" marR="4558" marT="4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558" marR="4558" marT="4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10%</a:t>
                      </a:r>
                    </a:p>
                  </a:txBody>
                  <a:tcPr marL="4558" marR="4558" marT="4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558" marR="4558" marT="4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4558" marR="4558" marT="4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558" marR="4558" marT="4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4558" marR="4558" marT="4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558" marR="4558" marT="4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505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ЧБД</a:t>
                      </a:r>
                    </a:p>
                  </a:txBody>
                  <a:tcPr marL="4558" marR="4558" marT="4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558" marR="4558" marT="4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558" marR="4558" marT="4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558" marR="4558" marT="4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558" marR="4558" marT="4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1505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3056</a:t>
                      </a:r>
                    </a:p>
                  </a:txBody>
                  <a:tcPr marL="4558" marR="4558" marT="4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505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выполн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100,8%</a:t>
                      </a:r>
                    </a:p>
                  </a:txBody>
                  <a:tcPr marL="4558" marR="4558" marT="4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505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861833"/>
              </p:ext>
            </p:extLst>
          </p:nvPr>
        </p:nvGraphicFramePr>
        <p:xfrm>
          <a:off x="5417574" y="1297854"/>
          <a:ext cx="4011561" cy="4965293"/>
        </p:xfrm>
        <a:graphic>
          <a:graphicData uri="http://schemas.openxmlformats.org/drawingml/2006/table">
            <a:tbl>
              <a:tblPr/>
              <a:tblGrid>
                <a:gridCol w="1716243"/>
                <a:gridCol w="731128"/>
                <a:gridCol w="664342"/>
                <a:gridCol w="899848"/>
              </a:tblGrid>
              <a:tr h="222422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2696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fontAlgn="t"/>
                      <a:r>
                        <a:rPr lang="ru-RU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Профпрививки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301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Подлежало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Привито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от плана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3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АКДС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3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АДСМ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42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Полиомиелит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42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Корь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42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Паротит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42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Краснуха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3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БЦЖ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3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Грипп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21183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Р.Манту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183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Гепатит «В»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42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Гепатит «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42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Превенар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3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Пентаксим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3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Инфанрикс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3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Хиберикс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616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(название вакцины)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6860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6. </a:t>
            </a:r>
            <a:r>
              <a:rPr lang="ru-RU" sz="2800" dirty="0" smtClean="0"/>
              <a:t>Вывод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92481" y="1270000"/>
            <a:ext cx="802059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В детском саду ведется систематическая работа. Правильная организация санитарно-гигиенического режима в детском саду, своевременная и эффективная работа по медицинскому обслуживанию детей, четкая организация питания, физического воспитания, закаливание детей, </a:t>
            </a:r>
            <a:r>
              <a:rPr lang="ru-RU" sz="1400" dirty="0" err="1"/>
              <a:t>санитарно</a:t>
            </a:r>
            <a:r>
              <a:rPr lang="ru-RU" sz="1400" dirty="0"/>
              <a:t> – просветительская работа с родителями и персоналом, направленные на укрепление здоровья детей и снижение заболеваемости, дают положительные результаты:</a:t>
            </a:r>
          </a:p>
          <a:p>
            <a:pPr algn="just"/>
            <a:r>
              <a:rPr lang="ru-RU" sz="1400" dirty="0"/>
              <a:t>	- детей с ухудшением состояния здоровья в период адаптации нет;</a:t>
            </a:r>
          </a:p>
          <a:p>
            <a:pPr algn="just"/>
            <a:r>
              <a:rPr lang="ru-RU" sz="1400" dirty="0"/>
              <a:t>	- профилактическим осмотром охвачены все дети;</a:t>
            </a:r>
          </a:p>
          <a:p>
            <a:pPr algn="just"/>
            <a:r>
              <a:rPr lang="ru-RU" sz="1400" dirty="0"/>
              <a:t>	- инфекционных заболеваний в 2017 учебном году не было;</a:t>
            </a:r>
          </a:p>
          <a:p>
            <a:pPr algn="just"/>
            <a:r>
              <a:rPr lang="ru-RU" sz="1400" dirty="0"/>
              <a:t>	- проводится </a:t>
            </a:r>
            <a:r>
              <a:rPr lang="ru-RU" sz="1400" dirty="0" err="1"/>
              <a:t>санитарно</a:t>
            </a:r>
            <a:r>
              <a:rPr lang="ru-RU" sz="1400" dirty="0"/>
              <a:t> – просветительская работа;</a:t>
            </a:r>
          </a:p>
          <a:p>
            <a:pPr algn="just"/>
            <a:r>
              <a:rPr lang="ru-RU" sz="1400" dirty="0"/>
              <a:t>	- все дети охвачены R-Манту.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723" y="4153988"/>
            <a:ext cx="2847079" cy="199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878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856034"/>
            <a:ext cx="8596668" cy="1828800"/>
          </a:xfrm>
        </p:spPr>
        <p:txBody>
          <a:bodyPr>
            <a:normAutofit/>
          </a:bodyPr>
          <a:lstStyle/>
          <a:p>
            <a:r>
              <a:rPr lang="ru-RU" sz="1300" dirty="0" smtClean="0">
                <a:solidFill>
                  <a:schemeClr val="tx1"/>
                </a:solidFill>
              </a:rPr>
              <a:t>В </a:t>
            </a:r>
            <a:r>
              <a:rPr lang="ru-RU" sz="1300" dirty="0">
                <a:solidFill>
                  <a:schemeClr val="tx1"/>
                </a:solidFill>
              </a:rPr>
              <a:t>настоящее время функционирует две разновозрастные группы:</a:t>
            </a:r>
            <a:br>
              <a:rPr lang="ru-RU" sz="1300" dirty="0">
                <a:solidFill>
                  <a:schemeClr val="tx1"/>
                </a:solidFill>
              </a:rPr>
            </a:br>
            <a:r>
              <a:rPr lang="ru-RU" sz="1300" dirty="0" smtClean="0">
                <a:solidFill>
                  <a:schemeClr val="tx1"/>
                </a:solidFill>
              </a:rPr>
              <a:t>- с </a:t>
            </a:r>
            <a:r>
              <a:rPr lang="ru-RU" sz="1300" dirty="0">
                <a:solidFill>
                  <a:schemeClr val="tx1"/>
                </a:solidFill>
              </a:rPr>
              <a:t>2 -3 лет – 1 группа </a:t>
            </a:r>
            <a:r>
              <a:rPr lang="ru-RU" sz="1300" dirty="0" smtClean="0">
                <a:solidFill>
                  <a:schemeClr val="tx1"/>
                </a:solidFill>
              </a:rPr>
              <a:t>13 </a:t>
            </a:r>
            <a:r>
              <a:rPr lang="ru-RU" sz="1300" dirty="0" smtClean="0">
                <a:solidFill>
                  <a:schemeClr val="tx1"/>
                </a:solidFill>
              </a:rPr>
              <a:t>детей</a:t>
            </a:r>
            <a:br>
              <a:rPr lang="ru-RU" sz="1300" dirty="0" smtClean="0">
                <a:solidFill>
                  <a:schemeClr val="tx1"/>
                </a:solidFill>
              </a:rPr>
            </a:br>
            <a:r>
              <a:rPr lang="ru-RU" sz="1300" dirty="0" smtClean="0">
                <a:solidFill>
                  <a:schemeClr val="tx1"/>
                </a:solidFill>
              </a:rPr>
              <a:t>- с </a:t>
            </a:r>
            <a:r>
              <a:rPr lang="ru-RU" sz="1300" dirty="0">
                <a:solidFill>
                  <a:schemeClr val="tx1"/>
                </a:solidFill>
              </a:rPr>
              <a:t>3 - 7 лет – 1 группа – </a:t>
            </a:r>
            <a:r>
              <a:rPr lang="ru-RU" sz="1300" dirty="0" smtClean="0">
                <a:solidFill>
                  <a:schemeClr val="tx1"/>
                </a:solidFill>
              </a:rPr>
              <a:t>18 </a:t>
            </a:r>
            <a:r>
              <a:rPr lang="ru-RU" sz="1300" dirty="0">
                <a:solidFill>
                  <a:schemeClr val="tx1"/>
                </a:solidFill>
              </a:rPr>
              <a:t>детей</a:t>
            </a:r>
            <a:br>
              <a:rPr lang="ru-RU" sz="1300" dirty="0">
                <a:solidFill>
                  <a:schemeClr val="tx1"/>
                </a:solidFill>
              </a:rPr>
            </a:br>
            <a:r>
              <a:rPr lang="ru-RU" sz="1300" dirty="0">
                <a:solidFill>
                  <a:schemeClr val="tx1"/>
                </a:solidFill>
              </a:rPr>
              <a:t>Всего – </a:t>
            </a:r>
            <a:r>
              <a:rPr lang="ru-RU" sz="1300" dirty="0" smtClean="0">
                <a:solidFill>
                  <a:schemeClr val="tx1"/>
                </a:solidFill>
              </a:rPr>
              <a:t>31</a:t>
            </a:r>
            <a:r>
              <a:rPr lang="ru-RU" sz="1300" dirty="0" smtClean="0">
                <a:solidFill>
                  <a:schemeClr val="tx1"/>
                </a:solidFill>
              </a:rPr>
              <a:t>. </a:t>
            </a:r>
            <a:r>
              <a:rPr lang="ru-RU" sz="1300" dirty="0">
                <a:solidFill>
                  <a:schemeClr val="tx1"/>
                </a:solidFill>
              </a:rPr>
              <a:t>Группы комплектуются из числа детей, проживающих в селе Сюльдюкар.</a:t>
            </a:r>
            <a:br>
              <a:rPr lang="ru-RU" sz="1300" dirty="0">
                <a:solidFill>
                  <a:schemeClr val="tx1"/>
                </a:solidFill>
              </a:rPr>
            </a:br>
            <a:r>
              <a:rPr lang="ru-RU" sz="1300" dirty="0">
                <a:solidFill>
                  <a:schemeClr val="tx1"/>
                </a:solidFill>
              </a:rPr>
              <a:t>Из них мальчиков – </a:t>
            </a:r>
            <a:r>
              <a:rPr lang="ru-RU" sz="1300" dirty="0" smtClean="0">
                <a:solidFill>
                  <a:schemeClr val="tx1"/>
                </a:solidFill>
              </a:rPr>
              <a:t>16 (</a:t>
            </a:r>
            <a:r>
              <a:rPr lang="ru-RU" sz="1300" dirty="0" smtClean="0">
                <a:solidFill>
                  <a:schemeClr val="tx1"/>
                </a:solidFill>
              </a:rPr>
              <a:t>55</a:t>
            </a:r>
            <a:r>
              <a:rPr lang="ru-RU" sz="1300" dirty="0" smtClean="0">
                <a:solidFill>
                  <a:schemeClr val="tx1"/>
                </a:solidFill>
              </a:rPr>
              <a:t>%)</a:t>
            </a:r>
            <a:r>
              <a:rPr lang="ru-RU" sz="1300" dirty="0">
                <a:solidFill>
                  <a:schemeClr val="tx1"/>
                </a:solidFill>
              </a:rPr>
              <a:t/>
            </a:r>
            <a:br>
              <a:rPr lang="ru-RU" sz="1300" dirty="0">
                <a:solidFill>
                  <a:schemeClr val="tx1"/>
                </a:solidFill>
              </a:rPr>
            </a:br>
            <a:r>
              <a:rPr lang="ru-RU" sz="1300" dirty="0">
                <a:solidFill>
                  <a:schemeClr val="tx1"/>
                </a:solidFill>
              </a:rPr>
              <a:t>Из них девочек – </a:t>
            </a:r>
            <a:r>
              <a:rPr lang="ru-RU" sz="1300" dirty="0" smtClean="0">
                <a:solidFill>
                  <a:schemeClr val="tx1"/>
                </a:solidFill>
              </a:rPr>
              <a:t>15 (</a:t>
            </a:r>
            <a:r>
              <a:rPr lang="ru-RU" sz="1300" dirty="0" smtClean="0">
                <a:solidFill>
                  <a:schemeClr val="tx1"/>
                </a:solidFill>
              </a:rPr>
              <a:t>45</a:t>
            </a:r>
            <a:r>
              <a:rPr lang="ru-RU" sz="1300" dirty="0" smtClean="0">
                <a:solidFill>
                  <a:schemeClr val="tx1"/>
                </a:solidFill>
              </a:rPr>
              <a:t>%)</a:t>
            </a:r>
            <a:r>
              <a:rPr lang="ru-RU" sz="1300" dirty="0">
                <a:solidFill>
                  <a:schemeClr val="tx1"/>
                </a:solidFill>
              </a:rPr>
              <a:t/>
            </a:r>
            <a:br>
              <a:rPr lang="ru-RU" sz="1300" dirty="0">
                <a:solidFill>
                  <a:schemeClr val="tx1"/>
                </a:solidFill>
              </a:rPr>
            </a:br>
            <a:endParaRPr lang="ru-RU" sz="1300" dirty="0">
              <a:solidFill>
                <a:schemeClr val="tx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532658"/>
            <a:ext cx="4183062" cy="3137296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746" y="2532657"/>
            <a:ext cx="4184650" cy="3137297"/>
          </a:xfrm>
        </p:spPr>
      </p:pic>
    </p:spTree>
    <p:extLst>
      <p:ext uri="{BB962C8B-B14F-4D97-AF65-F5344CB8AC3E}">
        <p14:creationId xmlns:p14="http://schemas.microsoft.com/office/powerpoint/2010/main" val="17534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42" y="521109"/>
            <a:ext cx="4296697" cy="28759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097" y="521109"/>
            <a:ext cx="4365522" cy="28759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42" y="3706760"/>
            <a:ext cx="4296697" cy="28808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097" y="3706760"/>
            <a:ext cx="4365522" cy="288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516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47" y="1248697"/>
            <a:ext cx="3518686" cy="41098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" t="-478" r="17202" b="478"/>
          <a:stretch/>
        </p:blipFill>
        <p:spPr>
          <a:xfrm>
            <a:off x="3819218" y="1248697"/>
            <a:ext cx="3525479" cy="41098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382" y="1248696"/>
            <a:ext cx="3667433" cy="410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35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712" y="609601"/>
            <a:ext cx="8596668" cy="1345660"/>
          </a:xfrm>
        </p:spPr>
        <p:txBody>
          <a:bodyPr/>
          <a:lstStyle/>
          <a:p>
            <a:r>
              <a:rPr lang="ru-RU" dirty="0" smtClean="0"/>
              <a:t>2.Медицинская деятельность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739302"/>
            <a:ext cx="8596668" cy="4143984"/>
          </a:xfrm>
        </p:spPr>
        <p:txBody>
          <a:bodyPr/>
          <a:lstStyle/>
          <a:p>
            <a:pPr algn="just"/>
            <a:r>
              <a:rPr lang="ru-RU" sz="1400" dirty="0"/>
              <a:t>Медицинское обслуживание воспитанников осуществляет средний медицинский персонал – медсестра </a:t>
            </a:r>
            <a:r>
              <a:rPr lang="ru-RU" sz="1400" dirty="0" smtClean="0"/>
              <a:t>Григорьева</a:t>
            </a:r>
            <a:r>
              <a:rPr lang="ru-RU" sz="1400" dirty="0" smtClean="0"/>
              <a:t> </a:t>
            </a:r>
            <a:r>
              <a:rPr lang="ru-RU" sz="1400" dirty="0"/>
              <a:t>С.С. </a:t>
            </a:r>
          </a:p>
          <a:p>
            <a:pPr algn="just"/>
            <a:r>
              <a:rPr lang="ru-RU" sz="1400" dirty="0"/>
              <a:t>Работа медицинской деятельности в филиале – детский сад №20 осуществляется на основании Приложения №8 к лицензии № ЛО- 14-01-001234 от 22/10-2013 г на осуществление медицинской деятельности. Медицинское обслуживание воспитанников осуществляет медсестра. Для проведения </a:t>
            </a:r>
            <a:r>
              <a:rPr lang="ru-RU" sz="1400" dirty="0" err="1" smtClean="0"/>
              <a:t>лечебно</a:t>
            </a:r>
            <a:r>
              <a:rPr lang="ru-RU" sz="1400" dirty="0" smtClean="0"/>
              <a:t>–профилактической </a:t>
            </a:r>
            <a:r>
              <a:rPr lang="ru-RU" sz="1400" dirty="0"/>
              <a:t>работы в учреждении функционирует медицинский кабинет. Кабинет оснащен согласно требованиям </a:t>
            </a:r>
            <a:r>
              <a:rPr lang="ru-RU" sz="1400" dirty="0" err="1"/>
              <a:t>СанПин</a:t>
            </a:r>
            <a:r>
              <a:rPr lang="ru-RU" sz="1400" dirty="0"/>
              <a:t>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840" y="3621779"/>
            <a:ext cx="4067658" cy="278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609601"/>
            <a:ext cx="8596668" cy="4701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/>
              <a:t>2.1. Нормативное правовое обеспечение медицинского обслуживания детей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1439694"/>
            <a:ext cx="8596668" cy="4834646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sz="4400" dirty="0"/>
              <a:t>В настоящее время на федеральном уровне действуют следующие нормативные документы,  регламентирующие  порядок  организации  и  осуществления  медицинского </a:t>
            </a:r>
            <a:r>
              <a:rPr lang="ru-RU" sz="4400" dirty="0" smtClean="0"/>
              <a:t>обслуживания </a:t>
            </a:r>
            <a:r>
              <a:rPr lang="ru-RU" sz="4400" dirty="0"/>
              <a:t>детей: </a:t>
            </a:r>
          </a:p>
          <a:p>
            <a:pPr algn="just">
              <a:lnSpc>
                <a:spcPct val="120000"/>
              </a:lnSpc>
            </a:pPr>
            <a:r>
              <a:rPr lang="ru-RU" sz="4400" dirty="0"/>
              <a:t>•	Федеральный  закон  от  30.03.1999  №  52-ФЗ  "О  санитарно-эпидемиологическом благополучии населения";  </a:t>
            </a:r>
          </a:p>
          <a:p>
            <a:pPr algn="just">
              <a:lnSpc>
                <a:spcPct val="120000"/>
              </a:lnSpc>
            </a:pPr>
            <a:r>
              <a:rPr lang="ru-RU" sz="4400" dirty="0"/>
              <a:t>•	Федеральный закон от 24.07.1998 № 124-ФЗ "Об основных гарантиях прав ребенка в  Российской Федерации";  </a:t>
            </a:r>
          </a:p>
          <a:p>
            <a:pPr algn="just">
              <a:lnSpc>
                <a:spcPct val="120000"/>
              </a:lnSpc>
            </a:pPr>
            <a:r>
              <a:rPr lang="ru-RU" sz="4400" dirty="0"/>
              <a:t>•	Федеральный  закон  от  21.11.2011  N  323-ФЗ(ред.  от  25.06.2012)"Об  основах  охраны здоровья граждан в Российской Федерации" </a:t>
            </a:r>
          </a:p>
          <a:p>
            <a:pPr algn="just">
              <a:lnSpc>
                <a:spcPct val="120000"/>
              </a:lnSpc>
            </a:pPr>
            <a:r>
              <a:rPr lang="ru-RU" sz="4400" b="1" dirty="0"/>
              <a:t>Порядок организации оказания первичной медико-санитарной помощи </a:t>
            </a:r>
          </a:p>
          <a:p>
            <a:pPr algn="just">
              <a:lnSpc>
                <a:spcPct val="120000"/>
              </a:lnSpc>
            </a:pPr>
            <a:r>
              <a:rPr lang="ru-RU" sz="4400" dirty="0"/>
              <a:t>•	утв. приказом </a:t>
            </a:r>
            <a:r>
              <a:rPr lang="ru-RU" sz="4400" dirty="0" err="1"/>
              <a:t>Минздравсоцразвития</a:t>
            </a:r>
            <a:r>
              <a:rPr lang="ru-RU" sz="4400" dirty="0"/>
              <a:t> России от 29.07.2005 № 487 «Инструкция по внедрению оздоровительных технологий в деятельность образовательных учреждений» </a:t>
            </a:r>
            <a:endParaRPr lang="ru-RU" sz="4400" dirty="0" smtClean="0"/>
          </a:p>
          <a:p>
            <a:pPr algn="just">
              <a:lnSpc>
                <a:spcPct val="120000"/>
              </a:lnSpc>
            </a:pPr>
            <a:r>
              <a:rPr lang="ru-RU" sz="4400" dirty="0" smtClean="0"/>
              <a:t>•</a:t>
            </a:r>
            <a:r>
              <a:rPr lang="ru-RU" sz="4400" dirty="0"/>
              <a:t>	утв. приказом Минздрава России от 04.04.2003 № 139 «Санитарно-эпидемиологические правила и нормативы " Санитарно-эпидемиологические требования к  устройству, содержанию и организации режима работы в дошкольных организациях СанПиН 2.4.1.3049-13 – 10 утв. постановлением Главного государственного санитарного врача РФ от « 29» мая 2013 г. №28564; </a:t>
            </a:r>
          </a:p>
          <a:p>
            <a:pPr algn="just">
              <a:lnSpc>
                <a:spcPct val="120000"/>
              </a:lnSpc>
            </a:pPr>
            <a:r>
              <a:rPr lang="ru-RU" sz="4400" b="1" dirty="0"/>
              <a:t>Инструкция по проведению профилактических осмотров детей дошкольного и школьного в</a:t>
            </a:r>
            <a:r>
              <a:rPr lang="ru-RU" sz="4400" b="1" dirty="0" smtClean="0"/>
              <a:t>озрастов</a:t>
            </a:r>
            <a:r>
              <a:rPr lang="ru-RU" sz="4400" b="1" dirty="0"/>
              <a:t>:  </a:t>
            </a:r>
          </a:p>
          <a:p>
            <a:pPr algn="just">
              <a:lnSpc>
                <a:spcPct val="120000"/>
              </a:lnSpc>
            </a:pPr>
            <a:r>
              <a:rPr lang="ru-RU" sz="4400" dirty="0"/>
              <a:t>•	На  основе  медико-экономических  нормативов,  утв.  приказом </a:t>
            </a:r>
            <a:r>
              <a:rPr lang="ru-RU" sz="4400" dirty="0" err="1"/>
              <a:t>Минздравмедпрома</a:t>
            </a:r>
            <a:r>
              <a:rPr lang="ru-RU" sz="4400" dirty="0"/>
              <a:t> России от 14.03.1995 № 60;  приказ  Минздрава  России  и  Минобразования  России  от  30.06.1992  №  186/272  "О совершенствовании  системы  медицинского  обеспечения  детей  в  образовательных учреждениях"</a:t>
            </a:r>
          </a:p>
          <a:p>
            <a:pPr algn="just">
              <a:lnSpc>
                <a:spcPct val="120000"/>
              </a:lnSpc>
            </a:pPr>
            <a:r>
              <a:rPr lang="ru-RU" sz="4400" dirty="0"/>
              <a:t>•	письмо </a:t>
            </a:r>
            <a:r>
              <a:rPr lang="ru-RU" sz="4400" dirty="0" err="1"/>
              <a:t>Минобрнауки</a:t>
            </a:r>
            <a:r>
              <a:rPr lang="ru-RU" sz="4400" dirty="0"/>
              <a:t> России от 22.04.2009 № 03768 "О медицинском обслуживании детей в дошкольных образовательных учреждениях"</a:t>
            </a:r>
          </a:p>
          <a:p>
            <a:pPr algn="just">
              <a:lnSpc>
                <a:spcPct val="120000"/>
              </a:lnSpc>
            </a:pPr>
            <a:r>
              <a:rPr lang="ru-RU" sz="4400" dirty="0"/>
              <a:t>Основополагающим документом, фиксирующим необходимость  медицинского обслуживания воспитанников, является Устав АН ДОО «Алмазик». </a:t>
            </a:r>
          </a:p>
          <a:p>
            <a:pPr algn="just"/>
            <a:r>
              <a:rPr lang="ru-RU" sz="4400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328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693906"/>
          </a:xfrm>
        </p:spPr>
        <p:txBody>
          <a:bodyPr>
            <a:normAutofit/>
          </a:bodyPr>
          <a:lstStyle/>
          <a:p>
            <a:r>
              <a:rPr lang="ru-RU" sz="1800" dirty="0"/>
              <a:t>3.  Объем  выполняемой  работы медицинской сестры детского сада  в  соответствии  с должностной инструкцией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9514" y="1400783"/>
            <a:ext cx="8596668" cy="4503906"/>
          </a:xfrm>
        </p:spPr>
        <p:txBody>
          <a:bodyPr>
            <a:normAutofit/>
          </a:bodyPr>
          <a:lstStyle/>
          <a:p>
            <a:r>
              <a:rPr lang="ru-RU" sz="1200" dirty="0"/>
              <a:t>В учреждении разработан план оздоровительной работы на год.</a:t>
            </a:r>
          </a:p>
          <a:p>
            <a:r>
              <a:rPr lang="ru-RU" sz="1200" dirty="0"/>
              <a:t> Ведётся систематическая профилактическая и </a:t>
            </a:r>
            <a:r>
              <a:rPr lang="ru-RU" sz="1200" dirty="0" err="1"/>
              <a:t>санитарно</a:t>
            </a:r>
            <a:r>
              <a:rPr lang="ru-RU" sz="1200" dirty="0"/>
              <a:t> – просветительная, </a:t>
            </a:r>
            <a:r>
              <a:rPr lang="ru-RU" sz="1200" dirty="0" err="1"/>
              <a:t>санитарно</a:t>
            </a:r>
            <a:r>
              <a:rPr lang="ru-RU" sz="1200" dirty="0"/>
              <a:t> противоэпидемиологическая работа. </a:t>
            </a:r>
          </a:p>
          <a:p>
            <a:r>
              <a:rPr lang="ru-RU" sz="1200" dirty="0"/>
              <a:t>Основной задачей медицинской службы является профилактическая работа, оказание </a:t>
            </a:r>
          </a:p>
          <a:p>
            <a:r>
              <a:rPr lang="ru-RU" sz="1200" dirty="0"/>
              <a:t>квалифицированной первой помощи нуждающемуся ребенку, динамический контроль за </a:t>
            </a:r>
          </a:p>
          <a:p>
            <a:r>
              <a:rPr lang="ru-RU" sz="1200" dirty="0"/>
              <a:t>развитием и здоровьем детей, за обеспечением для этого условий, выявление ранних </a:t>
            </a:r>
          </a:p>
          <a:p>
            <a:r>
              <a:rPr lang="ru-RU" sz="1200" dirty="0"/>
              <a:t>отклонений  с  целью  предотвращения  формирования  хронической  патологии  и </a:t>
            </a:r>
          </a:p>
          <a:p>
            <a:r>
              <a:rPr lang="ru-RU" sz="1200" dirty="0"/>
              <a:t>предотвращения уже имеющихся патологий, характерных для нашего контингента детей. </a:t>
            </a:r>
          </a:p>
          <a:p>
            <a:r>
              <a:rPr lang="ru-RU" sz="1200" dirty="0"/>
              <a:t> </a:t>
            </a:r>
            <a:r>
              <a:rPr lang="ru-RU" sz="1200" dirty="0" smtClean="0"/>
              <a:t>Медицинской сестрой </a:t>
            </a:r>
            <a:r>
              <a:rPr lang="ru-RU" sz="1200" dirty="0"/>
              <a:t>регулярно проводится антропометрия и взвешивание. Систематически проводятся </a:t>
            </a:r>
          </a:p>
          <a:p>
            <a:r>
              <a:rPr lang="ru-RU" sz="1200" dirty="0"/>
              <a:t>осмотры детей на педикулёз. </a:t>
            </a:r>
          </a:p>
          <a:p>
            <a:r>
              <a:rPr lang="ru-RU" sz="1200" dirty="0"/>
              <a:t> </a:t>
            </a:r>
            <a:r>
              <a:rPr lang="ru-RU" sz="1200" dirty="0" smtClean="0"/>
              <a:t>Медсестра детского сада </a:t>
            </a:r>
            <a:r>
              <a:rPr lang="ru-RU" sz="1200" dirty="0"/>
              <a:t>квалифицированно </a:t>
            </a:r>
            <a:r>
              <a:rPr lang="ru-RU" sz="1200" dirty="0" smtClean="0"/>
              <a:t>оказывает </a:t>
            </a:r>
            <a:r>
              <a:rPr lang="ru-RU" sz="1200" dirty="0"/>
              <a:t>первую доврачебную помощь при острых заболеваниях, </a:t>
            </a:r>
          </a:p>
          <a:p>
            <a:r>
              <a:rPr lang="ru-RU" sz="1200" dirty="0"/>
              <a:t>травмах. Согласно графику  детской консультации организую и участвую в углублённых </a:t>
            </a:r>
          </a:p>
          <a:p>
            <a:r>
              <a:rPr lang="ru-RU" sz="1200" dirty="0"/>
              <a:t>осмотрах детей специалистами. </a:t>
            </a:r>
          </a:p>
          <a:p>
            <a:r>
              <a:rPr lang="ru-RU" sz="1200" dirty="0"/>
              <a:t>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807" y="1686838"/>
            <a:ext cx="2538312" cy="204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80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41" y="797912"/>
            <a:ext cx="8596668" cy="622570"/>
          </a:xfrm>
        </p:spPr>
        <p:txBody>
          <a:bodyPr>
            <a:normAutofit/>
          </a:bodyPr>
          <a:lstStyle/>
          <a:p>
            <a:r>
              <a:rPr lang="ru-RU" sz="2000" dirty="0"/>
              <a:t>3.1.  Должностные обязанности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41" y="1527242"/>
            <a:ext cx="8596668" cy="3891549"/>
          </a:xfrm>
        </p:spPr>
        <p:txBody>
          <a:bodyPr/>
          <a:lstStyle/>
          <a:p>
            <a:pPr algn="just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1200" dirty="0"/>
              <a:t>Оказание первой медицинской помощи детям и сотрудникам. </a:t>
            </a:r>
          </a:p>
          <a:p>
            <a:pPr algn="just"/>
            <a:r>
              <a:rPr lang="ru-RU" sz="1200" b="1" dirty="0"/>
              <a:t>2</a:t>
            </a:r>
            <a:r>
              <a:rPr lang="ru-RU" sz="1200" dirty="0"/>
              <a:t>. Осуществление ежедневного контроля за</a:t>
            </a:r>
            <a:r>
              <a:rPr lang="ru-RU" sz="1200" dirty="0" smtClean="0"/>
              <a:t>: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200" dirty="0" smtClean="0"/>
              <a:t> Созданием </a:t>
            </a:r>
            <a:r>
              <a:rPr lang="ru-RU" sz="1200" dirty="0" err="1"/>
              <a:t>санитарно</a:t>
            </a:r>
            <a:r>
              <a:rPr lang="ru-RU" sz="1200" dirty="0"/>
              <a:t> – гигиенических условий </a:t>
            </a:r>
            <a:endParaRPr lang="ru-RU" sz="1200" dirty="0" smtClean="0"/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200" dirty="0" smtClean="0"/>
              <a:t>Соблюдением </a:t>
            </a:r>
            <a:r>
              <a:rPr lang="ru-RU" sz="1200" dirty="0"/>
              <a:t>санитарного режима в ДОУ (правильная организация уборки помещения, мытья посуды, обработка игрушек, маркировка уборочного инвентаря),  </a:t>
            </a:r>
            <a:r>
              <a:rPr lang="ru-RU" sz="1200" dirty="0" smtClean="0"/>
              <a:t>проветривания.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200" dirty="0" smtClean="0"/>
              <a:t>Правильным </a:t>
            </a:r>
            <a:r>
              <a:rPr lang="ru-RU" sz="1200" dirty="0"/>
              <a:t>и своевременным выполнением режимных моментов. </a:t>
            </a:r>
            <a:endParaRPr lang="ru-RU" sz="1200" dirty="0" smtClean="0"/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200" dirty="0" smtClean="0"/>
              <a:t>Выполнением </a:t>
            </a:r>
            <a:r>
              <a:rPr lang="ru-RU" sz="1200" dirty="0"/>
              <a:t>оздоровительных и закаливающих процедур. </a:t>
            </a:r>
            <a:endParaRPr lang="ru-RU" sz="1200" dirty="0" smtClean="0"/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200" dirty="0" smtClean="0"/>
              <a:t>Организацией </a:t>
            </a:r>
            <a:r>
              <a:rPr lang="ru-RU" sz="1200" dirty="0"/>
              <a:t>физического воспитания. </a:t>
            </a:r>
            <a:endParaRPr lang="ru-RU" sz="1200" dirty="0" smtClean="0"/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200" dirty="0" smtClean="0"/>
              <a:t>Питанием</a:t>
            </a:r>
            <a:r>
              <a:rPr lang="ru-RU" sz="1200" dirty="0"/>
              <a:t>.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703" y="4479335"/>
            <a:ext cx="1950719" cy="187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445</TotalTime>
  <Words>2012</Words>
  <Application>Microsoft Office PowerPoint</Application>
  <PresentationFormat>Широкоэкранный</PresentationFormat>
  <Paragraphs>587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Times New Roman</vt:lpstr>
      <vt:lpstr>Trebuchet MS</vt:lpstr>
      <vt:lpstr>Wingdings</vt:lpstr>
      <vt:lpstr>Wingdings 3</vt:lpstr>
      <vt:lpstr>Грань</vt:lpstr>
      <vt:lpstr>Отчет медицинской сестры детского сада №20 «Колобок»</vt:lpstr>
      <vt:lpstr>1. Краткая характеристика учреждения  </vt:lpstr>
      <vt:lpstr>В настоящее время функционирует две разновозрастные группы: - с 2 -3 лет – 1 группа 13 детей - с 3 - 7 лет – 1 группа – 18 детей Всего – 31. Группы комплектуются из числа детей, проживающих в селе Сюльдюкар. Из них мальчиков – 16 (55%) Из них девочек – 15 (45%) </vt:lpstr>
      <vt:lpstr>Презентация PowerPoint</vt:lpstr>
      <vt:lpstr>Презентация PowerPoint</vt:lpstr>
      <vt:lpstr>2.Медицинская деятельность</vt:lpstr>
      <vt:lpstr>2.1. Нормативное правовое обеспечение медицинского обслуживания детей</vt:lpstr>
      <vt:lpstr>3.  Объем  выполняемой  работы медицинской сестры детского сада  в  соответствии  с должностной инструкцией</vt:lpstr>
      <vt:lpstr>3.1.  Должностные обязанности </vt:lpstr>
      <vt:lpstr>Презентация PowerPoint</vt:lpstr>
      <vt:lpstr>Презентация PowerPoint</vt:lpstr>
      <vt:lpstr>4. Охрана и укрепление здоровья детей</vt:lpstr>
      <vt:lpstr>Презентация PowerPoint</vt:lpstr>
      <vt:lpstr>4.1. питание</vt:lpstr>
      <vt:lpstr>Презентация PowerPoint</vt:lpstr>
      <vt:lpstr>4.2. Санитарно - просветительная работа</vt:lpstr>
      <vt:lpstr>4.3.  Противоэпидемическая работа</vt:lpstr>
      <vt:lpstr>Презентация PowerPoint</vt:lpstr>
      <vt:lpstr>5. Показатели здоровья воспитанников</vt:lpstr>
      <vt:lpstr>                Показатели за 2021 год.                                              </vt:lpstr>
      <vt:lpstr>6. Вывод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медицинской сестры детского сада №20 «Колобок»</dc:title>
  <dc:creator>Спиридонова Валентина Николаевна</dc:creator>
  <cp:lastModifiedBy>Спиридонова Валентина Николаевна</cp:lastModifiedBy>
  <cp:revision>32</cp:revision>
  <dcterms:created xsi:type="dcterms:W3CDTF">2018-03-30T06:32:09Z</dcterms:created>
  <dcterms:modified xsi:type="dcterms:W3CDTF">2022-04-14T07:02:08Z</dcterms:modified>
</cp:coreProperties>
</file>