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7"/>
  </p:notesMasterIdLst>
  <p:sldIdLst>
    <p:sldId id="275" r:id="rId2"/>
    <p:sldId id="257" r:id="rId3"/>
    <p:sldId id="299" r:id="rId4"/>
    <p:sldId id="265" r:id="rId5"/>
    <p:sldId id="287" r:id="rId6"/>
    <p:sldId id="310" r:id="rId7"/>
    <p:sldId id="282" r:id="rId8"/>
    <p:sldId id="295" r:id="rId9"/>
    <p:sldId id="308" r:id="rId10"/>
    <p:sldId id="268" r:id="rId11"/>
    <p:sldId id="281" r:id="rId12"/>
    <p:sldId id="313" r:id="rId13"/>
    <p:sldId id="259" r:id="rId14"/>
    <p:sldId id="261" r:id="rId15"/>
    <p:sldId id="278" r:id="rId16"/>
    <p:sldId id="262" r:id="rId17"/>
    <p:sldId id="306" r:id="rId18"/>
    <p:sldId id="273" r:id="rId19"/>
    <p:sldId id="283" r:id="rId20"/>
    <p:sldId id="298" r:id="rId21"/>
    <p:sldId id="285" r:id="rId22"/>
    <p:sldId id="284" r:id="rId23"/>
    <p:sldId id="301" r:id="rId24"/>
    <p:sldId id="274" r:id="rId25"/>
    <p:sldId id="256" r:id="rId26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0DA3"/>
    <a:srgbClr val="BDD7EE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2A0DA3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от 1,5 до 2 лет</c:v>
                </c:pt>
                <c:pt idx="1">
                  <c:v>2 - 3 года</c:v>
                </c:pt>
                <c:pt idx="2">
                  <c:v>3 - 4 года</c:v>
                </c:pt>
                <c:pt idx="3">
                  <c:v>4 - 5 лет</c:v>
                </c:pt>
                <c:pt idx="4">
                  <c:v>5 - 6лет</c:v>
                </c:pt>
                <c:pt idx="5">
                  <c:v>6 - 7 лет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5.8</c:v>
                </c:pt>
                <c:pt idx="1">
                  <c:v>13.2</c:v>
                </c:pt>
                <c:pt idx="2">
                  <c:v>20.6</c:v>
                </c:pt>
                <c:pt idx="3">
                  <c:v>17.399999999999999</c:v>
                </c:pt>
                <c:pt idx="4">
                  <c:v>22.3</c:v>
                </c:pt>
                <c:pt idx="5">
                  <c:v>20.7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CA-474B-BE49-CF53F27382D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70C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от 1,5 до 2 лет</c:v>
                </c:pt>
                <c:pt idx="1">
                  <c:v>2 - 3 года</c:v>
                </c:pt>
                <c:pt idx="2">
                  <c:v>3 - 4 года</c:v>
                </c:pt>
                <c:pt idx="3">
                  <c:v>4 - 5 лет</c:v>
                </c:pt>
                <c:pt idx="4">
                  <c:v>5 - 6лет</c:v>
                </c:pt>
                <c:pt idx="5">
                  <c:v>6 - 7 лет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9.1999999999999993</c:v>
                </c:pt>
                <c:pt idx="1">
                  <c:v>11.1</c:v>
                </c:pt>
                <c:pt idx="2">
                  <c:v>13</c:v>
                </c:pt>
                <c:pt idx="3">
                  <c:v>23.1</c:v>
                </c:pt>
                <c:pt idx="4">
                  <c:v>20.5</c:v>
                </c:pt>
                <c:pt idx="5">
                  <c:v>23.1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CA-474B-BE49-CF53F27382D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206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от 1,5 до 2 лет</c:v>
                </c:pt>
                <c:pt idx="1">
                  <c:v>2 - 3 года</c:v>
                </c:pt>
                <c:pt idx="2">
                  <c:v>3 - 4 года</c:v>
                </c:pt>
                <c:pt idx="3">
                  <c:v>4 - 5 лет</c:v>
                </c:pt>
                <c:pt idx="4">
                  <c:v>5 - 6лет</c:v>
                </c:pt>
                <c:pt idx="5">
                  <c:v>6 - 7 лет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3</c:v>
                </c:pt>
                <c:pt idx="1">
                  <c:v>19</c:v>
                </c:pt>
                <c:pt idx="2">
                  <c:v>14</c:v>
                </c:pt>
                <c:pt idx="3">
                  <c:v>12.4</c:v>
                </c:pt>
                <c:pt idx="4">
                  <c:v>25.8</c:v>
                </c:pt>
                <c:pt idx="5">
                  <c:v>25.8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5A-4AF4-A4C9-E89785DD20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1776992"/>
        <c:axId val="150285768"/>
      </c:barChart>
      <c:catAx>
        <c:axId val="1517769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Возраст детей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285768"/>
        <c:crosses val="autoZero"/>
        <c:auto val="1"/>
        <c:lblAlgn val="ctr"/>
        <c:lblOffset val="100"/>
        <c:noMultiLvlLbl val="0"/>
      </c:catAx>
      <c:valAx>
        <c:axId val="150285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7769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состоит на начало года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CFD-4680-9CF2-9EA419307C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CFD-4680-9CF2-9EA419307C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CFD-4680-9CF2-9EA419307C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 группа здоровья</c:v>
                </c:pt>
                <c:pt idx="1">
                  <c:v>2 группа здоровья</c:v>
                </c:pt>
                <c:pt idx="2">
                  <c:v>3 группа здоровья</c:v>
                </c:pt>
                <c:pt idx="3">
                  <c:v>4 группа здоровья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</c:v>
                </c:pt>
                <c:pt idx="1">
                  <c:v>71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B7-4346-855D-DE6AE6815AF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состоит на конец года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CFD-4680-9CF2-9EA419307C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CFD-4680-9CF2-9EA419307C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 группа здоровья</c:v>
                </c:pt>
                <c:pt idx="1">
                  <c:v>2 группа здоровья</c:v>
                </c:pt>
                <c:pt idx="2">
                  <c:v>3 группа здоровья</c:v>
                </c:pt>
                <c:pt idx="3">
                  <c:v>4 группа здоровья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36</c:v>
                </c:pt>
                <c:pt idx="1">
                  <c:v>67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B7-4346-855D-DE6AE6815A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935320"/>
        <c:axId val="152939800"/>
      </c:barChart>
      <c:catAx>
        <c:axId val="152935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939800"/>
        <c:crosses val="autoZero"/>
        <c:auto val="1"/>
        <c:lblAlgn val="ctr"/>
        <c:lblOffset val="100"/>
        <c:noMultiLvlLbl val="0"/>
      </c:catAx>
      <c:valAx>
        <c:axId val="152939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935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4E56F3-F05F-44DD-857E-A1DA4D08A419}" type="doc">
      <dgm:prSet loTypeId="urn:microsoft.com/office/officeart/2005/8/layout/radial3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DEDFC16-ABA9-44F9-8A38-DB456D74461E}">
      <dgm:prSet phldrT="[Текст]" custT="1"/>
      <dgm:spPr>
        <a:xfrm>
          <a:off x="2285173" y="1532978"/>
          <a:ext cx="3387903" cy="3219325"/>
        </a:xfrm>
        <a:solidFill>
          <a:schemeClr val="bg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r>
            <a: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Детский сад №29 «Теремок»</a:t>
          </a:r>
          <a:endParaRPr lang="ru-RU" sz="2000" b="1" dirty="0">
            <a:solidFill>
              <a:srgbClr val="0070C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DFC899F-2E17-40EF-849F-1FBFB43BA739}" type="parTrans" cxnId="{AB33B5A4-AE19-4D99-94E3-5BBE5F6876C6}">
      <dgm:prSet/>
      <dgm:spPr/>
      <dgm:t>
        <a:bodyPr/>
        <a:lstStyle/>
        <a:p>
          <a:endParaRPr lang="ru-RU"/>
        </a:p>
      </dgm:t>
    </dgm:pt>
    <dgm:pt modelId="{C14B2E40-3E1D-47D5-B270-FEFE78EF6D84}" type="sibTrans" cxnId="{AB33B5A4-AE19-4D99-94E3-5BBE5F6876C6}">
      <dgm:prSet/>
      <dgm:spPr/>
      <dgm:t>
        <a:bodyPr/>
        <a:lstStyle/>
        <a:p>
          <a:endParaRPr lang="ru-RU"/>
        </a:p>
      </dgm:t>
    </dgm:pt>
    <dgm:pt modelId="{5FC9132B-70FC-4DA4-A55C-03ED27FC23C1}">
      <dgm:prSet phldrT="[Текст]" custT="1"/>
      <dgm:spPr>
        <a:xfrm>
          <a:off x="1195355" y="511001"/>
          <a:ext cx="2135663" cy="1942837"/>
        </a:xfr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r>
            <a:rPr lang="ru-RU" sz="1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Беседы инструктажи</a:t>
          </a:r>
        </a:p>
        <a:p>
          <a:r>
            <a:rPr lang="ru-RU" sz="1400" b="1" dirty="0" smtClean="0">
              <a:solidFill>
                <a:srgbClr val="FF0000"/>
              </a:solidFill>
              <a:latin typeface="+mj-lt"/>
              <a:ea typeface="+mn-ea"/>
              <a:cs typeface="Times New Roman" panose="02020603050405020304" pitchFamily="18" charset="0"/>
            </a:rPr>
            <a:t>43</a:t>
          </a:r>
          <a:endParaRPr lang="ru-RU" sz="1400" b="1" dirty="0">
            <a:solidFill>
              <a:srgbClr val="FF0000"/>
            </a:solidFill>
            <a:latin typeface="+mj-lt"/>
            <a:ea typeface="+mn-ea"/>
            <a:cs typeface="Times New Roman" panose="02020603050405020304" pitchFamily="18" charset="0"/>
          </a:endParaRPr>
        </a:p>
      </dgm:t>
    </dgm:pt>
    <dgm:pt modelId="{9243601C-D9F8-4CD8-BE4F-2ACB11230FE0}" type="parTrans" cxnId="{4EEFB6BB-02AC-450F-B11D-373AE2BD1E6A}">
      <dgm:prSet/>
      <dgm:spPr/>
      <dgm:t>
        <a:bodyPr/>
        <a:lstStyle/>
        <a:p>
          <a:endParaRPr lang="ru-RU"/>
        </a:p>
      </dgm:t>
    </dgm:pt>
    <dgm:pt modelId="{30046766-1877-4C11-923E-B09718DCE8BA}" type="sibTrans" cxnId="{4EEFB6BB-02AC-450F-B11D-373AE2BD1E6A}">
      <dgm:prSet/>
      <dgm:spPr/>
      <dgm:t>
        <a:bodyPr/>
        <a:lstStyle/>
        <a:p>
          <a:endParaRPr lang="ru-RU"/>
        </a:p>
      </dgm:t>
    </dgm:pt>
    <dgm:pt modelId="{43F3EBCD-18A7-434F-96A3-395426AD0EA4}">
      <dgm:prSet custT="1"/>
      <dgm:spPr>
        <a:xfrm>
          <a:off x="454221" y="3138959"/>
          <a:ext cx="2186899" cy="1906136"/>
        </a:xfrm>
        <a:solidFill>
          <a:srgbClr val="7030A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r>
            <a:rPr lang="ru-RU" sz="1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Лекции, родительские собрания</a:t>
          </a:r>
        </a:p>
        <a:p>
          <a:r>
            <a: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</a:t>
          </a:r>
          <a:endParaRPr lang="ru-RU" sz="1400" b="1" dirty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1CDC966-00E9-4F57-A54E-669C02673B12}" type="parTrans" cxnId="{F86DF100-EE53-4750-9378-553A8B915CD6}">
      <dgm:prSet/>
      <dgm:spPr/>
      <dgm:t>
        <a:bodyPr/>
        <a:lstStyle/>
        <a:p>
          <a:endParaRPr lang="ru-RU"/>
        </a:p>
      </dgm:t>
    </dgm:pt>
    <dgm:pt modelId="{E790D7A2-A020-48D2-AE43-3C6645653CD8}" type="sibTrans" cxnId="{F86DF100-EE53-4750-9378-553A8B915CD6}">
      <dgm:prSet/>
      <dgm:spPr/>
      <dgm:t>
        <a:bodyPr/>
        <a:lstStyle/>
        <a:p>
          <a:endParaRPr lang="ru-RU"/>
        </a:p>
      </dgm:t>
    </dgm:pt>
    <dgm:pt modelId="{D07B6E4A-6ED7-4200-B6AF-CFEB0FD9315C}">
      <dgm:prSet custT="1"/>
      <dgm:spPr>
        <a:xfrm>
          <a:off x="5418168" y="2189974"/>
          <a:ext cx="2102593" cy="1906120"/>
        </a:xfrm>
        <a:solidFill>
          <a:srgbClr val="7030A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r>
            <a:rPr lang="ru-RU" sz="1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Папки</a:t>
          </a:r>
          <a:r>
            <a:rPr lang="ru-RU" sz="1400" b="1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передвижки</a:t>
          </a:r>
        </a:p>
        <a:p>
          <a:r>
            <a:rPr lang="ru-RU" sz="1400" b="1" baseline="0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</a:t>
          </a:r>
          <a:endParaRPr lang="ru-RU" sz="1400" b="1" dirty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BAC2D1F-3CFB-49BC-BAF0-2DF1D3CE4CB5}" type="parTrans" cxnId="{FD2068EE-59AA-42FB-B8B0-492E4FAB6E55}">
      <dgm:prSet/>
      <dgm:spPr/>
      <dgm:t>
        <a:bodyPr/>
        <a:lstStyle/>
        <a:p>
          <a:endParaRPr lang="ru-RU"/>
        </a:p>
      </dgm:t>
    </dgm:pt>
    <dgm:pt modelId="{A4768824-7D62-48E6-A449-38A5CF97BC5E}" type="sibTrans" cxnId="{FD2068EE-59AA-42FB-B8B0-492E4FAB6E55}">
      <dgm:prSet/>
      <dgm:spPr/>
      <dgm:t>
        <a:bodyPr/>
        <a:lstStyle/>
        <a:p>
          <a:endParaRPr lang="ru-RU"/>
        </a:p>
      </dgm:t>
    </dgm:pt>
    <dgm:pt modelId="{A2EE98B5-28DC-4583-9E8F-234DAC86CFA3}">
      <dgm:prSet custT="1"/>
      <dgm:spPr>
        <a:xfrm>
          <a:off x="89258" y="219005"/>
          <a:ext cx="1680407" cy="1108514"/>
        </a:xfrm>
        <a:solidFill>
          <a:srgbClr val="99FF99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r>
            <a:rPr lang="ru-RU" sz="1400" b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по соблюдению СанПиН 3/2.4.3590-20 от 27.10.2020г. №32</a:t>
          </a:r>
        </a:p>
      </dgm:t>
    </dgm:pt>
    <dgm:pt modelId="{B363722E-6069-457F-A377-1BF08DCDA2FD}" type="parTrans" cxnId="{47A3D3C0-E783-453C-B128-4CBD05EDE308}">
      <dgm:prSet/>
      <dgm:spPr/>
      <dgm:t>
        <a:bodyPr/>
        <a:lstStyle/>
        <a:p>
          <a:endParaRPr lang="ru-RU"/>
        </a:p>
      </dgm:t>
    </dgm:pt>
    <dgm:pt modelId="{95563F8A-FA64-4204-87FB-D4FD9B7FA618}" type="sibTrans" cxnId="{47A3D3C0-E783-453C-B128-4CBD05EDE308}">
      <dgm:prSet/>
      <dgm:spPr/>
      <dgm:t>
        <a:bodyPr/>
        <a:lstStyle/>
        <a:p>
          <a:endParaRPr lang="ru-RU"/>
        </a:p>
      </dgm:t>
    </dgm:pt>
    <dgm:pt modelId="{0C09B001-5E74-43FA-90C1-4FE922CC03E4}">
      <dgm:prSet custScaleX="186925" custScaleY="84564" custRadScaleRad="170956" custRadScaleInc="-291841"/>
      <dgm:spPr>
        <a:xfrm>
          <a:off x="7170156" y="2627969"/>
          <a:ext cx="1889299" cy="946304"/>
        </a:xfrm>
        <a:prstGeom prst="ellipse">
          <a:avLst/>
        </a:prstGeom>
        <a:solidFill>
          <a:srgbClr val="99FF99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endParaRPr lang="ru-RU"/>
        </a:p>
      </dgm:t>
    </dgm:pt>
    <dgm:pt modelId="{57B84956-3A1C-4608-B9C4-0730F5DB1976}" type="parTrans" cxnId="{BD70A80B-4ED3-4B3A-8A73-5C42F2F4523A}">
      <dgm:prSet/>
      <dgm:spPr/>
      <dgm:t>
        <a:bodyPr/>
        <a:lstStyle/>
        <a:p>
          <a:endParaRPr lang="ru-RU"/>
        </a:p>
      </dgm:t>
    </dgm:pt>
    <dgm:pt modelId="{08BB1795-41C1-44CC-AEC3-65D7F61647CA}" type="sibTrans" cxnId="{BD70A80B-4ED3-4B3A-8A73-5C42F2F4523A}">
      <dgm:prSet/>
      <dgm:spPr/>
      <dgm:t>
        <a:bodyPr/>
        <a:lstStyle/>
        <a:p>
          <a:endParaRPr lang="ru-RU"/>
        </a:p>
      </dgm:t>
    </dgm:pt>
    <dgm:pt modelId="{D4F3A4DF-0ADD-4788-BA60-9A36411DBC13}">
      <dgm:prSet/>
      <dgm:spPr/>
      <dgm:t>
        <a:bodyPr/>
        <a:lstStyle/>
        <a:p>
          <a:endParaRPr lang="ru-RU" dirty="0"/>
        </a:p>
      </dgm:t>
    </dgm:pt>
    <dgm:pt modelId="{BA1C4905-FA09-4ED9-ACB2-1C94B11CBEBC}" type="parTrans" cxnId="{1D717C96-FC23-4602-A557-A50306CD970F}">
      <dgm:prSet/>
      <dgm:spPr/>
      <dgm:t>
        <a:bodyPr/>
        <a:lstStyle/>
        <a:p>
          <a:endParaRPr lang="ru-RU"/>
        </a:p>
      </dgm:t>
    </dgm:pt>
    <dgm:pt modelId="{D71AADE3-3B22-45DE-A70C-65E69CEACC84}" type="sibTrans" cxnId="{1D717C96-FC23-4602-A557-A50306CD970F}">
      <dgm:prSet/>
      <dgm:spPr/>
      <dgm:t>
        <a:bodyPr/>
        <a:lstStyle/>
        <a:p>
          <a:endParaRPr lang="ru-RU"/>
        </a:p>
      </dgm:t>
    </dgm:pt>
    <dgm:pt modelId="{B6BD0D02-5564-4308-B7DB-45A14BAEF071}">
      <dgm:prSet phldrT="[Текст]" custScaleX="124892" custScaleY="103235" custRadScaleRad="93829" custRadScaleInc="-130204"/>
      <dgm:spPr>
        <a:xfrm>
          <a:off x="1195355" y="511001"/>
          <a:ext cx="2135663" cy="1942837"/>
        </a:xfrm>
        <a:prstGeom prst="ellipse">
          <a:avLst/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endParaRPr lang="ru-RU"/>
        </a:p>
      </dgm:t>
    </dgm:pt>
    <dgm:pt modelId="{7C2A953E-F789-466B-A246-256064657D7A}" type="parTrans" cxnId="{50E9851A-00A8-4120-94C0-F67968FCECBE}">
      <dgm:prSet/>
      <dgm:spPr/>
      <dgm:t>
        <a:bodyPr/>
        <a:lstStyle/>
        <a:p>
          <a:endParaRPr lang="ru-RU"/>
        </a:p>
      </dgm:t>
    </dgm:pt>
    <dgm:pt modelId="{7A1DD556-B5EA-4741-B462-439FF5C6F182}" type="sibTrans" cxnId="{50E9851A-00A8-4120-94C0-F67968FCECBE}">
      <dgm:prSet/>
      <dgm:spPr/>
      <dgm:t>
        <a:bodyPr/>
        <a:lstStyle/>
        <a:p>
          <a:endParaRPr lang="ru-RU"/>
        </a:p>
      </dgm:t>
    </dgm:pt>
    <dgm:pt modelId="{CD9B4A5C-3AC6-487C-9F14-A7A53DCB4EE6}">
      <dgm:prSet custT="1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информированных</a:t>
          </a:r>
        </a:p>
        <a:p>
          <a:r>
            <a: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974</a:t>
          </a:r>
          <a:endParaRPr lang="ru-RU" sz="14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D3A840-0639-4897-B02D-C565BEF07A6E}" type="parTrans" cxnId="{1B4E9E98-0656-4684-A900-F8669985627E}">
      <dgm:prSet/>
      <dgm:spPr/>
      <dgm:t>
        <a:bodyPr/>
        <a:lstStyle/>
        <a:p>
          <a:endParaRPr lang="ru-RU"/>
        </a:p>
      </dgm:t>
    </dgm:pt>
    <dgm:pt modelId="{6BDF3B13-7EA1-4667-93E7-7F05640B488A}" type="sibTrans" cxnId="{1B4E9E98-0656-4684-A900-F8669985627E}">
      <dgm:prSet/>
      <dgm:spPr/>
      <dgm:t>
        <a:bodyPr/>
        <a:lstStyle/>
        <a:p>
          <a:endParaRPr lang="ru-RU"/>
        </a:p>
      </dgm:t>
    </dgm:pt>
    <dgm:pt modelId="{D66AC7CD-6A80-4F0A-AF55-6694FEAAE0C5}">
      <dgm:prSet custT="1"/>
      <dgm:spPr>
        <a:xfrm>
          <a:off x="6073706" y="291999"/>
          <a:ext cx="2410427" cy="1029686"/>
        </a:xfrm>
        <a:solidFill>
          <a:srgbClr val="99FF99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r>
            <a:rPr lang="ru-RU" sz="1400" b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 особо опасным инфекциям (ООИ)</a:t>
          </a:r>
        </a:p>
      </dgm:t>
    </dgm:pt>
    <dgm:pt modelId="{2EE10D78-CB4E-4E41-A3B5-EC5963C1F950}" type="sibTrans" cxnId="{F4BCAE76-E3F1-4065-A468-E786EF0D27E7}">
      <dgm:prSet/>
      <dgm:spPr/>
      <dgm:t>
        <a:bodyPr/>
        <a:lstStyle/>
        <a:p>
          <a:endParaRPr lang="ru-RU"/>
        </a:p>
      </dgm:t>
    </dgm:pt>
    <dgm:pt modelId="{9391C4D4-D649-41C3-8FD1-BE08C6FDB4C6}" type="parTrans" cxnId="{F4BCAE76-E3F1-4065-A468-E786EF0D27E7}">
      <dgm:prSet/>
      <dgm:spPr/>
      <dgm:t>
        <a:bodyPr/>
        <a:lstStyle/>
        <a:p>
          <a:endParaRPr lang="ru-RU"/>
        </a:p>
      </dgm:t>
    </dgm:pt>
    <dgm:pt modelId="{7F99865D-A811-48CD-ACE9-9A9393C6145B}">
      <dgm:prSet custT="1"/>
      <dgm:spPr>
        <a:xfrm>
          <a:off x="0" y="2408981"/>
          <a:ext cx="2091687" cy="939599"/>
        </a:xfrm>
        <a:solidFill>
          <a:srgbClr val="99FF99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pPr algn="ctr"/>
          <a:r>
            <a:rPr lang="ru-RU" sz="1400" b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 </a:t>
          </a:r>
          <a:r>
            <a:rPr lang="ru-RU" sz="1400" b="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карантийным</a:t>
          </a:r>
          <a:r>
            <a:rPr lang="ru-RU" sz="1400" b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мероприятиям ОРВИ, ветряной оспы</a:t>
          </a:r>
          <a:endParaRPr lang="ru-RU" sz="1400" b="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D20B933-65D4-46A5-9187-7D24132A81B5}" type="sibTrans" cxnId="{5F558289-985B-415E-A901-3DA47078FD41}">
      <dgm:prSet/>
      <dgm:spPr/>
      <dgm:t>
        <a:bodyPr/>
        <a:lstStyle/>
        <a:p>
          <a:endParaRPr lang="ru-RU"/>
        </a:p>
      </dgm:t>
    </dgm:pt>
    <dgm:pt modelId="{E084D603-AB34-446C-80E8-550944EA5F66}" type="parTrans" cxnId="{5F558289-985B-415E-A901-3DA47078FD41}">
      <dgm:prSet/>
      <dgm:spPr/>
      <dgm:t>
        <a:bodyPr/>
        <a:lstStyle/>
        <a:p>
          <a:endParaRPr lang="ru-RU"/>
        </a:p>
      </dgm:t>
    </dgm:pt>
    <dgm:pt modelId="{E60326C0-92C3-4962-B6DA-0BDD306E865F}">
      <dgm:prSet custScaleX="115631" custScaleY="83881" custRadScaleRad="163799" custRadScaleInc="309272"/>
      <dgm:spPr>
        <a:xfrm>
          <a:off x="0" y="2408981"/>
          <a:ext cx="2091687" cy="939599"/>
        </a:xfrm>
        <a:prstGeom prst="ellipse">
          <a:avLst/>
        </a:prstGeom>
        <a:solidFill>
          <a:srgbClr val="99FF99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endParaRPr lang="ru-RU"/>
        </a:p>
      </dgm:t>
    </dgm:pt>
    <dgm:pt modelId="{9964BD64-4FF2-47A4-B3BA-793DFE9156E2}" type="parTrans" cxnId="{18B278ED-D648-4197-97A2-0FE95994E3D1}">
      <dgm:prSet/>
      <dgm:spPr/>
      <dgm:t>
        <a:bodyPr/>
        <a:lstStyle/>
        <a:p>
          <a:endParaRPr lang="ru-RU"/>
        </a:p>
      </dgm:t>
    </dgm:pt>
    <dgm:pt modelId="{F291A41D-2B10-43EF-81C3-5F2C7AFF7B63}" type="sibTrans" cxnId="{18B278ED-D648-4197-97A2-0FE95994E3D1}">
      <dgm:prSet/>
      <dgm:spPr/>
      <dgm:t>
        <a:bodyPr/>
        <a:lstStyle/>
        <a:p>
          <a:endParaRPr lang="ru-RU"/>
        </a:p>
      </dgm:t>
    </dgm:pt>
    <dgm:pt modelId="{3097ACA6-778E-4470-AAFF-1DF8CB882A40}">
      <dgm:prSet custScaleX="115631" custScaleY="83881" custRadScaleRad="163799" custRadScaleInc="309272"/>
      <dgm:spPr>
        <a:xfrm>
          <a:off x="0" y="2408981"/>
          <a:ext cx="2091687" cy="939599"/>
        </a:xfrm>
        <a:prstGeom prst="ellipse">
          <a:avLst/>
        </a:prstGeom>
        <a:solidFill>
          <a:srgbClr val="99FF99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endParaRPr lang="ru-RU"/>
        </a:p>
      </dgm:t>
    </dgm:pt>
    <dgm:pt modelId="{729214E1-AEA4-4D19-8D21-148F7E587A88}" type="parTrans" cxnId="{965627EB-480A-4876-A7ED-B3481EDABFE7}">
      <dgm:prSet/>
      <dgm:spPr/>
      <dgm:t>
        <a:bodyPr/>
        <a:lstStyle/>
        <a:p>
          <a:endParaRPr lang="ru-RU"/>
        </a:p>
      </dgm:t>
    </dgm:pt>
    <dgm:pt modelId="{6BAE62C6-84CC-47DF-A660-A35E80571090}" type="sibTrans" cxnId="{965627EB-480A-4876-A7ED-B3481EDABFE7}">
      <dgm:prSet/>
      <dgm:spPr/>
      <dgm:t>
        <a:bodyPr/>
        <a:lstStyle/>
        <a:p>
          <a:endParaRPr lang="ru-RU"/>
        </a:p>
      </dgm:t>
    </dgm:pt>
    <dgm:pt modelId="{6D88C7D2-C4C9-4AA9-9D87-22466B1A2004}">
      <dgm:prSet custT="1"/>
      <dgm:spPr>
        <a:xfrm>
          <a:off x="6073706" y="291999"/>
          <a:ext cx="2410427" cy="1029686"/>
        </a:xfrm>
        <a:solidFill>
          <a:srgbClr val="99FF99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r>
            <a:rPr lang="ru-RU" sz="1400" b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 соблюдению санитарных правил СП 2.4.3648-20</a:t>
          </a:r>
        </a:p>
      </dgm:t>
    </dgm:pt>
    <dgm:pt modelId="{85C26142-3FA7-46A4-BA58-F89FB03D739F}" type="sibTrans" cxnId="{A0D1575C-3C1E-4742-B5F8-C8A357D63EAA}">
      <dgm:prSet/>
      <dgm:spPr/>
      <dgm:t>
        <a:bodyPr/>
        <a:lstStyle/>
        <a:p>
          <a:endParaRPr lang="ru-RU"/>
        </a:p>
      </dgm:t>
    </dgm:pt>
    <dgm:pt modelId="{20BEF31C-42D4-4AC7-9783-F1236E07FA9B}" type="parTrans" cxnId="{A0D1575C-3C1E-4742-B5F8-C8A357D63EAA}">
      <dgm:prSet/>
      <dgm:spPr/>
      <dgm:t>
        <a:bodyPr/>
        <a:lstStyle/>
        <a:p>
          <a:endParaRPr lang="ru-RU"/>
        </a:p>
      </dgm:t>
    </dgm:pt>
    <dgm:pt modelId="{E35BA5D2-F45F-47EE-8A72-595781478F8C}" type="pres">
      <dgm:prSet presAssocID="{E74E56F3-F05F-44DD-857E-A1DA4D08A419}" presName="composite" presStyleCnt="0">
        <dgm:presLayoutVars>
          <dgm:chMax val="1"/>
          <dgm:dir val="rev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246CFA-6754-4604-BC1D-DD104E6ADA0E}" type="pres">
      <dgm:prSet presAssocID="{E74E56F3-F05F-44DD-857E-A1DA4D08A419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381E4424-D3AC-452C-81F1-22A872231EAF}" type="pres">
      <dgm:prSet presAssocID="{EDEDFC16-ABA9-44F9-8A38-DB456D74461E}" presName="centerShape" presStyleLbl="vennNode1" presStyleIdx="0" presStyleCnt="9" custScaleX="78757" custScaleY="68387" custLinFactNeighborX="-1467" custLinFactNeighborY="-811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C82FA8C6-77C2-4597-AB47-B765D61A06EC}" type="pres">
      <dgm:prSet presAssocID="{5FC9132B-70FC-4DA4-A55C-03ED27FC23C1}" presName="node" presStyleLbl="vennNode1" presStyleIdx="1" presStyleCnt="9" custScaleX="124892" custScaleY="101631" custRadScaleRad="76422" custRadScaleInc="-2208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3F60E48F-5312-41A0-B157-414DD40D6E5B}" type="pres">
      <dgm:prSet presAssocID="{43F3EBCD-18A7-434F-96A3-395426AD0EA4}" presName="node" presStyleLbl="vennNode1" presStyleIdx="2" presStyleCnt="9" custScaleX="131353" custScaleY="87189" custRadScaleRad="104243" custRadScaleInc="-1202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98193826-F354-4784-86F8-FBF8765321F4}" type="pres">
      <dgm:prSet presAssocID="{CD9B4A5C-3AC6-487C-9F14-A7A53DCB4EE6}" presName="node" presStyleLbl="vennNode1" presStyleIdx="3" presStyleCnt="9" custScaleX="121404" custScaleY="109628" custRadScaleRad="83857" custRadScaleInc="-191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012BC-E673-4E96-AA6C-06862DB3AAD4}" type="pres">
      <dgm:prSet presAssocID="{D07B6E4A-6ED7-4200-B6AF-CFEB0FD9315C}" presName="node" presStyleLbl="vennNode1" presStyleIdx="4" presStyleCnt="9" custScaleX="112675" custScaleY="80735" custRadScaleRad="80702" custRadScaleInc="-25059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8959AF34-E8A6-48EA-9445-3545F62F5DFB}" type="pres">
      <dgm:prSet presAssocID="{A2EE98B5-28DC-4583-9E8F-234DAC86CFA3}" presName="node" presStyleLbl="vennNode1" presStyleIdx="5" presStyleCnt="9" custScaleX="158171" custScaleY="81226" custRadScaleRad="144512" custRadScaleInc="32084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11F60146-6D7D-4297-979C-1DE8C4B0817B}" type="pres">
      <dgm:prSet presAssocID="{7F99865D-A811-48CD-ACE9-9A9393C6145B}" presName="node" presStyleLbl="vennNode1" presStyleIdx="6" presStyleCnt="9" custScaleX="115631" custScaleY="83881" custRadScaleRad="163799" custRadScaleInc="30927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E7CDA866-37F1-4C78-A119-E2C8C4666133}" type="pres">
      <dgm:prSet presAssocID="{D66AC7CD-6A80-4F0A-AF55-6694FEAAE0C5}" presName="node" presStyleLbl="vennNode1" presStyleIdx="7" presStyleCnt="9" custScaleX="116410" custScaleY="73839" custRadScaleRad="98040" custRadScaleInc="-9252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93B5322B-07A0-4DEB-9A48-DF231E5470EF}" type="pres">
      <dgm:prSet presAssocID="{6D88C7D2-C4C9-4AA9-9D87-22466B1A2004}" presName="node" presStyleLbl="vennNode1" presStyleIdx="8" presStyleCnt="9" custScaleX="138962" custScaleY="60486" custRadScaleRad="126145" custRadScaleInc="-61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B278ED-D648-4197-97A2-0FE95994E3D1}" srcId="{E74E56F3-F05F-44DD-857E-A1DA4D08A419}" destId="{E60326C0-92C3-4962-B6DA-0BDD306E865F}" srcOrd="4" destOrd="0" parTransId="{9964BD64-4FF2-47A4-B3BA-793DFE9156E2}" sibTransId="{F291A41D-2B10-43EF-81C3-5F2C7AFF7B63}"/>
    <dgm:cxn modelId="{43A6C208-A2C5-4657-B18D-6FFE94364655}" type="presOf" srcId="{D07B6E4A-6ED7-4200-B6AF-CFEB0FD9315C}" destId="{27C012BC-E673-4E96-AA6C-06862DB3AAD4}" srcOrd="0" destOrd="0" presId="urn:microsoft.com/office/officeart/2005/8/layout/radial3"/>
    <dgm:cxn modelId="{4A4AF4E7-5038-47C4-9994-D5890AE7748B}" type="presOf" srcId="{7F99865D-A811-48CD-ACE9-9A9393C6145B}" destId="{11F60146-6D7D-4297-979C-1DE8C4B0817B}" srcOrd="0" destOrd="0" presId="urn:microsoft.com/office/officeart/2005/8/layout/radial3"/>
    <dgm:cxn modelId="{3F736D8C-74AA-4E4F-8508-EECCF6E991C1}" type="presOf" srcId="{CD9B4A5C-3AC6-487C-9F14-A7A53DCB4EE6}" destId="{98193826-F354-4784-86F8-FBF8765321F4}" srcOrd="0" destOrd="0" presId="urn:microsoft.com/office/officeart/2005/8/layout/radial3"/>
    <dgm:cxn modelId="{50E9851A-00A8-4120-94C0-F67968FCECBE}" srcId="{E74E56F3-F05F-44DD-857E-A1DA4D08A419}" destId="{B6BD0D02-5564-4308-B7DB-45A14BAEF071}" srcOrd="3" destOrd="0" parTransId="{7C2A953E-F789-466B-A246-256064657D7A}" sibTransId="{7A1DD556-B5EA-4741-B462-439FF5C6F182}"/>
    <dgm:cxn modelId="{54AA5559-37D8-4557-B748-C7E625CA623F}" type="presOf" srcId="{D66AC7CD-6A80-4F0A-AF55-6694FEAAE0C5}" destId="{E7CDA866-37F1-4C78-A119-E2C8C4666133}" srcOrd="0" destOrd="0" presId="urn:microsoft.com/office/officeart/2005/8/layout/radial3"/>
    <dgm:cxn modelId="{AB33B5A4-AE19-4D99-94E3-5BBE5F6876C6}" srcId="{E74E56F3-F05F-44DD-857E-A1DA4D08A419}" destId="{EDEDFC16-ABA9-44F9-8A38-DB456D74461E}" srcOrd="0" destOrd="0" parTransId="{6DFC899F-2E17-40EF-849F-1FBFB43BA739}" sibTransId="{C14B2E40-3E1D-47D5-B270-FEFE78EF6D84}"/>
    <dgm:cxn modelId="{5F558289-985B-415E-A901-3DA47078FD41}" srcId="{EDEDFC16-ABA9-44F9-8A38-DB456D74461E}" destId="{7F99865D-A811-48CD-ACE9-9A9393C6145B}" srcOrd="5" destOrd="0" parTransId="{E084D603-AB34-446C-80E8-550944EA5F66}" sibTransId="{1D20B933-65D4-46A5-9187-7D24132A81B5}"/>
    <dgm:cxn modelId="{1B4E9E98-0656-4684-A900-F8669985627E}" srcId="{EDEDFC16-ABA9-44F9-8A38-DB456D74461E}" destId="{CD9B4A5C-3AC6-487C-9F14-A7A53DCB4EE6}" srcOrd="2" destOrd="0" parTransId="{93D3A840-0639-4897-B02D-C565BEF07A6E}" sibTransId="{6BDF3B13-7EA1-4667-93E7-7F05640B488A}"/>
    <dgm:cxn modelId="{F16EEC85-5316-49D2-BA86-947ABC7135E6}" type="presOf" srcId="{5FC9132B-70FC-4DA4-A55C-03ED27FC23C1}" destId="{C82FA8C6-77C2-4597-AB47-B765D61A06EC}" srcOrd="0" destOrd="0" presId="urn:microsoft.com/office/officeart/2005/8/layout/radial3"/>
    <dgm:cxn modelId="{3048814E-287A-4DEA-8668-67A1383EB8D5}" type="presOf" srcId="{A2EE98B5-28DC-4583-9E8F-234DAC86CFA3}" destId="{8959AF34-E8A6-48EA-9445-3545F62F5DFB}" srcOrd="0" destOrd="0" presId="urn:microsoft.com/office/officeart/2005/8/layout/radial3"/>
    <dgm:cxn modelId="{FD2068EE-59AA-42FB-B8B0-492E4FAB6E55}" srcId="{EDEDFC16-ABA9-44F9-8A38-DB456D74461E}" destId="{D07B6E4A-6ED7-4200-B6AF-CFEB0FD9315C}" srcOrd="3" destOrd="0" parTransId="{CBAC2D1F-3CFB-49BC-BAF0-2DF1D3CE4CB5}" sibTransId="{A4768824-7D62-48E6-A449-38A5CF97BC5E}"/>
    <dgm:cxn modelId="{4EEFB6BB-02AC-450F-B11D-373AE2BD1E6A}" srcId="{EDEDFC16-ABA9-44F9-8A38-DB456D74461E}" destId="{5FC9132B-70FC-4DA4-A55C-03ED27FC23C1}" srcOrd="0" destOrd="0" parTransId="{9243601C-D9F8-4CD8-BE4F-2ACB11230FE0}" sibTransId="{30046766-1877-4C11-923E-B09718DCE8BA}"/>
    <dgm:cxn modelId="{47A3D3C0-E783-453C-B128-4CBD05EDE308}" srcId="{EDEDFC16-ABA9-44F9-8A38-DB456D74461E}" destId="{A2EE98B5-28DC-4583-9E8F-234DAC86CFA3}" srcOrd="4" destOrd="0" parTransId="{B363722E-6069-457F-A377-1BF08DCDA2FD}" sibTransId="{95563F8A-FA64-4204-87FB-D4FD9B7FA618}"/>
    <dgm:cxn modelId="{FB5528B8-0149-44BC-A666-2E8A3E82517F}" type="presOf" srcId="{EDEDFC16-ABA9-44F9-8A38-DB456D74461E}" destId="{381E4424-D3AC-452C-81F1-22A872231EAF}" srcOrd="0" destOrd="0" presId="urn:microsoft.com/office/officeart/2005/8/layout/radial3"/>
    <dgm:cxn modelId="{BD70A80B-4ED3-4B3A-8A73-5C42F2F4523A}" srcId="{E74E56F3-F05F-44DD-857E-A1DA4D08A419}" destId="{0C09B001-5E74-43FA-90C1-4FE922CC03E4}" srcOrd="1" destOrd="0" parTransId="{57B84956-3A1C-4608-B9C4-0730F5DB1976}" sibTransId="{08BB1795-41C1-44CC-AEC3-65D7F61647CA}"/>
    <dgm:cxn modelId="{F4BCAE76-E3F1-4065-A468-E786EF0D27E7}" srcId="{EDEDFC16-ABA9-44F9-8A38-DB456D74461E}" destId="{D66AC7CD-6A80-4F0A-AF55-6694FEAAE0C5}" srcOrd="6" destOrd="0" parTransId="{9391C4D4-D649-41C3-8FD1-BE08C6FDB4C6}" sibTransId="{2EE10D78-CB4E-4E41-A3B5-EC5963C1F950}"/>
    <dgm:cxn modelId="{965627EB-480A-4876-A7ED-B3481EDABFE7}" srcId="{E74E56F3-F05F-44DD-857E-A1DA4D08A419}" destId="{3097ACA6-778E-4470-AAFF-1DF8CB882A40}" srcOrd="5" destOrd="0" parTransId="{729214E1-AEA4-4D19-8D21-148F7E587A88}" sibTransId="{6BAE62C6-84CC-47DF-A660-A35E80571090}"/>
    <dgm:cxn modelId="{A0D1575C-3C1E-4742-B5F8-C8A357D63EAA}" srcId="{EDEDFC16-ABA9-44F9-8A38-DB456D74461E}" destId="{6D88C7D2-C4C9-4AA9-9D87-22466B1A2004}" srcOrd="7" destOrd="0" parTransId="{20BEF31C-42D4-4AC7-9783-F1236E07FA9B}" sibTransId="{85C26142-3FA7-46A4-BA58-F89FB03D739F}"/>
    <dgm:cxn modelId="{F86DF100-EE53-4750-9378-553A8B915CD6}" srcId="{EDEDFC16-ABA9-44F9-8A38-DB456D74461E}" destId="{43F3EBCD-18A7-434F-96A3-395426AD0EA4}" srcOrd="1" destOrd="0" parTransId="{F1CDC966-00E9-4F57-A54E-669C02673B12}" sibTransId="{E790D7A2-A020-48D2-AE43-3C6645653CD8}"/>
    <dgm:cxn modelId="{1D717C96-FC23-4602-A557-A50306CD970F}" srcId="{E74E56F3-F05F-44DD-857E-A1DA4D08A419}" destId="{D4F3A4DF-0ADD-4788-BA60-9A36411DBC13}" srcOrd="2" destOrd="0" parTransId="{BA1C4905-FA09-4ED9-ACB2-1C94B11CBEBC}" sibTransId="{D71AADE3-3B22-45DE-A70C-65E69CEACC84}"/>
    <dgm:cxn modelId="{8E699CA2-DBB2-4621-B22D-20E3C2579467}" type="presOf" srcId="{43F3EBCD-18A7-434F-96A3-395426AD0EA4}" destId="{3F60E48F-5312-41A0-B157-414DD40D6E5B}" srcOrd="0" destOrd="0" presId="urn:microsoft.com/office/officeart/2005/8/layout/radial3"/>
    <dgm:cxn modelId="{10DC8849-9864-437C-9E71-099D51C18DF4}" type="presOf" srcId="{6D88C7D2-C4C9-4AA9-9D87-22466B1A2004}" destId="{93B5322B-07A0-4DEB-9A48-DF231E5470EF}" srcOrd="0" destOrd="0" presId="urn:microsoft.com/office/officeart/2005/8/layout/radial3"/>
    <dgm:cxn modelId="{4E28A3B7-C4BD-4898-ABE0-3291CAD4D03A}" type="presOf" srcId="{E74E56F3-F05F-44DD-857E-A1DA4D08A419}" destId="{E35BA5D2-F45F-47EE-8A72-595781478F8C}" srcOrd="0" destOrd="0" presId="urn:microsoft.com/office/officeart/2005/8/layout/radial3"/>
    <dgm:cxn modelId="{030AD9F8-5A5C-42F5-908E-83543D8D770A}" type="presParOf" srcId="{E35BA5D2-F45F-47EE-8A72-595781478F8C}" destId="{E9246CFA-6754-4604-BC1D-DD104E6ADA0E}" srcOrd="0" destOrd="0" presId="urn:microsoft.com/office/officeart/2005/8/layout/radial3"/>
    <dgm:cxn modelId="{475C6C90-F054-40EE-84A5-E3FF9F5E0480}" type="presParOf" srcId="{E9246CFA-6754-4604-BC1D-DD104E6ADA0E}" destId="{381E4424-D3AC-452C-81F1-22A872231EAF}" srcOrd="0" destOrd="0" presId="urn:microsoft.com/office/officeart/2005/8/layout/radial3"/>
    <dgm:cxn modelId="{E62D46A1-2B91-4937-B406-BDE16FADE8DF}" type="presParOf" srcId="{E9246CFA-6754-4604-BC1D-DD104E6ADA0E}" destId="{C82FA8C6-77C2-4597-AB47-B765D61A06EC}" srcOrd="1" destOrd="0" presId="urn:microsoft.com/office/officeart/2005/8/layout/radial3"/>
    <dgm:cxn modelId="{FF47601B-B9E1-4797-A08A-B4662CA18E2F}" type="presParOf" srcId="{E9246CFA-6754-4604-BC1D-DD104E6ADA0E}" destId="{3F60E48F-5312-41A0-B157-414DD40D6E5B}" srcOrd="2" destOrd="0" presId="urn:microsoft.com/office/officeart/2005/8/layout/radial3"/>
    <dgm:cxn modelId="{05DB968B-C1D4-48CA-BD74-88E0001EB321}" type="presParOf" srcId="{E9246CFA-6754-4604-BC1D-DD104E6ADA0E}" destId="{98193826-F354-4784-86F8-FBF8765321F4}" srcOrd="3" destOrd="0" presId="urn:microsoft.com/office/officeart/2005/8/layout/radial3"/>
    <dgm:cxn modelId="{206C48A4-A552-4B7A-9A65-792E6B6AE0E4}" type="presParOf" srcId="{E9246CFA-6754-4604-BC1D-DD104E6ADA0E}" destId="{27C012BC-E673-4E96-AA6C-06862DB3AAD4}" srcOrd="4" destOrd="0" presId="urn:microsoft.com/office/officeart/2005/8/layout/radial3"/>
    <dgm:cxn modelId="{B625ED66-CC60-475B-A6E4-19E7B9C97B92}" type="presParOf" srcId="{E9246CFA-6754-4604-BC1D-DD104E6ADA0E}" destId="{8959AF34-E8A6-48EA-9445-3545F62F5DFB}" srcOrd="5" destOrd="0" presId="urn:microsoft.com/office/officeart/2005/8/layout/radial3"/>
    <dgm:cxn modelId="{4DB77F74-114F-4ABE-B913-589CF04C8A78}" type="presParOf" srcId="{E9246CFA-6754-4604-BC1D-DD104E6ADA0E}" destId="{11F60146-6D7D-4297-979C-1DE8C4B0817B}" srcOrd="6" destOrd="0" presId="urn:microsoft.com/office/officeart/2005/8/layout/radial3"/>
    <dgm:cxn modelId="{B72B5128-3966-4F0C-89A8-9495B24D1796}" type="presParOf" srcId="{E9246CFA-6754-4604-BC1D-DD104E6ADA0E}" destId="{E7CDA866-37F1-4C78-A119-E2C8C4666133}" srcOrd="7" destOrd="0" presId="urn:microsoft.com/office/officeart/2005/8/layout/radial3"/>
    <dgm:cxn modelId="{EAA4580E-90F2-4272-9FC6-D8FAB588CEBB}" type="presParOf" srcId="{E9246CFA-6754-4604-BC1D-DD104E6ADA0E}" destId="{93B5322B-07A0-4DEB-9A48-DF231E5470EF}" srcOrd="8" destOrd="0" presId="urn:microsoft.com/office/officeart/2005/8/layout/radial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E4424-D3AC-452C-81F1-22A872231EAF}">
      <dsp:nvSpPr>
        <dsp:cNvPr id="0" name=""/>
        <dsp:cNvSpPr/>
      </dsp:nvSpPr>
      <dsp:spPr>
        <a:xfrm>
          <a:off x="2987209" y="1799201"/>
          <a:ext cx="2466844" cy="2142033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Детский сад №29 «Теремок»</a:t>
          </a:r>
          <a:endParaRPr lang="ru-RU" sz="2000" b="1" kern="1200" dirty="0">
            <a:solidFill>
              <a:srgbClr val="0070C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348470" y="2112894"/>
        <a:ext cx="1744322" cy="1514647"/>
      </dsp:txXfrm>
    </dsp:sp>
    <dsp:sp modelId="{C82FA8C6-77C2-4597-AB47-B765D61A06EC}">
      <dsp:nvSpPr>
        <dsp:cNvPr id="0" name=""/>
        <dsp:cNvSpPr/>
      </dsp:nvSpPr>
      <dsp:spPr>
        <a:xfrm>
          <a:off x="3033504" y="572007"/>
          <a:ext cx="1955947" cy="1591654"/>
        </a:xfrm>
        <a:prstGeom prst="ellipse">
          <a:avLst/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Беседы инструктажи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+mj-lt"/>
              <a:ea typeface="+mn-ea"/>
              <a:cs typeface="Times New Roman" panose="02020603050405020304" pitchFamily="18" charset="0"/>
            </a:rPr>
            <a:t>43</a:t>
          </a:r>
          <a:endParaRPr lang="ru-RU" sz="1400" b="1" kern="1200" dirty="0">
            <a:solidFill>
              <a:srgbClr val="FF0000"/>
            </a:solidFill>
            <a:latin typeface="+mj-lt"/>
            <a:ea typeface="+mn-ea"/>
            <a:cs typeface="Times New Roman" panose="02020603050405020304" pitchFamily="18" charset="0"/>
          </a:endParaRPr>
        </a:p>
      </dsp:txBody>
      <dsp:txXfrm>
        <a:off x="3319946" y="805099"/>
        <a:ext cx="1383063" cy="1125470"/>
      </dsp:txXfrm>
    </dsp:sp>
    <dsp:sp modelId="{3F60E48F-5312-41A0-B157-414DD40D6E5B}">
      <dsp:nvSpPr>
        <dsp:cNvPr id="0" name=""/>
        <dsp:cNvSpPr/>
      </dsp:nvSpPr>
      <dsp:spPr>
        <a:xfrm>
          <a:off x="1152270" y="2556497"/>
          <a:ext cx="2057134" cy="1365476"/>
        </a:xfrm>
        <a:prstGeom prst="ellipse">
          <a:avLst/>
        </a:prstGeom>
        <a:solidFill>
          <a:srgbClr val="7030A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Лекции, родительские собрания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</a:t>
          </a:r>
          <a:endParaRPr lang="ru-RU" sz="1400" b="1" kern="1200" dirty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453530" y="2756466"/>
        <a:ext cx="1454614" cy="965538"/>
      </dsp:txXfrm>
    </dsp:sp>
    <dsp:sp modelId="{98193826-F354-4784-86F8-FBF8765321F4}">
      <dsp:nvSpPr>
        <dsp:cNvPr id="0" name=""/>
        <dsp:cNvSpPr/>
      </dsp:nvSpPr>
      <dsp:spPr>
        <a:xfrm>
          <a:off x="3222347" y="3751988"/>
          <a:ext cx="1901321" cy="1716896"/>
        </a:xfrm>
        <a:prstGeom prst="ellipse">
          <a:avLst/>
        </a:prstGeom>
        <a:solidFill>
          <a:srgbClr val="7030A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информированных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974</a:t>
          </a:r>
          <a:endParaRPr lang="ru-RU" sz="14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0789" y="4003422"/>
        <a:ext cx="1344437" cy="1214028"/>
      </dsp:txXfrm>
    </dsp:sp>
    <dsp:sp modelId="{27C012BC-E673-4E96-AA6C-06862DB3AAD4}">
      <dsp:nvSpPr>
        <dsp:cNvPr id="0" name=""/>
        <dsp:cNvSpPr/>
      </dsp:nvSpPr>
      <dsp:spPr>
        <a:xfrm>
          <a:off x="4921954" y="2893934"/>
          <a:ext cx="1764615" cy="1264399"/>
        </a:xfrm>
        <a:prstGeom prst="ellipse">
          <a:avLst/>
        </a:prstGeom>
        <a:solidFill>
          <a:srgbClr val="7030A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Папки</a:t>
          </a:r>
          <a:r>
            <a:rPr lang="ru-RU" sz="1400" b="1" kern="1200" baseline="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передвижки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baseline="0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</a:t>
          </a:r>
          <a:endParaRPr lang="ru-RU" sz="1400" b="1" kern="1200" dirty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180376" y="3079101"/>
        <a:ext cx="1247771" cy="894065"/>
      </dsp:txXfrm>
    </dsp:sp>
    <dsp:sp modelId="{8959AF34-E8A6-48EA-9445-3545F62F5DFB}">
      <dsp:nvSpPr>
        <dsp:cNvPr id="0" name=""/>
        <dsp:cNvSpPr/>
      </dsp:nvSpPr>
      <dsp:spPr>
        <a:xfrm>
          <a:off x="1325151" y="0"/>
          <a:ext cx="2477133" cy="1272089"/>
        </a:xfrm>
        <a:prstGeom prst="ellipse">
          <a:avLst/>
        </a:prstGeom>
        <a:solidFill>
          <a:srgbClr val="99FF99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по соблюдению СанПиН 3/2.4.3590-20 от 27.10.2020г. №32</a:t>
          </a:r>
        </a:p>
      </dsp:txBody>
      <dsp:txXfrm>
        <a:off x="1687919" y="186293"/>
        <a:ext cx="1751597" cy="899503"/>
      </dsp:txXfrm>
    </dsp:sp>
    <dsp:sp modelId="{11F60146-6D7D-4297-979C-1DE8C4B0817B}">
      <dsp:nvSpPr>
        <dsp:cNvPr id="0" name=""/>
        <dsp:cNvSpPr/>
      </dsp:nvSpPr>
      <dsp:spPr>
        <a:xfrm>
          <a:off x="42712" y="2003372"/>
          <a:ext cx="1810910" cy="1313669"/>
        </a:xfrm>
        <a:prstGeom prst="ellipse">
          <a:avLst/>
        </a:prstGeom>
        <a:solidFill>
          <a:srgbClr val="99FF99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 </a:t>
          </a:r>
          <a:r>
            <a:rPr lang="ru-RU" sz="1400" b="0" kern="1200" dirty="0" err="1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карантийным</a:t>
          </a:r>
          <a:r>
            <a:rPr lang="ru-RU" sz="1400" b="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мероприятиям ОРВИ, ветряной оспы</a:t>
          </a:r>
          <a:endParaRPr lang="ru-RU" sz="1400" b="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07914" y="2195754"/>
        <a:ext cx="1280506" cy="928905"/>
      </dsp:txXfrm>
    </dsp:sp>
    <dsp:sp modelId="{E7CDA866-37F1-4C78-A119-E2C8C4666133}">
      <dsp:nvSpPr>
        <dsp:cNvPr id="0" name=""/>
        <dsp:cNvSpPr/>
      </dsp:nvSpPr>
      <dsp:spPr>
        <a:xfrm>
          <a:off x="4863512" y="996390"/>
          <a:ext cx="1823110" cy="1156400"/>
        </a:xfrm>
        <a:prstGeom prst="ellipse">
          <a:avLst/>
        </a:prstGeom>
        <a:solidFill>
          <a:srgbClr val="99FF99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 особо опасным инфекциям (ООИ)</a:t>
          </a:r>
        </a:p>
      </dsp:txBody>
      <dsp:txXfrm>
        <a:off x="5130500" y="1165741"/>
        <a:ext cx="1289134" cy="817698"/>
      </dsp:txXfrm>
    </dsp:sp>
    <dsp:sp modelId="{93B5322B-07A0-4DEB-9A48-DF231E5470EF}">
      <dsp:nvSpPr>
        <dsp:cNvPr id="0" name=""/>
        <dsp:cNvSpPr/>
      </dsp:nvSpPr>
      <dsp:spPr>
        <a:xfrm>
          <a:off x="3953598" y="0"/>
          <a:ext cx="2176299" cy="947278"/>
        </a:xfrm>
        <a:prstGeom prst="ellipse">
          <a:avLst/>
        </a:prstGeom>
        <a:solidFill>
          <a:srgbClr val="99FF99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 соблюдению санитарных правил СП 2.4.3648-20</a:t>
          </a:r>
        </a:p>
      </dsp:txBody>
      <dsp:txXfrm>
        <a:off x="4272310" y="138726"/>
        <a:ext cx="1538875" cy="669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90F90-81B9-4D6F-9F50-E3CF9E8D85DD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393A4-E7EA-4864-9A55-D5A09CA54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45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6C984-394E-409F-B49A-13649CB52D1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68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A980-1778-484D-A65A-A377AD85664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0113-7004-436C-B2B4-6BC954403D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92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A980-1778-484D-A65A-A377AD85664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0113-7004-436C-B2B4-6BC954403D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62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A980-1778-484D-A65A-A377AD85664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0113-7004-436C-B2B4-6BC954403D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7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A980-1778-484D-A65A-A377AD85664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0113-7004-436C-B2B4-6BC954403D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60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A980-1778-484D-A65A-A377AD85664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0113-7004-436C-B2B4-6BC954403D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00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A980-1778-484D-A65A-A377AD85664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0113-7004-436C-B2B4-6BC954403D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67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A980-1778-484D-A65A-A377AD85664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0113-7004-436C-B2B4-6BC954403D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75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A980-1778-484D-A65A-A377AD85664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0113-7004-436C-B2B4-6BC954403D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8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A980-1778-484D-A65A-A377AD85664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0113-7004-436C-B2B4-6BC954403D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704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A980-1778-484D-A65A-A377AD85664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0113-7004-436C-B2B4-6BC954403D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28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A980-1778-484D-A65A-A377AD85664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0113-7004-436C-B2B4-6BC954403D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97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8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AA980-1778-484D-A65A-A377AD856640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E0113-7004-436C-B2B4-6BC954403D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43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gif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8484" y="145781"/>
            <a:ext cx="8211726" cy="484264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29 «Теремок» – филиал АН ДОО «Алмазик»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86643" y="662070"/>
            <a:ext cx="7069798" cy="12670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медицинского сопровождения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9396" y="6004881"/>
            <a:ext cx="3997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медицинская сестра</a:t>
            </a:r>
          </a:p>
          <a:p>
            <a:pPr algn="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Снежана Петровна Скорина</a:t>
            </a:r>
          </a:p>
        </p:txBody>
      </p:sp>
      <p:pic>
        <p:nvPicPr>
          <p:cNvPr id="9" name="Picture 4" descr="Слайд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t="3564" r="13189" b="32334"/>
          <a:stretch/>
        </p:blipFill>
        <p:spPr bwMode="auto">
          <a:xfrm>
            <a:off x="3099281" y="1875595"/>
            <a:ext cx="7180996" cy="4390896"/>
          </a:xfrm>
          <a:prstGeom prst="flowChartMultidocumen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1" t="5735" r="5218" b="3095"/>
          <a:stretch/>
        </p:blipFill>
        <p:spPr bwMode="auto">
          <a:xfrm>
            <a:off x="797687" y="835688"/>
            <a:ext cx="2301594" cy="2166442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7002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5333" y="330171"/>
            <a:ext cx="5253445" cy="431710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питания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0709" y="786827"/>
            <a:ext cx="108029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Правильно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организованное питание, полноценное и сбалансированное по содержанию основных пищевых веществ, обеспечивает полноценный рост и развитие детского организма, повышает иммунитет ребенка по отношению к заболеваниям. Поэтому в детском саду разработано двадцатидневное цикличное меню, которое используется при составлении ежедневного рациона питания. При отсутствии каких-либо продуктов используется таблица взаимозаменяемости пищевых веществ. Ежемесячно подводятся итоги соответствия содержания питания по белкам, жирам, углеводам,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килокалорий и в соответствии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санитарно- эпидемиологических правил и норм СанПиН 2.3/2.4.3590-20 «Санитарно-эпидемиологические требования к организации общественного питания населения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Ежедневно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контролируется качество поступающей продукции и соблюдение технологии ее приготовления.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525008"/>
              </p:ext>
            </p:extLst>
          </p:nvPr>
        </p:nvGraphicFramePr>
        <p:xfrm>
          <a:off x="2290912" y="3036739"/>
          <a:ext cx="7877906" cy="243299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08488">
                  <a:extLst>
                    <a:ext uri="{9D8B030D-6E8A-4147-A177-3AD203B41FA5}">
                      <a16:colId xmlns:a16="http://schemas.microsoft.com/office/drawing/2014/main" xmlns="" val="2629123630"/>
                    </a:ext>
                  </a:extLst>
                </a:gridCol>
                <a:gridCol w="973976">
                  <a:extLst>
                    <a:ext uri="{9D8B030D-6E8A-4147-A177-3AD203B41FA5}">
                      <a16:colId xmlns:a16="http://schemas.microsoft.com/office/drawing/2014/main" xmlns="" val="613443312"/>
                    </a:ext>
                  </a:extLst>
                </a:gridCol>
                <a:gridCol w="966732">
                  <a:extLst>
                    <a:ext uri="{9D8B030D-6E8A-4147-A177-3AD203B41FA5}">
                      <a16:colId xmlns:a16="http://schemas.microsoft.com/office/drawing/2014/main" xmlns="" val="3255151951"/>
                    </a:ext>
                  </a:extLst>
                </a:gridCol>
                <a:gridCol w="1099770">
                  <a:extLst>
                    <a:ext uri="{9D8B030D-6E8A-4147-A177-3AD203B41FA5}">
                      <a16:colId xmlns:a16="http://schemas.microsoft.com/office/drawing/2014/main" xmlns="" val="2490825795"/>
                    </a:ext>
                  </a:extLst>
                </a:gridCol>
                <a:gridCol w="1082031">
                  <a:extLst>
                    <a:ext uri="{9D8B030D-6E8A-4147-A177-3AD203B41FA5}">
                      <a16:colId xmlns:a16="http://schemas.microsoft.com/office/drawing/2014/main" xmlns="" val="1879580947"/>
                    </a:ext>
                  </a:extLst>
                </a:gridCol>
                <a:gridCol w="2246909">
                  <a:extLst>
                    <a:ext uri="{9D8B030D-6E8A-4147-A177-3AD203B41FA5}">
                      <a16:colId xmlns:a16="http://schemas.microsoft.com/office/drawing/2014/main" xmlns="" val="4284143081"/>
                    </a:ext>
                  </a:extLst>
                </a:gridCol>
              </a:tblGrid>
              <a:tr h="32987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Кварталы</a:t>
                      </a:r>
                      <a:endParaRPr lang="ru-RU" sz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Белки</a:t>
                      </a:r>
                      <a:endParaRPr lang="ru-RU" sz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Жиры</a:t>
                      </a:r>
                      <a:endParaRPr lang="ru-RU" sz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Углеводы</a:t>
                      </a:r>
                      <a:endParaRPr lang="ru-RU" sz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Ккал</a:t>
                      </a:r>
                      <a:endParaRPr lang="ru-RU" sz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</a:t>
                      </a:r>
                      <a:endParaRPr lang="ru-RU" sz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7071285"/>
                  </a:ext>
                </a:extLst>
              </a:tr>
              <a:tr h="26990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248,16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пределах нормы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4247949"/>
                  </a:ext>
                </a:extLst>
              </a:tr>
              <a:tr h="44984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77,49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68,25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257,65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1917,42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пределах нормы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7481789"/>
                  </a:ext>
                </a:extLst>
              </a:tr>
              <a:tr h="44984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76,57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298,75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2108,22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пределах нормы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5158309"/>
                  </a:ext>
                </a:extLst>
              </a:tr>
              <a:tr h="26990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68,102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62,728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1917,838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пределах нормы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8449383"/>
                  </a:ext>
                </a:extLst>
              </a:tr>
              <a:tr h="62978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Средние показатели 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71,59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65,25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268,41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1945,61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пределах нормы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4362301"/>
                  </a:ext>
                </a:extLst>
              </a:tr>
            </a:tbl>
          </a:graphicData>
        </a:graphic>
      </p:graphicFrame>
      <p:pic>
        <p:nvPicPr>
          <p:cNvPr id="2050" name="Picture 2" descr="▷ Дети: Анимированные картинки, гифки и анимация - 100% БЕСПЛАТНО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061" y="4597238"/>
            <a:ext cx="1502630" cy="174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емизова Виктория Александровна | МБДОУ «Детский сад № 97»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1091" y="4660109"/>
            <a:ext cx="1637197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01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8007" y="293937"/>
            <a:ext cx="4271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Антропометрические данные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6834" y="663269"/>
            <a:ext cx="10450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 вместе с другими показателями детей является существенным показателем состояния их здоровья. Важно отслеживать антропометрические параметры человека, начиная с первых дней жизни, при наличии малейших морфофункциональных отклонений начинать коррекционную работу.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834" y="1529350"/>
            <a:ext cx="1062010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оценка физического развития обследованных детей ограничивается сопоставлением их размеров тела со стандартами физического развития (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соматометрия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В этом случае ведущими антропометрическими признаками являются рост, вес и окружность грудной клетки в паузе (т. е. при свободном дыхании). У детей до 3 лет в программу антропометрического обследования включается исследование окружности головы, но оно несет лишь терапевтическую информацию и к оценке физического развития отношения не имеет.</a:t>
            </a:r>
            <a:r>
              <a:rPr lang="ru-RU" dirty="0"/>
              <a:t>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осуществляется 2 раза в год.</a:t>
            </a:r>
          </a:p>
        </p:txBody>
      </p:sp>
      <p:pic>
        <p:nvPicPr>
          <p:cNvPr id="2050" name="Picture 2" descr="▷ Доктора и Врачи: Анимированные картинки, гифки и анимация - 100%  БЕСПЛАТНО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9584" y="3416626"/>
            <a:ext cx="2681787" cy="243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▷ Доктора и Врачи: Анимированные картинки, гифки и анимация - 100%  БЕСПЛАТНО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576" y="3607435"/>
            <a:ext cx="2492919" cy="249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25" y="2918651"/>
            <a:ext cx="2576104" cy="343480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8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2343" y="481467"/>
            <a:ext cx="6255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осмотра  узкими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специалистами за 2021 год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493753"/>
              </p:ext>
            </p:extLst>
          </p:nvPr>
        </p:nvGraphicFramePr>
        <p:xfrm>
          <a:off x="757645" y="1059732"/>
          <a:ext cx="5904413" cy="4325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855">
                  <a:extLst>
                    <a:ext uri="{9D8B030D-6E8A-4147-A177-3AD203B41FA5}">
                      <a16:colId xmlns:a16="http://schemas.microsoft.com/office/drawing/2014/main" xmlns="" val="3480375539"/>
                    </a:ext>
                  </a:extLst>
                </a:gridCol>
                <a:gridCol w="1967646">
                  <a:extLst>
                    <a:ext uri="{9D8B030D-6E8A-4147-A177-3AD203B41FA5}">
                      <a16:colId xmlns:a16="http://schemas.microsoft.com/office/drawing/2014/main" xmlns="" val="3018494422"/>
                    </a:ext>
                  </a:extLst>
                </a:gridCol>
                <a:gridCol w="1024422">
                  <a:extLst>
                    <a:ext uri="{9D8B030D-6E8A-4147-A177-3AD203B41FA5}">
                      <a16:colId xmlns:a16="http://schemas.microsoft.com/office/drawing/2014/main" xmlns="" val="58403471"/>
                    </a:ext>
                  </a:extLst>
                </a:gridCol>
                <a:gridCol w="1001588">
                  <a:extLst>
                    <a:ext uri="{9D8B030D-6E8A-4147-A177-3AD203B41FA5}">
                      <a16:colId xmlns:a16="http://schemas.microsoft.com/office/drawing/2014/main" xmlns="" val="942207662"/>
                    </a:ext>
                  </a:extLst>
                </a:gridCol>
                <a:gridCol w="902902">
                  <a:extLst>
                    <a:ext uri="{9D8B030D-6E8A-4147-A177-3AD203B41FA5}">
                      <a16:colId xmlns:a16="http://schemas.microsoft.com/office/drawing/2014/main" xmlns="" val="1977007389"/>
                    </a:ext>
                  </a:extLst>
                </a:gridCol>
              </a:tblGrid>
              <a:tr h="552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Подлежало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Впервые выявлено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выявлено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3889492"/>
                  </a:ext>
                </a:extLst>
              </a:tr>
              <a:tr h="322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Педиатр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2311859"/>
                  </a:ext>
                </a:extLst>
              </a:tr>
              <a:tr h="322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Невролог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3415237"/>
                  </a:ext>
                </a:extLst>
              </a:tr>
              <a:tr h="322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хирург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2792764"/>
                  </a:ext>
                </a:extLst>
              </a:tr>
              <a:tr h="322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стоматолог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9847533"/>
                  </a:ext>
                </a:extLst>
              </a:tr>
              <a:tr h="322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Травматолог - ортопед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4129442"/>
                  </a:ext>
                </a:extLst>
              </a:tr>
              <a:tr h="322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Офтальмолог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0606313"/>
                  </a:ext>
                </a:extLst>
              </a:tr>
              <a:tr h="322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Отоларинголог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9908008"/>
                  </a:ext>
                </a:extLst>
              </a:tr>
              <a:tr h="322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Дет. уролог- андролог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6358044"/>
                  </a:ext>
                </a:extLst>
              </a:tr>
              <a:tr h="322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психиатр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517462"/>
                  </a:ext>
                </a:extLst>
              </a:tr>
              <a:tr h="322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Акушер - гинеколог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8529149"/>
                  </a:ext>
                </a:extLst>
              </a:tr>
              <a:tr h="322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Эндокринолог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439689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077358" y="4814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502247"/>
              </p:ext>
            </p:extLst>
          </p:nvPr>
        </p:nvGraphicFramePr>
        <p:xfrm>
          <a:off x="6969123" y="1381002"/>
          <a:ext cx="4434752" cy="36542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803">
                  <a:extLst>
                    <a:ext uri="{9D8B030D-6E8A-4147-A177-3AD203B41FA5}">
                      <a16:colId xmlns:a16="http://schemas.microsoft.com/office/drawing/2014/main" xmlns="" val="20386477"/>
                    </a:ext>
                  </a:extLst>
                </a:gridCol>
                <a:gridCol w="994641">
                  <a:extLst>
                    <a:ext uri="{9D8B030D-6E8A-4147-A177-3AD203B41FA5}">
                      <a16:colId xmlns:a16="http://schemas.microsoft.com/office/drawing/2014/main" xmlns="" val="2819239821"/>
                    </a:ext>
                  </a:extLst>
                </a:gridCol>
                <a:gridCol w="1458308">
                  <a:extLst>
                    <a:ext uri="{9D8B030D-6E8A-4147-A177-3AD203B41FA5}">
                      <a16:colId xmlns:a16="http://schemas.microsoft.com/office/drawing/2014/main" xmlns="" val="2782275803"/>
                    </a:ext>
                  </a:extLst>
                </a:gridCol>
              </a:tblGrid>
              <a:tr h="4061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Локализация патологии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Абс.число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общему числу детей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0416811"/>
                  </a:ext>
                </a:extLst>
              </a:tr>
              <a:tr h="283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ЛОР - органов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6756934"/>
                  </a:ext>
                </a:extLst>
              </a:tr>
              <a:tr h="283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МПС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0341063"/>
                  </a:ext>
                </a:extLst>
              </a:tr>
              <a:tr h="283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кожи и п/к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979888"/>
                  </a:ext>
                </a:extLst>
              </a:tr>
              <a:tr h="283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органов зрения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0663566"/>
                  </a:ext>
                </a:extLst>
              </a:tr>
              <a:tr h="461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эндокринной системы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8414691"/>
                  </a:ext>
                </a:extLst>
              </a:tr>
              <a:tr h="283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ЦНС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5280795"/>
                  </a:ext>
                </a:extLst>
              </a:tr>
              <a:tr h="283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Стоматологическая патология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3484747"/>
                  </a:ext>
                </a:extLst>
              </a:tr>
              <a:tr h="461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детей с хронической патологией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0294384"/>
                  </a:ext>
                </a:extLst>
              </a:tr>
              <a:tr h="283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Списочный состав детей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56428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4172" y="5496943"/>
            <a:ext cx="9557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Согласно таблице  процент охвата осмотра детей составил  - 100%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	Медицинский осмотр детей проводился согласно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Приказа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Минздрава России от 10.08.2017 № 514н «О Порядке проведения профилактических медицинских осмотров несовершеннолетних», где каждая возрастная группа детей осматривалась определенными специалистами.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67267" y="527633"/>
            <a:ext cx="2600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осмотра  </a:t>
            </a:r>
            <a:endParaRPr lang="ru-RU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узкими специалистами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" name="Picture 2" descr="Гифка врач доктор гиф картинка, скачать анимированный gif на GIF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946" y="5139803"/>
            <a:ext cx="1363809" cy="129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05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Медицинский кабинет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6360" y="3767537"/>
            <a:ext cx="2493376" cy="251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14373" y="338009"/>
            <a:ext cx="35553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рофилактические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осмотры</a:t>
            </a:r>
            <a:endParaRPr lang="ru-RU" sz="2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971897"/>
              </p:ext>
            </p:extLst>
          </p:nvPr>
        </p:nvGraphicFramePr>
        <p:xfrm>
          <a:off x="1298013" y="738120"/>
          <a:ext cx="9452717" cy="229512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79645">
                  <a:extLst>
                    <a:ext uri="{9D8B030D-6E8A-4147-A177-3AD203B41FA5}">
                      <a16:colId xmlns:a16="http://schemas.microsoft.com/office/drawing/2014/main" xmlns="" val="3728436013"/>
                    </a:ext>
                  </a:extLst>
                </a:gridCol>
                <a:gridCol w="783200">
                  <a:extLst>
                    <a:ext uri="{9D8B030D-6E8A-4147-A177-3AD203B41FA5}">
                      <a16:colId xmlns:a16="http://schemas.microsoft.com/office/drawing/2014/main" xmlns="" val="365714632"/>
                    </a:ext>
                  </a:extLst>
                </a:gridCol>
                <a:gridCol w="936638">
                  <a:extLst>
                    <a:ext uri="{9D8B030D-6E8A-4147-A177-3AD203B41FA5}">
                      <a16:colId xmlns:a16="http://schemas.microsoft.com/office/drawing/2014/main" xmlns="" val="2175351323"/>
                    </a:ext>
                  </a:extLst>
                </a:gridCol>
                <a:gridCol w="700292">
                  <a:extLst>
                    <a:ext uri="{9D8B030D-6E8A-4147-A177-3AD203B41FA5}">
                      <a16:colId xmlns:a16="http://schemas.microsoft.com/office/drawing/2014/main" xmlns="" val="3964504604"/>
                    </a:ext>
                  </a:extLst>
                </a:gridCol>
                <a:gridCol w="822843">
                  <a:extLst>
                    <a:ext uri="{9D8B030D-6E8A-4147-A177-3AD203B41FA5}">
                      <a16:colId xmlns:a16="http://schemas.microsoft.com/office/drawing/2014/main" xmlns="" val="2490432831"/>
                    </a:ext>
                  </a:extLst>
                </a:gridCol>
                <a:gridCol w="989161">
                  <a:extLst>
                    <a:ext uri="{9D8B030D-6E8A-4147-A177-3AD203B41FA5}">
                      <a16:colId xmlns:a16="http://schemas.microsoft.com/office/drawing/2014/main" xmlns="" val="1193391674"/>
                    </a:ext>
                  </a:extLst>
                </a:gridCol>
                <a:gridCol w="1172989">
                  <a:extLst>
                    <a:ext uri="{9D8B030D-6E8A-4147-A177-3AD203B41FA5}">
                      <a16:colId xmlns:a16="http://schemas.microsoft.com/office/drawing/2014/main" xmlns="" val="1964300080"/>
                    </a:ext>
                  </a:extLst>
                </a:gridCol>
                <a:gridCol w="997916">
                  <a:extLst>
                    <a:ext uri="{9D8B030D-6E8A-4147-A177-3AD203B41FA5}">
                      <a16:colId xmlns:a16="http://schemas.microsoft.com/office/drawing/2014/main" xmlns="" val="1860344156"/>
                    </a:ext>
                  </a:extLst>
                </a:gridCol>
                <a:gridCol w="971574">
                  <a:extLst>
                    <a:ext uri="{9D8B030D-6E8A-4147-A177-3AD203B41FA5}">
                      <a16:colId xmlns:a16="http://schemas.microsoft.com/office/drawing/2014/main" xmlns="" val="143022293"/>
                    </a:ext>
                  </a:extLst>
                </a:gridCol>
                <a:gridCol w="1198459">
                  <a:extLst>
                    <a:ext uri="{9D8B030D-6E8A-4147-A177-3AD203B41FA5}">
                      <a16:colId xmlns:a16="http://schemas.microsoft.com/office/drawing/2014/main" xmlns="" val="1590275779"/>
                    </a:ext>
                  </a:extLst>
                </a:gridCol>
              </a:tblGrid>
              <a:tr h="541672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Подлежало осмотрам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Осмотрено 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охвата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 больных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оздоровлено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ru-RU" sz="10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оздоровленных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Осмотр «Д» больных</a:t>
                      </a:r>
                      <a:endParaRPr lang="ru-RU"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оздоровлено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оздоровленных</a:t>
                      </a:r>
                      <a:endParaRPr lang="ru-RU" sz="105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3606682"/>
                  </a:ext>
                </a:extLst>
              </a:tr>
              <a:tr h="25160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года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9465085"/>
                  </a:ext>
                </a:extLst>
              </a:tr>
              <a:tr h="260587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1826340"/>
                  </a:ext>
                </a:extLst>
              </a:tr>
              <a:tr h="24555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4-5 лет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4162244"/>
                  </a:ext>
                </a:extLst>
              </a:tr>
              <a:tr h="25160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лет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4378222"/>
                  </a:ext>
                </a:extLst>
              </a:tr>
              <a:tr h="245558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лет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8172140"/>
                  </a:ext>
                </a:extLst>
              </a:tr>
              <a:tr h="404448">
                <a:tc>
                  <a:txBody>
                    <a:bodyPr/>
                    <a:lstStyle/>
                    <a:p>
                      <a:pPr algn="ctr"/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 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16812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791388" y="3033247"/>
            <a:ext cx="4465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детей по группам здоровья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208682"/>
              </p:ext>
            </p:extLst>
          </p:nvPr>
        </p:nvGraphicFramePr>
        <p:xfrm>
          <a:off x="2692824" y="3402579"/>
          <a:ext cx="5995849" cy="29715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1840">
                  <a:extLst>
                    <a:ext uri="{9D8B030D-6E8A-4147-A177-3AD203B41FA5}">
                      <a16:colId xmlns:a16="http://schemas.microsoft.com/office/drawing/2014/main" xmlns="" val="540657969"/>
                    </a:ext>
                  </a:extLst>
                </a:gridCol>
                <a:gridCol w="991862">
                  <a:extLst>
                    <a:ext uri="{9D8B030D-6E8A-4147-A177-3AD203B41FA5}">
                      <a16:colId xmlns:a16="http://schemas.microsoft.com/office/drawing/2014/main" xmlns="" val="1144143063"/>
                    </a:ext>
                  </a:extLst>
                </a:gridCol>
                <a:gridCol w="911440">
                  <a:extLst>
                    <a:ext uri="{9D8B030D-6E8A-4147-A177-3AD203B41FA5}">
                      <a16:colId xmlns:a16="http://schemas.microsoft.com/office/drawing/2014/main" xmlns="" val="1001548582"/>
                    </a:ext>
                  </a:extLst>
                </a:gridCol>
                <a:gridCol w="839955">
                  <a:extLst>
                    <a:ext uri="{9D8B030D-6E8A-4147-A177-3AD203B41FA5}">
                      <a16:colId xmlns:a16="http://schemas.microsoft.com/office/drawing/2014/main" xmlns="" val="2859761075"/>
                    </a:ext>
                  </a:extLst>
                </a:gridCol>
                <a:gridCol w="920376">
                  <a:extLst>
                    <a:ext uri="{9D8B030D-6E8A-4147-A177-3AD203B41FA5}">
                      <a16:colId xmlns:a16="http://schemas.microsoft.com/office/drawing/2014/main" xmlns="" val="3607599559"/>
                    </a:ext>
                  </a:extLst>
                </a:gridCol>
                <a:gridCol w="920376">
                  <a:extLst>
                    <a:ext uri="{9D8B030D-6E8A-4147-A177-3AD203B41FA5}">
                      <a16:colId xmlns:a16="http://schemas.microsoft.com/office/drawing/2014/main" xmlns="" val="401227830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детей по группам здоровья по годам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9733061"/>
                  </a:ext>
                </a:extLst>
              </a:tr>
              <a:tr h="23367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рождения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здоровья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7252336"/>
                  </a:ext>
                </a:extLst>
              </a:tr>
              <a:tr h="233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6742537"/>
                  </a:ext>
                </a:extLst>
              </a:tr>
              <a:tr h="233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8610758"/>
                  </a:ext>
                </a:extLst>
              </a:tr>
              <a:tr h="233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/>
                </a:tc>
                <a:extLst>
                  <a:ext uri="{0D108BD9-81ED-4DB2-BD59-A6C34878D82A}">
                    <a16:rowId xmlns:a16="http://schemas.microsoft.com/office/drawing/2014/main" xmlns="" val="2951890656"/>
                  </a:ext>
                </a:extLst>
              </a:tr>
              <a:tr h="233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2716155"/>
                  </a:ext>
                </a:extLst>
              </a:tr>
              <a:tr h="233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/>
                </a:tc>
                <a:extLst>
                  <a:ext uri="{0D108BD9-81ED-4DB2-BD59-A6C34878D82A}">
                    <a16:rowId xmlns:a16="http://schemas.microsoft.com/office/drawing/2014/main" xmlns="" val="1035198764"/>
                  </a:ext>
                </a:extLst>
              </a:tr>
              <a:tr h="233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7185535"/>
                  </a:ext>
                </a:extLst>
              </a:tr>
              <a:tr h="233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/>
                </a:tc>
                <a:extLst>
                  <a:ext uri="{0D108BD9-81ED-4DB2-BD59-A6C34878D82A}">
                    <a16:rowId xmlns:a16="http://schemas.microsoft.com/office/drawing/2014/main" xmlns="" val="3832508762"/>
                  </a:ext>
                </a:extLst>
              </a:tr>
              <a:tr h="233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3321439"/>
                  </a:ext>
                </a:extLst>
              </a:tr>
              <a:tr h="233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435" marR="74435" marT="37217" marB="37217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7619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88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281" y="294004"/>
            <a:ext cx="86875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физического воспитания детей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детей по группам здоровья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903758"/>
              </p:ext>
            </p:extLst>
          </p:nvPr>
        </p:nvGraphicFramePr>
        <p:xfrm>
          <a:off x="647216" y="1080267"/>
          <a:ext cx="4983477" cy="245976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45048">
                  <a:extLst>
                    <a:ext uri="{9D8B030D-6E8A-4147-A177-3AD203B41FA5}">
                      <a16:colId xmlns:a16="http://schemas.microsoft.com/office/drawing/2014/main" xmlns="" val="3044048254"/>
                    </a:ext>
                  </a:extLst>
                </a:gridCol>
                <a:gridCol w="716455">
                  <a:extLst>
                    <a:ext uri="{9D8B030D-6E8A-4147-A177-3AD203B41FA5}">
                      <a16:colId xmlns:a16="http://schemas.microsoft.com/office/drawing/2014/main" xmlns="" val="3308378447"/>
                    </a:ext>
                  </a:extLst>
                </a:gridCol>
                <a:gridCol w="799124">
                  <a:extLst>
                    <a:ext uri="{9D8B030D-6E8A-4147-A177-3AD203B41FA5}">
                      <a16:colId xmlns:a16="http://schemas.microsoft.com/office/drawing/2014/main" xmlns="" val="2134324477"/>
                    </a:ext>
                  </a:extLst>
                </a:gridCol>
                <a:gridCol w="744012">
                  <a:extLst>
                    <a:ext uri="{9D8B030D-6E8A-4147-A177-3AD203B41FA5}">
                      <a16:colId xmlns:a16="http://schemas.microsoft.com/office/drawing/2014/main" xmlns="" val="1653840160"/>
                    </a:ext>
                  </a:extLst>
                </a:gridCol>
                <a:gridCol w="753197">
                  <a:extLst>
                    <a:ext uri="{9D8B030D-6E8A-4147-A177-3AD203B41FA5}">
                      <a16:colId xmlns:a16="http://schemas.microsoft.com/office/drawing/2014/main" xmlns="" val="2531865642"/>
                    </a:ext>
                  </a:extLst>
                </a:gridCol>
                <a:gridCol w="725641">
                  <a:extLst>
                    <a:ext uri="{9D8B030D-6E8A-4147-A177-3AD203B41FA5}">
                      <a16:colId xmlns:a16="http://schemas.microsoft.com/office/drawing/2014/main" xmlns="" val="2723218345"/>
                    </a:ext>
                  </a:extLst>
                </a:gridCol>
              </a:tblGrid>
              <a:tr h="435592"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здоровья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3637189"/>
                  </a:ext>
                </a:extLst>
              </a:tr>
              <a:tr h="38097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2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2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2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200" b="1" dirty="0" smtClean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44438"/>
                  </a:ext>
                </a:extLst>
              </a:tr>
              <a:tr h="5002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2-х лет 11 мес.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6227735"/>
                  </a:ext>
                </a:extLst>
              </a:tr>
              <a:tr h="38097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3 до 5 лет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4105252"/>
                  </a:ext>
                </a:extLst>
              </a:tr>
              <a:tr h="38097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 лет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427445"/>
                  </a:ext>
                </a:extLst>
              </a:tr>
              <a:tr h="38097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612525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93534" y="1185272"/>
            <a:ext cx="53688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на группы здоровья детей в детском саду необходимо, чтобы: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подобрать оптимальные по уровню физические нагрузки;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пребывания в детском саду учитывались индивидуальные особенности организма;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2B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был выбран подходящий режим дня и меню. 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463769"/>
              </p:ext>
            </p:extLst>
          </p:nvPr>
        </p:nvGraphicFramePr>
        <p:xfrm>
          <a:off x="647215" y="3719938"/>
          <a:ext cx="4983478" cy="225564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59892">
                  <a:extLst>
                    <a:ext uri="{9D8B030D-6E8A-4147-A177-3AD203B41FA5}">
                      <a16:colId xmlns:a16="http://schemas.microsoft.com/office/drawing/2014/main" xmlns="" val="2635089695"/>
                    </a:ext>
                  </a:extLst>
                </a:gridCol>
                <a:gridCol w="839415">
                  <a:extLst>
                    <a:ext uri="{9D8B030D-6E8A-4147-A177-3AD203B41FA5}">
                      <a16:colId xmlns:a16="http://schemas.microsoft.com/office/drawing/2014/main" xmlns="" val="2968050305"/>
                    </a:ext>
                  </a:extLst>
                </a:gridCol>
                <a:gridCol w="848253">
                  <a:extLst>
                    <a:ext uri="{9D8B030D-6E8A-4147-A177-3AD203B41FA5}">
                      <a16:colId xmlns:a16="http://schemas.microsoft.com/office/drawing/2014/main" xmlns="" val="4040950171"/>
                    </a:ext>
                  </a:extLst>
                </a:gridCol>
                <a:gridCol w="807290">
                  <a:extLst>
                    <a:ext uri="{9D8B030D-6E8A-4147-A177-3AD203B41FA5}">
                      <a16:colId xmlns:a16="http://schemas.microsoft.com/office/drawing/2014/main" xmlns="" val="1239997559"/>
                    </a:ext>
                  </a:extLst>
                </a:gridCol>
                <a:gridCol w="765509">
                  <a:extLst>
                    <a:ext uri="{9D8B030D-6E8A-4147-A177-3AD203B41FA5}">
                      <a16:colId xmlns:a16="http://schemas.microsoft.com/office/drawing/2014/main" xmlns="" val="3088218969"/>
                    </a:ext>
                  </a:extLst>
                </a:gridCol>
                <a:gridCol w="963119">
                  <a:extLst>
                    <a:ext uri="{9D8B030D-6E8A-4147-A177-3AD203B41FA5}">
                      <a16:colId xmlns:a16="http://schemas.microsoft.com/office/drawing/2014/main" xmlns="" val="1719603344"/>
                    </a:ext>
                  </a:extLst>
                </a:gridCol>
              </a:tblGrid>
              <a:tr h="76073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Состоит на начало года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Состоит на конец года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Улучшили группу здоровья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Ухудшили группу здоровья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изменений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(одна цифра)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5605794"/>
                  </a:ext>
                </a:extLst>
              </a:tr>
              <a:tr h="27495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808145297"/>
                  </a:ext>
                </a:extLst>
              </a:tr>
              <a:tr h="27495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4905659"/>
                  </a:ext>
                </a:extLst>
              </a:tr>
              <a:tr h="27495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7835330"/>
                  </a:ext>
                </a:extLst>
              </a:tr>
              <a:tr h="27495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en-US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3722940"/>
                  </a:ext>
                </a:extLst>
              </a:tr>
              <a:tr h="27495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endParaRPr lang="ru-RU" sz="11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16000" algn="l"/>
                        </a:tabLs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1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994712938"/>
                  </a:ext>
                </a:extLst>
              </a:tr>
            </a:tbl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474648811"/>
              </p:ext>
            </p:extLst>
          </p:nvPr>
        </p:nvGraphicFramePr>
        <p:xfrm>
          <a:off x="5973064" y="2851191"/>
          <a:ext cx="5818777" cy="2953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5695841" y="58558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диаграмме видно,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что увеличилось количество детей с 1 группой здоровья, уменьшилось количество детей со 2 группой здоровья;  а также уменьшилось количество детей с 3 группой здоровья, с 4 группой здоровья без изменений.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84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61456" y="418743"/>
            <a:ext cx="8281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физического воспитания детей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529437"/>
              </p:ext>
            </p:extLst>
          </p:nvPr>
        </p:nvGraphicFramePr>
        <p:xfrm>
          <a:off x="1132584" y="3375477"/>
          <a:ext cx="7510202" cy="289282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908472">
                  <a:extLst>
                    <a:ext uri="{9D8B030D-6E8A-4147-A177-3AD203B41FA5}">
                      <a16:colId xmlns:a16="http://schemas.microsoft.com/office/drawing/2014/main" xmlns="" val="2133937659"/>
                    </a:ext>
                  </a:extLst>
                </a:gridCol>
                <a:gridCol w="1153297">
                  <a:extLst>
                    <a:ext uri="{9D8B030D-6E8A-4147-A177-3AD203B41FA5}">
                      <a16:colId xmlns:a16="http://schemas.microsoft.com/office/drawing/2014/main" xmlns="" val="3596064017"/>
                    </a:ext>
                  </a:extLst>
                </a:gridCol>
                <a:gridCol w="996779">
                  <a:extLst>
                    <a:ext uri="{9D8B030D-6E8A-4147-A177-3AD203B41FA5}">
                      <a16:colId xmlns:a16="http://schemas.microsoft.com/office/drawing/2014/main" xmlns="" val="1188013454"/>
                    </a:ext>
                  </a:extLst>
                </a:gridCol>
                <a:gridCol w="1021492">
                  <a:extLst>
                    <a:ext uri="{9D8B030D-6E8A-4147-A177-3AD203B41FA5}">
                      <a16:colId xmlns:a16="http://schemas.microsoft.com/office/drawing/2014/main" xmlns="" val="1302549350"/>
                    </a:ext>
                  </a:extLst>
                </a:gridCol>
                <a:gridCol w="947351">
                  <a:extLst>
                    <a:ext uri="{9D8B030D-6E8A-4147-A177-3AD203B41FA5}">
                      <a16:colId xmlns:a16="http://schemas.microsoft.com/office/drawing/2014/main" xmlns="" val="28303959"/>
                    </a:ext>
                  </a:extLst>
                </a:gridCol>
                <a:gridCol w="1482811">
                  <a:extLst>
                    <a:ext uri="{9D8B030D-6E8A-4147-A177-3AD203B41FA5}">
                      <a16:colId xmlns:a16="http://schemas.microsoft.com/office/drawing/2014/main" xmlns="" val="104173347"/>
                    </a:ext>
                  </a:extLst>
                </a:gridCol>
              </a:tblGrid>
              <a:tr h="58351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раннего возраста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Младшая группа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Старшая группа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Подготовительная к школе группа</a:t>
                      </a:r>
                      <a:endParaRPr lang="ru-RU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3808173"/>
                  </a:ext>
                </a:extLst>
              </a:tr>
              <a:tr h="25126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Длительность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мин.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мин.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мин.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мин.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мин.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9814156"/>
                  </a:ext>
                </a:extLst>
              </a:tr>
              <a:tr h="28121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ОРУ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9171147"/>
                  </a:ext>
                </a:extLst>
              </a:tr>
              <a:tr h="25785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Дозировка ОРУ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4-5 раз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 раз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 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 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6-8 раз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5411838"/>
                  </a:ext>
                </a:extLst>
              </a:tr>
              <a:tr h="41679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бега, прыжков в водной части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с.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15-20 с.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20-25 с.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20-30 с.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30-40 с.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1421952"/>
                  </a:ext>
                </a:extLst>
              </a:tr>
              <a:tr h="58351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бега, прыжков в основной части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15-20 с.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15-20 с.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20-25 с.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25-30 с.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40-50 с.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8371981"/>
                  </a:ext>
                </a:extLst>
              </a:tr>
              <a:tr h="32560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контроля: 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норме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норме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норме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норме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норме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031155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83919" y="818853"/>
            <a:ext cx="103849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нагрузки обязательно должны соответствовать как возрастным, так и индивидуальным возможностям ребенка, в том числе особенностям состояния их здоровья, в частности, с учетом группы здоровья. 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предотвращения травматизма детей на физкультурных занятиях должны соблюдаться все правила организации занятия, требования к методике преподавания физической деятельности, соблюдение санитарно-гигиенических условий и форм одежды. Обязательный систематический врачебный контроль над физическим состоянием детей, осознано оценивать значение страховки и помощи; место занятия, инвентарь и оборудование должно находиться в удовлетворительном состоянии.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3919" y="2850179"/>
            <a:ext cx="8133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утренней гимнастики в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 саду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0" descr="Зайцева Ольга Павловна - инструктор по физкультуре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87992" y="3838668"/>
            <a:ext cx="2106577" cy="196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0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2670" y="426733"/>
            <a:ext cx="37930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Противоэпидемическая работа</a:t>
            </a:r>
          </a:p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прививки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Pin on Не болей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082" y="3321424"/>
            <a:ext cx="2399968" cy="279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090983"/>
              </p:ext>
            </p:extLst>
          </p:nvPr>
        </p:nvGraphicFramePr>
        <p:xfrm>
          <a:off x="1398495" y="1430562"/>
          <a:ext cx="7436222" cy="45563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3330">
                  <a:extLst>
                    <a:ext uri="{9D8B030D-6E8A-4147-A177-3AD203B41FA5}">
                      <a16:colId xmlns:a16="http://schemas.microsoft.com/office/drawing/2014/main" xmlns="" val="2513203075"/>
                    </a:ext>
                  </a:extLst>
                </a:gridCol>
                <a:gridCol w="1717413">
                  <a:extLst>
                    <a:ext uri="{9D8B030D-6E8A-4147-A177-3AD203B41FA5}">
                      <a16:colId xmlns:a16="http://schemas.microsoft.com/office/drawing/2014/main" xmlns="" val="199681851"/>
                    </a:ext>
                  </a:extLst>
                </a:gridCol>
                <a:gridCol w="1434128">
                  <a:extLst>
                    <a:ext uri="{9D8B030D-6E8A-4147-A177-3AD203B41FA5}">
                      <a16:colId xmlns:a16="http://schemas.microsoft.com/office/drawing/2014/main" xmlns="" val="4294135537"/>
                    </a:ext>
                  </a:extLst>
                </a:gridCol>
                <a:gridCol w="1841351">
                  <a:extLst>
                    <a:ext uri="{9D8B030D-6E8A-4147-A177-3AD203B41FA5}">
                      <a16:colId xmlns:a16="http://schemas.microsoft.com/office/drawing/2014/main" xmlns="" val="2016669915"/>
                    </a:ext>
                  </a:extLst>
                </a:gridCol>
              </a:tblGrid>
              <a:tr h="2796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Подлежало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Привито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плана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7971918"/>
                  </a:ext>
                </a:extLst>
              </a:tr>
              <a:tr h="244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3493955"/>
                  </a:ext>
                </a:extLst>
              </a:tr>
              <a:tr h="279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АКДС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/>
                </a:tc>
                <a:extLst>
                  <a:ext uri="{0D108BD9-81ED-4DB2-BD59-A6C34878D82A}">
                    <a16:rowId xmlns:a16="http://schemas.microsoft.com/office/drawing/2014/main" xmlns="" val="2401726684"/>
                  </a:ext>
                </a:extLst>
              </a:tr>
              <a:tr h="279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АДСМ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0846312"/>
                  </a:ext>
                </a:extLst>
              </a:tr>
              <a:tr h="279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Полиомиелит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/>
                </a:tc>
                <a:extLst>
                  <a:ext uri="{0D108BD9-81ED-4DB2-BD59-A6C34878D82A}">
                    <a16:rowId xmlns:a16="http://schemas.microsoft.com/office/drawing/2014/main" xmlns="" val="2762711373"/>
                  </a:ext>
                </a:extLst>
              </a:tr>
              <a:tr h="279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1545225"/>
                  </a:ext>
                </a:extLst>
              </a:tr>
              <a:tr h="279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Паротит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/>
                </a:tc>
                <a:extLst>
                  <a:ext uri="{0D108BD9-81ED-4DB2-BD59-A6C34878D82A}">
                    <a16:rowId xmlns:a16="http://schemas.microsoft.com/office/drawing/2014/main" xmlns="" val="2964850682"/>
                  </a:ext>
                </a:extLst>
              </a:tr>
              <a:tr h="279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Краснуха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8991225"/>
                  </a:ext>
                </a:extLst>
              </a:tr>
              <a:tr h="379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БЦЖ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/>
                </a:tc>
                <a:extLst>
                  <a:ext uri="{0D108BD9-81ED-4DB2-BD59-A6C34878D82A}">
                    <a16:rowId xmlns:a16="http://schemas.microsoft.com/office/drawing/2014/main" xmlns="" val="2262046388"/>
                  </a:ext>
                </a:extLst>
              </a:tr>
              <a:tr h="379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Грипп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8969479"/>
                  </a:ext>
                </a:extLst>
              </a:tr>
              <a:tr h="379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Р.Манту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/>
                </a:tc>
                <a:extLst>
                  <a:ext uri="{0D108BD9-81ED-4DB2-BD59-A6C34878D82A}">
                    <a16:rowId xmlns:a16="http://schemas.microsoft.com/office/drawing/2014/main" xmlns="" val="3826752415"/>
                  </a:ext>
                </a:extLst>
              </a:tr>
              <a:tr h="379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Гепатит «В»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8858066"/>
                  </a:ext>
                </a:extLst>
              </a:tr>
              <a:tr h="279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Превенар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/>
                </a:tc>
                <a:extLst>
                  <a:ext uri="{0D108BD9-81ED-4DB2-BD59-A6C34878D82A}">
                    <a16:rowId xmlns:a16="http://schemas.microsoft.com/office/drawing/2014/main" xmlns="" val="2500598815"/>
                  </a:ext>
                </a:extLst>
              </a:tr>
              <a:tr h="313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Пентаксим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646" marR="74646" marT="37323" marB="3732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4617351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919538" y="1822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77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01440" y="416935"/>
            <a:ext cx="3803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Противоэпидемическая работа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1484812" y="1066410"/>
            <a:ext cx="2116183" cy="206393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педикулеза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484812" y="3531717"/>
            <a:ext cx="2116183" cy="206393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гельминтозов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49485" y="983289"/>
            <a:ext cx="6574971" cy="21684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Ознакомление с приказом Минздрава России от 26.11.1998 № 342 "Об усилении мероприятий по профилактике эпидемического сыпного тифа и борьбе с педикулезом"; 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еженедельного осмотра воспитанников согласно санитарно-эпидемиологическим правилам 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"Санитарно-эпидемиологические требования к организации воспитания и обучения, отдыха и оздоровления детей и молодежи СанПиН 2.4.1.3648 – 20 утвержденные постановлением Главного государственного санитарного врача РФ от «28» сентября 2020 г. №28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36421" y="3600297"/>
            <a:ext cx="6588035" cy="19267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Ознакомление с санитарно-эпидемиологическими правилами и нормативами "Профилактика паразитарных болезней на территории Российской Федерации. СанПиН 3.2.1333-03", утв. Главным государственным санитарным врачом РФ 28.05.2003; </a:t>
            </a:r>
            <a:endParaRPr lang="ru-RU" sz="1400" dirty="0">
              <a:solidFill>
                <a:schemeClr val="tx1"/>
              </a:solidFill>
            </a:endParaRP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Обследование воспитанников; </a:t>
            </a: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Обработка песка в песочницах; </a:t>
            </a:r>
            <a:endParaRPr lang="ru-RU" sz="1400" dirty="0">
              <a:solidFill>
                <a:schemeClr val="tx1"/>
              </a:solidFill>
            </a:endParaRPr>
          </a:p>
          <a:p>
            <a:pPr lvl="0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Закрывающиеся песочницы от животных.</a:t>
            </a:r>
            <a:endParaRPr lang="ru-RU" sz="1400" dirty="0">
              <a:solidFill>
                <a:schemeClr val="tx1"/>
              </a:solidFill>
            </a:endParaRPr>
          </a:p>
          <a:p>
            <a:pPr lvl="0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79617" y="5859556"/>
            <a:ext cx="7667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- отсутствие выявленных случаев педикулеза и гельминтоза</a:t>
            </a:r>
          </a:p>
        </p:txBody>
      </p:sp>
    </p:spTree>
    <p:extLst>
      <p:ext uri="{BB962C8B-B14F-4D97-AF65-F5344CB8AC3E}">
        <p14:creationId xmlns:p14="http://schemas.microsoft.com/office/powerpoint/2010/main" val="340389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59549" y="181969"/>
            <a:ext cx="306795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020" y="5272223"/>
            <a:ext cx="934341" cy="934341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53364" y="628245"/>
            <a:ext cx="115219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967816"/>
              </p:ext>
            </p:extLst>
          </p:nvPr>
        </p:nvGraphicFramePr>
        <p:xfrm>
          <a:off x="1414502" y="644202"/>
          <a:ext cx="8020597" cy="592065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99225">
                  <a:extLst>
                    <a:ext uri="{9D8B030D-6E8A-4147-A177-3AD203B41FA5}">
                      <a16:colId xmlns:a16="http://schemas.microsoft.com/office/drawing/2014/main" xmlns="" val="4183352982"/>
                    </a:ext>
                  </a:extLst>
                </a:gridCol>
                <a:gridCol w="661875">
                  <a:extLst>
                    <a:ext uri="{9D8B030D-6E8A-4147-A177-3AD203B41FA5}">
                      <a16:colId xmlns:a16="http://schemas.microsoft.com/office/drawing/2014/main" xmlns="" val="1020324489"/>
                    </a:ext>
                  </a:extLst>
                </a:gridCol>
                <a:gridCol w="685473">
                  <a:extLst>
                    <a:ext uri="{9D8B030D-6E8A-4147-A177-3AD203B41FA5}">
                      <a16:colId xmlns:a16="http://schemas.microsoft.com/office/drawing/2014/main" xmlns="" val="989157263"/>
                    </a:ext>
                  </a:extLst>
                </a:gridCol>
                <a:gridCol w="685473">
                  <a:extLst>
                    <a:ext uri="{9D8B030D-6E8A-4147-A177-3AD203B41FA5}">
                      <a16:colId xmlns:a16="http://schemas.microsoft.com/office/drawing/2014/main" xmlns="" val="3729576727"/>
                    </a:ext>
                  </a:extLst>
                </a:gridCol>
                <a:gridCol w="561864">
                  <a:extLst>
                    <a:ext uri="{9D8B030D-6E8A-4147-A177-3AD203B41FA5}">
                      <a16:colId xmlns:a16="http://schemas.microsoft.com/office/drawing/2014/main" xmlns="" val="2781605024"/>
                    </a:ext>
                  </a:extLst>
                </a:gridCol>
                <a:gridCol w="539388">
                  <a:extLst>
                    <a:ext uri="{9D8B030D-6E8A-4147-A177-3AD203B41FA5}">
                      <a16:colId xmlns:a16="http://schemas.microsoft.com/office/drawing/2014/main" xmlns="" val="2690821973"/>
                    </a:ext>
                  </a:extLst>
                </a:gridCol>
                <a:gridCol w="539388">
                  <a:extLst>
                    <a:ext uri="{9D8B030D-6E8A-4147-A177-3AD203B41FA5}">
                      <a16:colId xmlns:a16="http://schemas.microsoft.com/office/drawing/2014/main" xmlns="" val="451359524"/>
                    </a:ext>
                  </a:extLst>
                </a:gridCol>
                <a:gridCol w="449491">
                  <a:extLst>
                    <a:ext uri="{9D8B030D-6E8A-4147-A177-3AD203B41FA5}">
                      <a16:colId xmlns:a16="http://schemas.microsoft.com/office/drawing/2014/main" xmlns="" val="2362348472"/>
                    </a:ext>
                  </a:extLst>
                </a:gridCol>
                <a:gridCol w="448929">
                  <a:extLst>
                    <a:ext uri="{9D8B030D-6E8A-4147-A177-3AD203B41FA5}">
                      <a16:colId xmlns:a16="http://schemas.microsoft.com/office/drawing/2014/main" xmlns="" val="3627666279"/>
                    </a:ext>
                  </a:extLst>
                </a:gridCol>
                <a:gridCol w="449491">
                  <a:extLst>
                    <a:ext uri="{9D8B030D-6E8A-4147-A177-3AD203B41FA5}">
                      <a16:colId xmlns:a16="http://schemas.microsoft.com/office/drawing/2014/main" xmlns="" val="382981548"/>
                    </a:ext>
                  </a:extLst>
                </a:gridCol>
              </a:tblGrid>
              <a:tr h="19409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болезни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67" marR="15767" marT="488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67" marR="15767" marT="488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3 лет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67" marR="15767" marT="488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3-5 лет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67" marR="15767" marT="488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 лет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67" marR="15767" marT="488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5646917"/>
                  </a:ext>
                </a:extLst>
              </a:tr>
              <a:tr h="194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67" marR="15767" marT="488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67" marR="15767" marT="488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67" marR="15767" marT="488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67" marR="15767" marT="488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67" marR="15767" marT="488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67" marR="15767" marT="488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67" marR="15767" marT="488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67" marR="15767" marT="488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8828061"/>
                  </a:ext>
                </a:extLst>
              </a:tr>
              <a:tr h="194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заболеваемость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67" marR="15767" marT="488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2779783"/>
                  </a:ext>
                </a:extLst>
              </a:tr>
              <a:tr h="194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ОРВИ, грипп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67" marR="15767" marT="488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8943509"/>
                  </a:ext>
                </a:extLst>
              </a:tr>
              <a:tr h="194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ковид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67" marR="15767" marT="488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4017215"/>
                  </a:ext>
                </a:extLst>
              </a:tr>
              <a:tr h="194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Бронхит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67" marR="15767" marT="488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0884717"/>
                  </a:ext>
                </a:extLst>
              </a:tr>
              <a:tr h="194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Ветряная оспа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67" marR="15767" marT="488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4265286"/>
                  </a:ext>
                </a:extLst>
              </a:tr>
              <a:tr h="194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Травмы 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67" marR="15767" marT="488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022381"/>
                  </a:ext>
                </a:extLst>
              </a:tr>
              <a:tr h="194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всего: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67" marR="15767" marT="488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8309946"/>
                  </a:ext>
                </a:extLst>
              </a:tr>
              <a:tr h="194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ЖКТ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67" marR="15767" marT="488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1877819"/>
                  </a:ext>
                </a:extLst>
              </a:tr>
              <a:tr h="194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МПС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67" marR="15767" marT="488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1316389"/>
                  </a:ext>
                </a:extLst>
              </a:tr>
              <a:tr h="194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глаза и придатков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67" marR="15767" marT="488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2294459"/>
                  </a:ext>
                </a:extLst>
              </a:tr>
              <a:tr h="194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уха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67" marR="15767" marT="488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7388775"/>
                  </a:ext>
                </a:extLst>
              </a:tr>
              <a:tr h="194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кожи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67" marR="15767" marT="488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1764337"/>
                  </a:ext>
                </a:extLst>
              </a:tr>
              <a:tr h="194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67" marR="15767" marT="488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7842898"/>
                  </a:ext>
                </a:extLst>
              </a:tr>
              <a:tr h="383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Пропущено д/дн по болезни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767" marR="15767" marT="488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8252374"/>
                  </a:ext>
                </a:extLst>
              </a:tr>
              <a:tr h="194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Среднесписочный состав детей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7" marR="34537" marT="488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7620826"/>
                  </a:ext>
                </a:extLst>
              </a:tr>
              <a:tr h="194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Пропущено д/дн 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7" marR="34537" marT="488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7928134"/>
                  </a:ext>
                </a:extLst>
              </a:tr>
              <a:tr h="194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 д/дн 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7" marR="34537" marT="488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8137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5647430"/>
                  </a:ext>
                </a:extLst>
              </a:tr>
              <a:tr h="272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пропусков на 1 ребёнка по болезни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7" marR="34537" marT="488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5764382"/>
                  </a:ext>
                </a:extLst>
              </a:tr>
              <a:tr h="272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продолжительность 1 заболевания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7" marR="34537" marT="488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6210833"/>
                  </a:ext>
                </a:extLst>
              </a:tr>
              <a:tr h="194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случаев на 1 ребёнка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7" marR="34537" marT="488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3078447"/>
                  </a:ext>
                </a:extLst>
              </a:tr>
              <a:tr h="194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здоровья (за год)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7" marR="34537" marT="488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2952791"/>
                  </a:ext>
                </a:extLst>
              </a:tr>
              <a:tr h="194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ЧДБ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7" marR="34537" marT="488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2193399"/>
                  </a:ext>
                </a:extLst>
              </a:tr>
              <a:tr h="194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7" marR="34537" marT="488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5944606"/>
                  </a:ext>
                </a:extLst>
              </a:tr>
              <a:tr h="194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выполн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37" marR="34537" marT="488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4" marR="3754" marT="3754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5585992"/>
                  </a:ext>
                </a:extLst>
              </a:tr>
            </a:tbl>
          </a:graphicData>
        </a:graphic>
      </p:graphicFrame>
      <p:pic>
        <p:nvPicPr>
          <p:cNvPr id="8" name="Picture 6" descr="Консилиум. Два доктора. Анимация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398" y="2658216"/>
            <a:ext cx="1573963" cy="181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6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95733" y="497196"/>
            <a:ext cx="45123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Санитарно-просветительная работа</a:t>
            </a:r>
            <a:endParaRPr lang="ru-RU" sz="20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54680" y="875845"/>
            <a:ext cx="841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здорового образа жизни у дошкольников»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05988" y="1421110"/>
            <a:ext cx="102325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 – уникальный период жизни человека, в процессе которого формируется здоровье. Все, что приобретено ребенком в детстве, сохраняется на всю</a:t>
            </a:r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жизнь. Можно научить ребенка хорошо бегать, прыгать, кататься на лыжах, но если у него не будет мотивированной потребности в этом, все эти навыки будут бесполезны в жизни. Важно научить ребенка понимать, сколь ценно здоровье для человека и как важно стремиться к здоровому образу жизни. Здоровый образ жизни - это не просто сумма усвоенных знаний, а стиль жизни, адекватное поведение в различных ситуациях.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343" y="354638"/>
            <a:ext cx="783783" cy="10185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54" y="366585"/>
            <a:ext cx="783783" cy="1018520"/>
          </a:xfrm>
          <a:prstGeom prst="rect">
            <a:avLst/>
          </a:prstGeom>
        </p:spPr>
      </p:pic>
      <p:pic>
        <p:nvPicPr>
          <p:cNvPr id="7170" name="Picture 2" descr="Анимация » Страница 22 » Анимированные картинки GIF. Коллекция фоновых  картинок, обоев для рабочего стола и анимашек. Уроки по анимаци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78" y="3139893"/>
            <a:ext cx="2433873" cy="304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15" y="2929007"/>
            <a:ext cx="2484924" cy="1863693"/>
          </a:xfrm>
          <a:prstGeom prst="round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33"/>
          <a:stretch/>
        </p:blipFill>
        <p:spPr>
          <a:xfrm>
            <a:off x="3680071" y="5001364"/>
            <a:ext cx="3479074" cy="1530793"/>
          </a:xfrm>
          <a:prstGeom prst="round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08" r="6953" b="4953"/>
          <a:stretch/>
        </p:blipFill>
        <p:spPr>
          <a:xfrm>
            <a:off x="7748265" y="5001364"/>
            <a:ext cx="3624446" cy="1496894"/>
          </a:xfrm>
          <a:prstGeom prst="round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8" t="13523" r="9952" b="11619"/>
          <a:stretch/>
        </p:blipFill>
        <p:spPr>
          <a:xfrm>
            <a:off x="5978651" y="3002278"/>
            <a:ext cx="2360988" cy="1841009"/>
          </a:xfrm>
          <a:prstGeom prst="round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6" t="-1332" r="4952" b="9523"/>
          <a:stretch/>
        </p:blipFill>
        <p:spPr>
          <a:xfrm>
            <a:off x="3385511" y="2943091"/>
            <a:ext cx="2298580" cy="184960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40971" y="773827"/>
            <a:ext cx="9218023" cy="184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630555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01.01.2019г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Детский сад № 29 «Теремок» - филиал Автономной некоммерческой дошкольной образовательной организации «Алмазик».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85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Юридический адрес:</a:t>
            </a:r>
            <a:r>
              <a:rPr lang="ru-RU" sz="1600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678196, РС(Я) Мирнинский район, п. Светлый, ул. Молодежная дом 27.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85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Фактический адрес</a:t>
            </a:r>
            <a:r>
              <a:rPr lang="ru-RU" sz="1600" b="1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1600" dirty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678196, РС(Я) Мирнинский район, п. Светлый, ул. Молодежная дом 27.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Детский сад работает в режиме пятидневной рабочей недели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 максимальным   пребыванием 10,5 часов с 7.30 до 18.00. Нерабочие дни – суббота и воскресенье, а также праздничные дни, установленные законодательством РФ, РС(Я). 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0971" y="2907785"/>
            <a:ext cx="86955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600" b="1" i="1" u="sng" spc="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Медицинский персонал 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Старшая медицинская сестра: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Скорина Снежана Петровна</a:t>
            </a:r>
          </a:p>
          <a:p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Медицинская сестра: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Максимова Елена Николаевна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детском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саду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имеется медицинский блок: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медицинский кабинет (старшей мед.сестры)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медицинский кабинет  (мед.сестры)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процедурный кабинет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изолятор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место приготовления дезинфицирующих средств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Медицинский блок детского сада оснащен в соответствии Приказа МЗ РФ то 15.11.2013 г. № 822-н. и требованиям санитарных правил СП 2.4.3648-20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«Санитарно-эпидемиологические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требования к организациям воспитания и обучения, отдыха и оздоровления детей и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молодежи»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93402" y="227503"/>
            <a:ext cx="5159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характеристика учреждения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637" y="2500733"/>
            <a:ext cx="1630585" cy="2306817"/>
          </a:xfrm>
          <a:prstGeom prst="round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64" y="3059400"/>
            <a:ext cx="1649076" cy="2332977"/>
          </a:xfrm>
          <a:prstGeom prst="round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815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1425" y="928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81293" y="559338"/>
            <a:ext cx="3859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endParaRPr lang="ru-RU" dirty="0"/>
          </a:p>
        </p:txBody>
      </p:sp>
      <p:graphicFrame>
        <p:nvGraphicFramePr>
          <p:cNvPr id="9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75156"/>
              </p:ext>
            </p:extLst>
          </p:nvPr>
        </p:nvGraphicFramePr>
        <p:xfrm>
          <a:off x="1223038" y="928670"/>
          <a:ext cx="8521854" cy="5646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98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651" y="4679342"/>
            <a:ext cx="1977081" cy="177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81425" y="366956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Санитарно-просветительная работа</a:t>
            </a:r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7267539" y="4679342"/>
            <a:ext cx="1810910" cy="1313669"/>
            <a:chOff x="129764" y="2003372"/>
            <a:chExt cx="1810910" cy="131366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Овал 11"/>
            <p:cNvSpPr/>
            <p:nvPr/>
          </p:nvSpPr>
          <p:spPr>
            <a:xfrm>
              <a:off x="129764" y="2003372"/>
              <a:ext cx="1810910" cy="1313669"/>
            </a:xfrm>
            <a:prstGeom prst="ellipse">
              <a:avLst/>
            </a:prstGeom>
            <a:solidFill>
              <a:srgbClr val="99FF99">
                <a:alpha val="50000"/>
              </a:srgbClr>
            </a:solidFill>
            <a:ln>
              <a:noFill/>
            </a:ln>
            <a:effectLst/>
            <a:sp3d contourW="12700" prstMaterial="clear">
              <a:bevelT w="177800" h="254000"/>
              <a:bevelB w="1524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14" name="Овал 4"/>
            <p:cNvSpPr txBox="1"/>
            <p:nvPr/>
          </p:nvSpPr>
          <p:spPr>
            <a:xfrm>
              <a:off x="394966" y="2195754"/>
              <a:ext cx="1280506" cy="9289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r>
                <a:rPr lang="ru-RU" sz="14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рофилактика различных заболеваний</a:t>
              </a:r>
              <a:endParaRPr lang="ru-RU" sz="1400" b="0" kern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715515" y="3257951"/>
            <a:ext cx="1810910" cy="1313669"/>
            <a:chOff x="129764" y="2003372"/>
            <a:chExt cx="1810910" cy="131366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Овал 15"/>
            <p:cNvSpPr/>
            <p:nvPr/>
          </p:nvSpPr>
          <p:spPr>
            <a:xfrm>
              <a:off x="129764" y="2003372"/>
              <a:ext cx="1810910" cy="1313669"/>
            </a:xfrm>
            <a:prstGeom prst="ellipse">
              <a:avLst/>
            </a:prstGeom>
            <a:solidFill>
              <a:srgbClr val="99FF99">
                <a:alpha val="50000"/>
              </a:srgbClr>
            </a:solidFill>
            <a:ln>
              <a:noFill/>
            </a:ln>
            <a:effectLst/>
            <a:sp3d contourW="12700" prstMaterial="clear">
              <a:bevelT w="177800" h="254000"/>
              <a:bevelB w="1524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17" name="Овал 4"/>
            <p:cNvSpPr txBox="1"/>
            <p:nvPr/>
          </p:nvSpPr>
          <p:spPr>
            <a:xfrm>
              <a:off x="394966" y="2195754"/>
              <a:ext cx="1280506" cy="9289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r>
                <a:rPr lang="ru-RU" sz="14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здоровление детей дошкольного возраста</a:t>
              </a:r>
              <a:endParaRPr lang="ru-RU" sz="1400" b="0" kern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467500" y="4692025"/>
            <a:ext cx="2131634" cy="1300986"/>
            <a:chOff x="4286968" y="2"/>
            <a:chExt cx="2338955" cy="121180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9" name="Овал 18"/>
            <p:cNvSpPr/>
            <p:nvPr/>
          </p:nvSpPr>
          <p:spPr>
            <a:xfrm>
              <a:off x="4286968" y="2"/>
              <a:ext cx="2338955" cy="1211809"/>
            </a:xfrm>
            <a:prstGeom prst="ellipse">
              <a:avLst/>
            </a:prstGeom>
            <a:solidFill>
              <a:srgbClr val="99FF99">
                <a:alpha val="50000"/>
              </a:srgbClr>
            </a:solidFill>
            <a:ln>
              <a:noFill/>
            </a:ln>
            <a:effectLst/>
            <a:sp3d contourW="12700" prstMaterial="clear">
              <a:bevelT w="177800" h="254000"/>
              <a:bevelB w="1524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20" name="Овал 4"/>
            <p:cNvSpPr txBox="1"/>
            <p:nvPr/>
          </p:nvSpPr>
          <p:spPr>
            <a:xfrm>
              <a:off x="4641294" y="286774"/>
              <a:ext cx="1630303" cy="6264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r>
                <a:rPr lang="ru-RU" sz="14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рофилактика короновирусной инфекции</a:t>
              </a:r>
              <a:r>
                <a:rPr lang="ru-RU" sz="1400" b="0" kern="12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от </a:t>
              </a:r>
              <a:r>
                <a:rPr lang="en-US" sz="1400" b="0" kern="12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COVID - 19</a:t>
              </a:r>
              <a:endParaRPr lang="ru-RU" sz="1400" b="0" kern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881293" y="2153513"/>
            <a:ext cx="1810910" cy="1313669"/>
            <a:chOff x="129764" y="2003372"/>
            <a:chExt cx="1810910" cy="131366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3" name="Овал 22"/>
            <p:cNvSpPr/>
            <p:nvPr/>
          </p:nvSpPr>
          <p:spPr>
            <a:xfrm>
              <a:off x="129764" y="2003372"/>
              <a:ext cx="1810910" cy="1313669"/>
            </a:xfrm>
            <a:prstGeom prst="ellipse">
              <a:avLst/>
            </a:prstGeom>
            <a:solidFill>
              <a:srgbClr val="99FF99">
                <a:alpha val="50000"/>
              </a:srgbClr>
            </a:solidFill>
            <a:ln>
              <a:noFill/>
            </a:ln>
            <a:effectLst/>
            <a:sp3d contourW="12700" prstMaterial="clear">
              <a:bevelT w="177800" h="254000"/>
              <a:bevelB w="152400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sp>
        <p:sp>
          <p:nvSpPr>
            <p:cNvPr id="24" name="Овал 4"/>
            <p:cNvSpPr txBox="1"/>
            <p:nvPr/>
          </p:nvSpPr>
          <p:spPr>
            <a:xfrm>
              <a:off x="394966" y="2195754"/>
              <a:ext cx="1280506" cy="9289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r>
                <a:rPr lang="ru-RU" sz="14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екомендации по оздоровлению </a:t>
              </a:r>
              <a:endParaRPr lang="ru-RU" sz="1400" b="0" kern="12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7748310" y="780828"/>
            <a:ext cx="37906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Беседы, лекции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инструктажи,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и родителей (законных представителей)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проводились в групповой (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ZOOM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WhatsApp)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индивидуальной форме.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профилактике различных заболеваний и оздоровлению детей дошкольного возраста находится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информационных стендах во всех группах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(папки передвижки, консультации, рекомендации)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18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26134" y="377889"/>
            <a:ext cx="46556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«Сохранение и укрепление здоровья»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8753" y="777999"/>
            <a:ext cx="5272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«Прогулки и подвижные игры на свежем воздухе»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41350" y="759164"/>
            <a:ext cx="5338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анятия физической культурой»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Начальная школа - Официальный сайт Харьковской общеобразовательной школы  І-ІІІ ступеней №13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748" y="4451646"/>
            <a:ext cx="1512049" cy="151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03" y="1405495"/>
            <a:ext cx="1949087" cy="2598783"/>
          </a:xfrm>
          <a:prstGeom prst="round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65"/>
          <a:stretch/>
        </p:blipFill>
        <p:spPr>
          <a:xfrm>
            <a:off x="2789550" y="1405496"/>
            <a:ext cx="2517100" cy="2578676"/>
          </a:xfrm>
          <a:prstGeom prst="round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19"/>
          <a:stretch/>
        </p:blipFill>
        <p:spPr>
          <a:xfrm>
            <a:off x="962213" y="4095707"/>
            <a:ext cx="3896190" cy="2287485"/>
          </a:xfrm>
          <a:prstGeom prst="round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0"/>
          <a:stretch/>
        </p:blipFill>
        <p:spPr>
          <a:xfrm>
            <a:off x="6903142" y="4095707"/>
            <a:ext cx="4348464" cy="2223929"/>
          </a:xfrm>
          <a:prstGeom prst="round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97" y="1352490"/>
            <a:ext cx="2440577" cy="2440577"/>
          </a:xfrm>
          <a:prstGeom prst="round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9" t="21333" r="25746" b="11048"/>
          <a:stretch/>
        </p:blipFill>
        <p:spPr>
          <a:xfrm>
            <a:off x="9621849" y="1405495"/>
            <a:ext cx="1446774" cy="233456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73776" y="466581"/>
            <a:ext cx="3190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кариеса»</a:t>
            </a:r>
          </a:p>
        </p:txBody>
      </p:sp>
      <p:pic>
        <p:nvPicPr>
          <p:cNvPr id="3078" name="Picture 6" descr="https://www.pngkey.com/png/full/834-8343374_crying-tooth-clipart-diente-llorando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02786" y="645053"/>
            <a:ext cx="730442" cy="100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avatars.mds.yandex.net/get-pdb/480866/9fe6f212-42e2-4e75-838e-3c1c28f6ce4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7136" y="452646"/>
            <a:ext cx="716355" cy="7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Зубной врач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314" y="4464115"/>
            <a:ext cx="1945938" cy="194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83995" y="449836"/>
            <a:ext cx="29795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Оксигенотерапия </a:t>
            </a:r>
            <a:endParaRPr lang="ru-RU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кислородные коктейли)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70" y="1157722"/>
            <a:ext cx="2848219" cy="3797625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57" y="1460187"/>
            <a:ext cx="2879042" cy="3838722"/>
          </a:xfrm>
          <a:prstGeom prst="round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831" y="2420140"/>
            <a:ext cx="2619271" cy="349236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90935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562" y="1989683"/>
            <a:ext cx="1085452" cy="1447269"/>
          </a:xfrm>
          <a:prstGeom prst="roundRect">
            <a:avLst/>
          </a:prstGeom>
        </p:spPr>
      </p:pic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1187915" y="673074"/>
            <a:ext cx="3950633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для профилактики нарушений</a:t>
            </a:r>
          </a:p>
          <a:p>
            <a:pPr algn="ctr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зрения дошкольников.</a:t>
            </a:r>
          </a:p>
          <a:p>
            <a:pPr algn="ctr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использовать 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наглядный материал (ориентиры).</a:t>
            </a: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3229" y="358068"/>
            <a:ext cx="28734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«Гимнастика для глаз»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261" y="2177947"/>
            <a:ext cx="2933760" cy="2200319"/>
          </a:xfrm>
          <a:prstGeom prst="round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058" y="2403588"/>
            <a:ext cx="1628417" cy="1221313"/>
          </a:xfrm>
          <a:prstGeom prst="round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26378" y="373457"/>
            <a:ext cx="3112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«Дыхательная гимнастика»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23862" y="677674"/>
            <a:ext cx="6096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дыхание  избавляет от многих болезней, оно улучшает пищеварение, стимулирует работу  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головного мозга и нервной системы. Рекомендуется всем детям, особенно с речевыми проблемами.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течение дня.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3" b="20702"/>
          <a:stretch/>
        </p:blipFill>
        <p:spPr>
          <a:xfrm>
            <a:off x="9392551" y="3803334"/>
            <a:ext cx="2029098" cy="1624235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91" b="12572"/>
          <a:stretch/>
        </p:blipFill>
        <p:spPr>
          <a:xfrm>
            <a:off x="4618425" y="4541017"/>
            <a:ext cx="4716987" cy="1773104"/>
          </a:xfrm>
          <a:prstGeom prst="round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394" y="2028999"/>
            <a:ext cx="3143944" cy="419192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71812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3490" y="699550"/>
            <a:ext cx="2732314" cy="379458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31965" y="1209637"/>
            <a:ext cx="99538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Работа медицинского персонала в нашем детском саду ведется согласно годового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куда включены вопросы санитарно – эпидемиологического режима, организация оздоровительных и иммунопрофилактических мероприятий, санитарно – просветительная работа, регулярно ведется медицинская документация.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Систематически проводится контроль за соблюдением санитарно-эпидемиологического благополучия в детском саду. Контроль за организацией питания детей, соблюдением физиологических норм потребления Б, Ж, У, Ккал.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Контроль за организацией физического воспитания детей, укреплением здоровья, проведением закаливающих мероприятий.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Вакцинопрофилактика инфекционных заболеваний проводится на должном уровне. 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Проводится широкая пропаганда за здоровый образ жизни.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Профилактика травматизма в детском саду составляет один из важнейших разделов работы нашего коллектива.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765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10023" y="2879493"/>
            <a:ext cx="5172891" cy="749643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53124" y="649270"/>
            <a:ext cx="588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нельзя вырастить ребенка, чтобы он совсем не болел, то во всяком случае, поддерживать у него высокий уровень здоровья вполне возможно.                                    </a:t>
            </a:r>
          </a:p>
          <a:p>
            <a:pPr algn="r"/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r"/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Н.М. Амосов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742" y="419028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2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56" y="4310744"/>
            <a:ext cx="3508548" cy="1970184"/>
          </a:xfrm>
          <a:prstGeom prst="flowChartInternalStorage">
            <a:avLst/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9"/>
          <a:stretch/>
        </p:blipFill>
        <p:spPr>
          <a:xfrm rot="5400000">
            <a:off x="3681297" y="3728822"/>
            <a:ext cx="2697646" cy="1815017"/>
          </a:xfrm>
          <a:prstGeom prst="flowChartPredefinedProcess">
            <a:avLst/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838" y="1013030"/>
            <a:ext cx="3344563" cy="2508422"/>
          </a:xfrm>
          <a:prstGeom prst="flowChartMultidocument">
            <a:avLst/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07" y="1049974"/>
            <a:ext cx="3280073" cy="2460055"/>
          </a:xfrm>
          <a:prstGeom prst="flowChartInternalStorage">
            <a:avLst/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703630" y="167360"/>
            <a:ext cx="515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блок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65506" y="585934"/>
            <a:ext cx="48721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медицинский кабинет (старшей мед.сестры)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077571" y="585934"/>
            <a:ext cx="29368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медицинский кабинет  (мед.сестры)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27326" y="3910780"/>
            <a:ext cx="18691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процедурный кабинет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545986" y="3860183"/>
            <a:ext cx="8665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изолятор</a:t>
            </a:r>
          </a:p>
        </p:txBody>
      </p:sp>
      <p:pic>
        <p:nvPicPr>
          <p:cNvPr id="1028" name="Picture 4" descr="Гифка - Врач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228" y="739822"/>
            <a:ext cx="1702522" cy="241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66" y="3735717"/>
            <a:ext cx="2957280" cy="2217960"/>
          </a:xfrm>
          <a:prstGeom prst="flowChartMultidocument">
            <a:avLst/>
          </a:prstGeom>
          <a:ln w="38100">
            <a:solidFill>
              <a:schemeClr val="bg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688" y="4292425"/>
            <a:ext cx="2611180" cy="1958385"/>
          </a:xfrm>
          <a:prstGeom prst="flowChartInternalStorage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4865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037404" y="292228"/>
            <a:ext cx="42210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правовое обеспечение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0086" y="771676"/>
            <a:ext cx="1180482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на федеральном уровне действуют следующие нормативные документы, регламентирующие порядок организации и осуществления медицинского обслуживания детей: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30.03.1999 № 52-ФЗ "О санитарно-эпидемиологическом благополучии населения";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24.07.1998 № 124-ФЗ "Об основных гарантиях прав ребенка в Российской Федерации";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21.11.2011 N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323-ФЗ 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ред. от 25.06.2012)"Об основах охраны здоровья граждан в Российской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от 05.11.2013 N 822н "Об утверждении Порядка оказания медицинской помощи несовершеннолетним, в том числе в период обучения и воспитания в образовательных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организациях»;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от 10.08.2017 № 514н «О Порядке проведения профилактических медицинских осмотров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несовершеннолетних»;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оказания первичной медико-санитарной помощи, утв. приказом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Минздравсоцразвития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29.07.2005 № 487;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внедрению оздоровительных технологий в деятельность образовательных учреждений, утвержденная приказом Минздрава России от 04.04.2003 № 139;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правила и нормативы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"Санитарно-эпидемиологические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организации воспитания и обучения, отдыха и оздоровления детей и молодежи СанПиН 2.4.1.3648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утвержденные постановлением Главного государственного санитарного врача РФ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«28» сентября 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№28;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санитарного врача РФ от 27.10.2020г №32 «Об утверждении санитарно- эпидемиологических правил и норм СанПиН 2.3/2.4.3590-20 «Санитарно-эпидемиологические требования к организации общественного питания населения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 России от 22.04.2009 № 03768 "О медицинском обслуживании детей в дошкольных образовательных учреждениях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РС(Я)от 24.11.2011 №575 (ред.29.01.2019) «Об утверждении регионального календаря профилактических прививок и прививок по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эпидпоказаниям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Саха(Якутия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Основополагающим документом, фиксирующим необходимость медицинского обслуживания воспитанников, является Устав АН ДОО «Алмазик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34" y="142886"/>
            <a:ext cx="684912" cy="705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862" y="105525"/>
            <a:ext cx="721200" cy="742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655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>
            <a:spLocks noChangeArrowheads="1"/>
          </p:cNvSpPr>
          <p:nvPr/>
        </p:nvSpPr>
        <p:spPr bwMode="auto">
          <a:xfrm>
            <a:off x="1750032" y="416798"/>
            <a:ext cx="8952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В настоящее время в детском саду функционирует </a:t>
            </a:r>
            <a:r>
              <a:rPr lang="ru-RU" altLang="en-US" b="1" kern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5 групп </a:t>
            </a:r>
            <a:r>
              <a:rPr lang="ru-RU" altLang="en-US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общеразвивающей направленности с фактической наполняемостью </a:t>
            </a:r>
            <a:r>
              <a:rPr lang="ru-RU" altLang="en-US" b="1" kern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105</a:t>
            </a:r>
            <a:r>
              <a:rPr lang="ru-RU" altLang="en-US" kern="0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ru-RU" altLang="en-US" b="1" kern="0" dirty="0" smtClean="0">
                <a:latin typeface="Times New Roman" panose="02020603050405020304" pitchFamily="18" charset="0"/>
              </a:rPr>
              <a:t>детей</a:t>
            </a:r>
            <a:endParaRPr lang="ru-RU" altLang="en-US" b="1" kern="0" dirty="0">
              <a:latin typeface="Times New Roman" panose="02020603050405020304" pitchFamily="18" charset="0"/>
            </a:endParaRPr>
          </a:p>
        </p:txBody>
      </p:sp>
      <p:pic>
        <p:nvPicPr>
          <p:cNvPr id="3" name="Изображение 3" descr="zemlaanichka___r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783" y="1152986"/>
            <a:ext cx="2149668" cy="214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Изображение 3" descr="duiimmovka___r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781" y="1078440"/>
            <a:ext cx="2224216" cy="222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Изображение 5" descr="kololokolchik___r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53" y="3917205"/>
            <a:ext cx="2206636" cy="220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овое поле 9"/>
          <p:cNvSpPr txBox="1"/>
          <p:nvPr/>
        </p:nvSpPr>
        <p:spPr>
          <a:xfrm>
            <a:off x="4321044" y="1168297"/>
            <a:ext cx="1836737" cy="847725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b="1" kern="0" dirty="0">
                <a:latin typeface="Times New Roman" panose="02020603050405020304" pitchFamily="18" charset="0"/>
              </a:rPr>
              <a:t>Группа раннего </a:t>
            </a:r>
            <a:r>
              <a:rPr lang="ru-RU" altLang="en-US" sz="1000" b="1" kern="0" dirty="0">
                <a:latin typeface="Times New Roman" panose="02020603050405020304" pitchFamily="18" charset="0"/>
              </a:rPr>
              <a:t>в</a:t>
            </a:r>
            <a:r>
              <a:rPr lang="en-US" altLang="en-US" sz="1000" b="1" kern="0" dirty="0">
                <a:latin typeface="Times New Roman" panose="02020603050405020304" pitchFamily="18" charset="0"/>
              </a:rPr>
              <a:t>озраста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b="1" kern="0" dirty="0" smtClean="0">
                <a:latin typeface="Times New Roman" panose="02020603050405020304" pitchFamily="18" charset="0"/>
              </a:rPr>
              <a:t>(</a:t>
            </a:r>
            <a:r>
              <a:rPr lang="ru-RU" altLang="en-US" sz="1000" b="1" kern="0" dirty="0" smtClean="0">
                <a:latin typeface="Times New Roman" panose="02020603050405020304" pitchFamily="18" charset="0"/>
              </a:rPr>
              <a:t>1,5</a:t>
            </a:r>
            <a:r>
              <a:rPr lang="en-US" altLang="en-US" sz="1000" b="1" kern="0" dirty="0" smtClean="0">
                <a:latin typeface="Times New Roman" panose="02020603050405020304" pitchFamily="18" charset="0"/>
              </a:rPr>
              <a:t>-3 </a:t>
            </a:r>
            <a:r>
              <a:rPr lang="en-US" altLang="en-US" sz="1000" b="1" kern="0" dirty="0" err="1">
                <a:latin typeface="Times New Roman" panose="02020603050405020304" pitchFamily="18" charset="0"/>
              </a:rPr>
              <a:t>года</a:t>
            </a:r>
            <a:r>
              <a:rPr lang="en-US" altLang="en-US" sz="1000" b="1" kern="0" dirty="0">
                <a:latin typeface="Times New Roman" panose="02020603050405020304" pitchFamily="18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1000" b="1" kern="0" dirty="0">
                <a:latin typeface="Times New Roman" panose="02020603050405020304" pitchFamily="18" charset="0"/>
              </a:rPr>
              <a:t>плановая наполняемость - </a:t>
            </a:r>
            <a:r>
              <a:rPr lang="ru-RU" altLang="en-US" sz="1000" b="1" kern="0" dirty="0" smtClean="0">
                <a:latin typeface="Times New Roman" panose="02020603050405020304" pitchFamily="18" charset="0"/>
              </a:rPr>
              <a:t>22 воспитанника</a:t>
            </a:r>
            <a:endParaRPr lang="en-US" altLang="en-US" sz="1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Изображение 2" descr="Soolncee!!!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645" y="3948935"/>
            <a:ext cx="2130766" cy="213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Изображение 3" descr="Звездочки!!!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250" y="3783703"/>
            <a:ext cx="2340138" cy="23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овое поле 7"/>
          <p:cNvSpPr txBox="1"/>
          <p:nvPr/>
        </p:nvSpPr>
        <p:spPr>
          <a:xfrm>
            <a:off x="7822042" y="1168296"/>
            <a:ext cx="1917700" cy="847725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b="1" kern="0" dirty="0">
                <a:latin typeface="Times New Roman" panose="02020603050405020304" pitchFamily="18" charset="0"/>
              </a:rPr>
              <a:t>Группа </a:t>
            </a:r>
            <a:r>
              <a:rPr lang="ru-RU" altLang="en-US" sz="1000" b="1" kern="0" dirty="0">
                <a:latin typeface="Times New Roman" panose="02020603050405020304" pitchFamily="18" charset="0"/>
              </a:rPr>
              <a:t>младшего</a:t>
            </a:r>
            <a:r>
              <a:rPr lang="en-US" altLang="en-US" sz="1000" b="1" kern="0" dirty="0">
                <a:latin typeface="Times New Roman" panose="02020603050405020304" pitchFamily="18" charset="0"/>
              </a:rPr>
              <a:t> возраста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b="1" kern="0" dirty="0">
                <a:latin typeface="Times New Roman" panose="02020603050405020304" pitchFamily="18" charset="0"/>
              </a:rPr>
              <a:t>(</a:t>
            </a:r>
            <a:r>
              <a:rPr lang="ru-RU" altLang="en-US" sz="1000" b="1" kern="0" dirty="0">
                <a:latin typeface="Times New Roman" panose="02020603050405020304" pitchFamily="18" charset="0"/>
              </a:rPr>
              <a:t>3</a:t>
            </a:r>
            <a:r>
              <a:rPr lang="en-US" altLang="en-US" sz="1000" b="1" kern="0" dirty="0">
                <a:latin typeface="Times New Roman" panose="02020603050405020304" pitchFamily="18" charset="0"/>
              </a:rPr>
              <a:t>-</a:t>
            </a:r>
            <a:r>
              <a:rPr lang="ru-RU" altLang="en-US" sz="1000" b="1" kern="0" dirty="0">
                <a:latin typeface="Times New Roman" panose="02020603050405020304" pitchFamily="18" charset="0"/>
              </a:rPr>
              <a:t>4</a:t>
            </a:r>
            <a:r>
              <a:rPr lang="en-US" altLang="en-US" sz="1000" b="1" kern="0" dirty="0">
                <a:latin typeface="Times New Roman" panose="02020603050405020304" pitchFamily="18" charset="0"/>
              </a:rPr>
              <a:t> </a:t>
            </a:r>
            <a:r>
              <a:rPr lang="ru-RU" altLang="en-US" sz="1000" b="1" kern="0" dirty="0">
                <a:latin typeface="Times New Roman" panose="02020603050405020304" pitchFamily="18" charset="0"/>
              </a:rPr>
              <a:t>года</a:t>
            </a:r>
            <a:r>
              <a:rPr lang="en-US" altLang="en-US" sz="1000" b="1" kern="0" dirty="0">
                <a:latin typeface="Times New Roman" panose="02020603050405020304" pitchFamily="18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1000" b="1" kern="0" dirty="0">
                <a:latin typeface="Times New Roman" panose="02020603050405020304" pitchFamily="18" charset="0"/>
              </a:rPr>
              <a:t>плановая наполняемость - </a:t>
            </a:r>
            <a:r>
              <a:rPr lang="ru-RU" altLang="en-US" sz="1000" b="1" kern="0" dirty="0" smtClean="0">
                <a:latin typeface="Times New Roman" panose="02020603050405020304" pitchFamily="18" charset="0"/>
              </a:rPr>
              <a:t>16 </a:t>
            </a:r>
            <a:r>
              <a:rPr lang="ru-RU" altLang="en-US" sz="1000" b="1" kern="0" dirty="0">
                <a:latin typeface="Times New Roman" panose="02020603050405020304" pitchFamily="18" charset="0"/>
              </a:rPr>
              <a:t>воспитанников</a:t>
            </a:r>
            <a:endParaRPr lang="en-US" altLang="en-US" sz="1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овое поле 13"/>
          <p:cNvSpPr txBox="1"/>
          <p:nvPr/>
        </p:nvSpPr>
        <p:spPr>
          <a:xfrm>
            <a:off x="8860028" y="3463742"/>
            <a:ext cx="2349500" cy="847725"/>
          </a:xfrm>
          <a:prstGeom prst="snip2DiagRect">
            <a:avLst/>
          </a:prstGeom>
          <a:solidFill>
            <a:srgbClr val="DEEBF7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1000" b="1" kern="0" dirty="0">
                <a:latin typeface="Times New Roman" panose="02020603050405020304" pitchFamily="18" charset="0"/>
              </a:rPr>
              <a:t>подготовительная к школе группа</a:t>
            </a:r>
            <a:r>
              <a:rPr lang="en-US" altLang="en-US" sz="1000" b="1" kern="0" dirty="0">
                <a:latin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b="1" kern="0" dirty="0">
                <a:latin typeface="Times New Roman" panose="02020603050405020304" pitchFamily="18" charset="0"/>
              </a:rPr>
              <a:t>(</a:t>
            </a:r>
            <a:r>
              <a:rPr lang="ru-RU" altLang="en-US" sz="1000" b="1" kern="0" dirty="0">
                <a:latin typeface="Times New Roman" panose="02020603050405020304" pitchFamily="18" charset="0"/>
              </a:rPr>
              <a:t>6</a:t>
            </a:r>
            <a:r>
              <a:rPr lang="en-US" altLang="en-US" sz="1000" b="1" kern="0" dirty="0">
                <a:latin typeface="Times New Roman" panose="02020603050405020304" pitchFamily="18" charset="0"/>
              </a:rPr>
              <a:t>-</a:t>
            </a:r>
            <a:r>
              <a:rPr lang="ru-RU" altLang="en-US" sz="1000" b="1" kern="0" dirty="0">
                <a:latin typeface="Times New Roman" panose="02020603050405020304" pitchFamily="18" charset="0"/>
              </a:rPr>
              <a:t>7</a:t>
            </a:r>
            <a:r>
              <a:rPr lang="en-US" altLang="en-US" sz="1000" b="1" kern="0" dirty="0">
                <a:latin typeface="Times New Roman" panose="02020603050405020304" pitchFamily="18" charset="0"/>
              </a:rPr>
              <a:t> </a:t>
            </a:r>
            <a:r>
              <a:rPr lang="en-US" altLang="en-US" sz="1000" b="1" kern="0" dirty="0" err="1">
                <a:latin typeface="Times New Roman" panose="02020603050405020304" pitchFamily="18" charset="0"/>
              </a:rPr>
              <a:t>лет</a:t>
            </a:r>
            <a:r>
              <a:rPr lang="en-US" altLang="en-US" sz="1000" b="1" kern="0" dirty="0">
                <a:latin typeface="Times New Roman" panose="02020603050405020304" pitchFamily="18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1000" b="1" kern="0" dirty="0">
                <a:latin typeface="Times New Roman" panose="02020603050405020304" pitchFamily="18" charset="0"/>
              </a:rPr>
              <a:t>плановая наполняемость –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1000" b="1" kern="0" dirty="0" smtClean="0">
                <a:latin typeface="Times New Roman" panose="02020603050405020304" pitchFamily="18" charset="0"/>
              </a:rPr>
              <a:t>26 </a:t>
            </a:r>
            <a:r>
              <a:rPr lang="ru-RU" altLang="en-US" sz="1000" b="1" kern="0" dirty="0">
                <a:latin typeface="Times New Roman" panose="02020603050405020304" pitchFamily="18" charset="0"/>
              </a:rPr>
              <a:t>воспитанников</a:t>
            </a:r>
            <a:endParaRPr lang="en-US" altLang="en-US" sz="1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Текстовое поле 10"/>
          <p:cNvSpPr txBox="1"/>
          <p:nvPr/>
        </p:nvSpPr>
        <p:spPr>
          <a:xfrm>
            <a:off x="2265972" y="3469231"/>
            <a:ext cx="1977345" cy="847725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b="1" kern="0" dirty="0">
                <a:latin typeface="Times New Roman" panose="02020603050405020304" pitchFamily="18" charset="0"/>
              </a:rPr>
              <a:t>Группа среднего возраста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b="1" kern="0" dirty="0">
                <a:latin typeface="Times New Roman" panose="02020603050405020304" pitchFamily="18" charset="0"/>
              </a:rPr>
              <a:t>(4-5 </a:t>
            </a:r>
            <a:r>
              <a:rPr lang="en-US" altLang="en-US" sz="1000" b="1" kern="0" dirty="0" err="1">
                <a:latin typeface="Times New Roman" panose="02020603050405020304" pitchFamily="18" charset="0"/>
              </a:rPr>
              <a:t>лет</a:t>
            </a:r>
            <a:r>
              <a:rPr lang="en-US" altLang="en-US" sz="1000" b="1" kern="0" dirty="0">
                <a:latin typeface="Times New Roman" panose="02020603050405020304" pitchFamily="18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1000" b="1" kern="0" dirty="0">
                <a:latin typeface="Times New Roman" panose="02020603050405020304" pitchFamily="18" charset="0"/>
              </a:rPr>
              <a:t>плановая наполняемость -  </a:t>
            </a:r>
            <a:r>
              <a:rPr lang="ru-RU" altLang="en-US" sz="1000" b="1" kern="0" dirty="0" smtClean="0">
                <a:latin typeface="Times New Roman" panose="02020603050405020304" pitchFamily="18" charset="0"/>
              </a:rPr>
              <a:t>17 </a:t>
            </a:r>
            <a:r>
              <a:rPr lang="ru-RU" altLang="en-US" sz="1000" b="1" kern="0" dirty="0">
                <a:latin typeface="Times New Roman" panose="02020603050405020304" pitchFamily="18" charset="0"/>
              </a:rPr>
              <a:t>воспитанников</a:t>
            </a:r>
            <a:endParaRPr lang="en-US" altLang="en-US" sz="1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овое поле 1"/>
          <p:cNvSpPr txBox="1"/>
          <p:nvPr/>
        </p:nvSpPr>
        <p:spPr>
          <a:xfrm>
            <a:off x="5727424" y="3469232"/>
            <a:ext cx="1901825" cy="847725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b="1" kern="0" dirty="0">
                <a:latin typeface="Times New Roman" panose="02020603050405020304" pitchFamily="18" charset="0"/>
              </a:rPr>
              <a:t>Группа старшего возраста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b="1" kern="0" dirty="0">
                <a:latin typeface="Times New Roman" panose="02020603050405020304" pitchFamily="18" charset="0"/>
              </a:rPr>
              <a:t>(5-6 </a:t>
            </a:r>
            <a:r>
              <a:rPr lang="en-US" altLang="en-US" sz="1000" b="1" kern="0" dirty="0" err="1">
                <a:latin typeface="Times New Roman" panose="02020603050405020304" pitchFamily="18" charset="0"/>
              </a:rPr>
              <a:t>лет</a:t>
            </a:r>
            <a:r>
              <a:rPr lang="en-US" altLang="en-US" sz="1000" b="1" kern="0" dirty="0">
                <a:latin typeface="Times New Roman" panose="02020603050405020304" pitchFamily="18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en-US" sz="1000" b="1" kern="0" dirty="0">
                <a:latin typeface="Times New Roman" panose="02020603050405020304" pitchFamily="18" charset="0"/>
              </a:rPr>
              <a:t>плановая наполняемость - </a:t>
            </a:r>
            <a:r>
              <a:rPr lang="ru-RU" altLang="en-US" sz="1000" b="1" kern="0" dirty="0" smtClean="0">
                <a:latin typeface="Times New Roman" panose="02020603050405020304" pitchFamily="18" charset="0"/>
              </a:rPr>
              <a:t>24  воспитанника</a:t>
            </a:r>
            <a:endParaRPr lang="en-US" altLang="en-US" sz="1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96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45873" y="83264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78925" y="538320"/>
            <a:ext cx="5212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Численный состав детей по возрастам и годам 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02660038"/>
              </p:ext>
            </p:extLst>
          </p:nvPr>
        </p:nvGraphicFramePr>
        <p:xfrm>
          <a:off x="6298474" y="1359791"/>
          <a:ext cx="5374504" cy="4284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722890" y="5476864"/>
            <a:ext cx="371266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таблицы видно, что численный состав в 2021 году  уменьшился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305649"/>
              </p:ext>
            </p:extLst>
          </p:nvPr>
        </p:nvGraphicFramePr>
        <p:xfrm>
          <a:off x="966649" y="1359791"/>
          <a:ext cx="5225143" cy="3802904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815128">
                  <a:extLst>
                    <a:ext uri="{9D8B030D-6E8A-4147-A177-3AD203B41FA5}">
                      <a16:colId xmlns:a16="http://schemas.microsoft.com/office/drawing/2014/main" xmlns="" val="823510913"/>
                    </a:ext>
                  </a:extLst>
                </a:gridCol>
                <a:gridCol w="799858">
                  <a:extLst>
                    <a:ext uri="{9D8B030D-6E8A-4147-A177-3AD203B41FA5}">
                      <a16:colId xmlns:a16="http://schemas.microsoft.com/office/drawing/2014/main" xmlns="" val="1297773184"/>
                    </a:ext>
                  </a:extLst>
                </a:gridCol>
                <a:gridCol w="801438">
                  <a:extLst>
                    <a:ext uri="{9D8B030D-6E8A-4147-A177-3AD203B41FA5}">
                      <a16:colId xmlns:a16="http://schemas.microsoft.com/office/drawing/2014/main" xmlns="" val="16989395"/>
                    </a:ext>
                  </a:extLst>
                </a:gridCol>
                <a:gridCol w="801438">
                  <a:extLst>
                    <a:ext uri="{9D8B030D-6E8A-4147-A177-3AD203B41FA5}">
                      <a16:colId xmlns:a16="http://schemas.microsoft.com/office/drawing/2014/main" xmlns="" val="1034225429"/>
                    </a:ext>
                  </a:extLst>
                </a:gridCol>
                <a:gridCol w="668743">
                  <a:extLst>
                    <a:ext uri="{9D8B030D-6E8A-4147-A177-3AD203B41FA5}">
                      <a16:colId xmlns:a16="http://schemas.microsoft.com/office/drawing/2014/main" xmlns="" val="531196641"/>
                    </a:ext>
                  </a:extLst>
                </a:gridCol>
                <a:gridCol w="669269">
                  <a:extLst>
                    <a:ext uri="{9D8B030D-6E8A-4147-A177-3AD203B41FA5}">
                      <a16:colId xmlns:a16="http://schemas.microsoft.com/office/drawing/2014/main" xmlns="" val="3073709981"/>
                    </a:ext>
                  </a:extLst>
                </a:gridCol>
                <a:gridCol w="669269">
                  <a:extLst>
                    <a:ext uri="{9D8B030D-6E8A-4147-A177-3AD203B41FA5}">
                      <a16:colId xmlns:a16="http://schemas.microsoft.com/office/drawing/2014/main" xmlns="" val="3489654347"/>
                    </a:ext>
                  </a:extLst>
                </a:gridCol>
              </a:tblGrid>
              <a:tr h="562275">
                <a:tc row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  <a:tabLst>
                          <a:tab pos="2238375" algn="l"/>
                        </a:tabLs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5315339"/>
                  </a:ext>
                </a:extLst>
              </a:tr>
              <a:tr h="3210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744361935"/>
                  </a:ext>
                </a:extLst>
              </a:tr>
              <a:tr h="51648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1,5 до 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927958608"/>
                  </a:ext>
                </a:extLst>
              </a:tr>
              <a:tr h="380275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– 3 года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629923103"/>
                  </a:ext>
                </a:extLst>
              </a:tr>
              <a:tr h="349942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– 4 года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6572011"/>
                  </a:ext>
                </a:extLst>
              </a:tr>
              <a:tr h="349942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– 5 лет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277253935"/>
                  </a:ext>
                </a:extLst>
              </a:tr>
              <a:tr h="349942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– 6 лет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2806598"/>
                  </a:ext>
                </a:extLst>
              </a:tr>
              <a:tr h="456479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– 7 лет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449251984"/>
                  </a:ext>
                </a:extLst>
              </a:tr>
              <a:tr h="51648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n-US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637184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06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63735" y="472556"/>
            <a:ext cx="41047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FrankRuehl"/>
                <a:cs typeface="Times New Roman" panose="02020603050405020304" pitchFamily="18" charset="0"/>
              </a:rPr>
              <a:t>Поступление детей в детский сад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8868" y="994295"/>
            <a:ext cx="9052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 с ребёнком начинается с изучения документов: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№026-у, диспансерного листа, которые оформляются в детской поликлинике по месту жительства.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 данные по анамнезу, уточняются индивидуальные особенности ребенка (аллергия на продукты, реакции на вакцинацию и т.д.)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Заводится карта истории развития ребенка ф № 112-у.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Родители(законные представители) знакомятся с правилами детского сада.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89331" y="3468757"/>
            <a:ext cx="74577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дети поступают в группу не более 2-3 человек в неделю. На каждого ребенка заполняется адаптационный лист. В целях профилактики переутомления и перевозбуждения нервной системы, период посещения  сокращается в первые 2 дня до 1-2 часов;  на 3-5 день  до 4 часов; на 6 день - 6 часов и далее. Дневной сон в этот период предлагается провести дома. При ежедневном обходе групп  медицинский персонал обращает внимание   на состояние здоровья ребенка, его  поведение, аппетит и сон. </a:t>
            </a:r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Даются  </a:t>
            </a: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по режиму дня и уходу.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367" y="249933"/>
            <a:ext cx="904071" cy="949481"/>
          </a:xfrm>
          <a:prstGeom prst="rect">
            <a:avLst/>
          </a:prstGeom>
        </p:spPr>
      </p:pic>
      <p:pic>
        <p:nvPicPr>
          <p:cNvPr id="1028" name="Picture 4" descr="Младенец ползет - анимационная картинк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77" y="3268879"/>
            <a:ext cx="2589258" cy="258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24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275915" y="358954"/>
            <a:ext cx="5853296" cy="378941"/>
          </a:xfrm>
        </p:spPr>
        <p:txBody>
          <a:bodyPr/>
          <a:lstStyle/>
          <a:p>
            <a:pPr algn="ctr" defTabSz="914400" eaLnBrk="0" fontAlgn="base" hangingPunct="0">
              <a:spcAft>
                <a:spcPct val="0"/>
              </a:spcAft>
            </a:pPr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и методы оздоровительной работы</a:t>
            </a:r>
            <a:endParaRPr lang="ru-RU" altLang="ru-RU" sz="2000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9267892" y="887955"/>
            <a:ext cx="1788557" cy="657124"/>
          </a:xfrm>
          <a:prstGeom prst="wedgeRoundRectCallout">
            <a:avLst>
              <a:gd name="adj1" fmla="val -65810"/>
              <a:gd name="adj2" fmla="val 4430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Дыхательная гимнастика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110301" y="811765"/>
            <a:ext cx="2506728" cy="809505"/>
          </a:xfrm>
          <a:prstGeom prst="wedgeRoundRectCallout">
            <a:avLst>
              <a:gd name="adj1" fmla="val -10459"/>
              <a:gd name="adj2" fmla="val 10159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Утренняя гимнастика 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800436" y="3003971"/>
            <a:ext cx="2500312" cy="967513"/>
          </a:xfrm>
          <a:prstGeom prst="wedgeRoundRectCallout">
            <a:avLst>
              <a:gd name="adj1" fmla="val 62928"/>
              <a:gd name="adj2" fmla="val 1481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Профилактика ОРЗ и гриппа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751783" y="5238940"/>
            <a:ext cx="2458968" cy="1008061"/>
          </a:xfrm>
          <a:prstGeom prst="wedgeRoundRectCallout">
            <a:avLst>
              <a:gd name="adj1" fmla="val 61628"/>
              <a:gd name="adj2" fmla="val -4473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Оксигенотерапия (кислородные коктейли)</a:t>
            </a:r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317186" y="5565654"/>
            <a:ext cx="2097228" cy="1002514"/>
          </a:xfrm>
          <a:prstGeom prst="wedgeRoundRectCallout">
            <a:avLst>
              <a:gd name="adj1" fmla="val 24046"/>
              <a:gd name="adj2" fmla="val -8572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Корригирующая гимнастика после сна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510645" y="5822177"/>
            <a:ext cx="1928812" cy="698475"/>
          </a:xfrm>
          <a:prstGeom prst="wedgeRoundRectCallout">
            <a:avLst>
              <a:gd name="adj1" fmla="val -17803"/>
              <a:gd name="adj2" fmla="val -7106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Сон без маек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9488979" y="4253441"/>
            <a:ext cx="1971676" cy="712435"/>
          </a:xfrm>
          <a:prstGeom prst="wedgeRoundRectCallout">
            <a:avLst>
              <a:gd name="adj1" fmla="val -62995"/>
              <a:gd name="adj2" fmla="val -3846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Босохождение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9267892" y="1696876"/>
            <a:ext cx="2159279" cy="1381124"/>
          </a:xfrm>
          <a:prstGeom prst="wedgeRoundRectCallout">
            <a:avLst>
              <a:gd name="adj1" fmla="val -62304"/>
              <a:gd name="adj2" fmla="val -1925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Полоскание ротовой полости водой комнатной температуры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9475918" y="3145187"/>
            <a:ext cx="1911140" cy="982656"/>
          </a:xfrm>
          <a:prstGeom prst="wedgeRoundRectCallout">
            <a:avLst>
              <a:gd name="adj1" fmla="val -72153"/>
              <a:gd name="adj2" fmla="val -1864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Профилактика плоскостопия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726663" y="2038400"/>
            <a:ext cx="2458968" cy="881496"/>
          </a:xfrm>
          <a:prstGeom prst="wedgeRoundRectCallout">
            <a:avLst>
              <a:gd name="adj1" fmla="val 62445"/>
              <a:gd name="adj2" fmla="val 4808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Витаминизация 3-го блюда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773206" y="4115725"/>
            <a:ext cx="2378791" cy="926349"/>
          </a:xfrm>
          <a:prstGeom prst="wedgeRoundRectCallout">
            <a:avLst>
              <a:gd name="adj1" fmla="val 68701"/>
              <a:gd name="adj2" fmla="val 3204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Профилактические прививки против гриппа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995429" y="855721"/>
            <a:ext cx="1971676" cy="722831"/>
          </a:xfrm>
          <a:prstGeom prst="wedgeRoundRectCallout">
            <a:avLst>
              <a:gd name="adj1" fmla="val 43519"/>
              <a:gd name="adj2" fmla="val 9990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Солнечные ванны</a:t>
            </a:r>
          </a:p>
        </p:txBody>
      </p:sp>
      <p:pic>
        <p:nvPicPr>
          <p:cNvPr id="1026" name="Picture 2" descr="Купить умная скакалка smart rope rookie розовая icecream pink в официальном  интернет-магазине iCases.ru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949" y="1938208"/>
            <a:ext cx="2315233" cy="231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martRope Rookie Pink – Tangram Factor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23" y="1733153"/>
            <a:ext cx="1770287" cy="250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рутить обруч - Фото 91 - Игра для ребенка 1 года - Сказки и игры - Фотосайт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311" y="3105048"/>
            <a:ext cx="1875293" cy="238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ая прямоугольная выноска 21"/>
          <p:cNvSpPr/>
          <p:nvPr/>
        </p:nvSpPr>
        <p:spPr>
          <a:xfrm>
            <a:off x="9611363" y="5094553"/>
            <a:ext cx="1911140" cy="982656"/>
          </a:xfrm>
          <a:prstGeom prst="wedgeRoundRectCallout">
            <a:avLst>
              <a:gd name="adj1" fmla="val -72153"/>
              <a:gd name="adj2" fmla="val -1864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«</a:t>
            </a:r>
            <a:r>
              <a:rPr lang="ru-RU" dirty="0" err="1" smtClean="0"/>
              <a:t>АкваДетрим</a:t>
            </a:r>
            <a:r>
              <a:rPr lang="ru-RU" dirty="0" smtClean="0"/>
              <a:t>»</a:t>
            </a:r>
          </a:p>
          <a:p>
            <a:pPr algn="ctr">
              <a:defRPr/>
            </a:pPr>
            <a:r>
              <a:rPr lang="ru-RU" dirty="0" smtClean="0"/>
              <a:t>«</a:t>
            </a:r>
            <a:r>
              <a:rPr lang="ru-RU" dirty="0" err="1" smtClean="0"/>
              <a:t>Ревит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7574852" y="5528443"/>
            <a:ext cx="1971676" cy="926349"/>
          </a:xfrm>
          <a:prstGeom prst="wedgeRoundRectCallout">
            <a:avLst>
              <a:gd name="adj1" fmla="val -62995"/>
              <a:gd name="adj2" fmla="val -3846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Чесночные «</a:t>
            </a:r>
            <a:r>
              <a:rPr lang="ru-RU" dirty="0" err="1" smtClean="0"/>
              <a:t>Амулетики</a:t>
            </a:r>
            <a:r>
              <a:rPr lang="ru-RU" dirty="0" smtClean="0"/>
              <a:t>» и «Кашица»</a:t>
            </a:r>
            <a:endParaRPr lang="ru-RU" dirty="0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 flipH="1">
            <a:off x="6152345" y="811764"/>
            <a:ext cx="2574223" cy="809505"/>
          </a:xfrm>
          <a:prstGeom prst="wedgeRoundRectCallout">
            <a:avLst>
              <a:gd name="adj1" fmla="val -10459"/>
              <a:gd name="adj2" fmla="val 10159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Гимнастика для глаз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03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656422"/>
              </p:ext>
            </p:extLst>
          </p:nvPr>
        </p:nvGraphicFramePr>
        <p:xfrm>
          <a:off x="1031967" y="369332"/>
          <a:ext cx="9875521" cy="6240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5214">
                  <a:extLst>
                    <a:ext uri="{9D8B030D-6E8A-4147-A177-3AD203B41FA5}">
                      <a16:colId xmlns:a16="http://schemas.microsoft.com/office/drawing/2014/main" xmlns="" val="2432037159"/>
                    </a:ext>
                  </a:extLst>
                </a:gridCol>
                <a:gridCol w="1221962">
                  <a:extLst>
                    <a:ext uri="{9D8B030D-6E8A-4147-A177-3AD203B41FA5}">
                      <a16:colId xmlns:a16="http://schemas.microsoft.com/office/drawing/2014/main" xmlns="" val="3317316996"/>
                    </a:ext>
                  </a:extLst>
                </a:gridCol>
                <a:gridCol w="1221962">
                  <a:extLst>
                    <a:ext uri="{9D8B030D-6E8A-4147-A177-3AD203B41FA5}">
                      <a16:colId xmlns:a16="http://schemas.microsoft.com/office/drawing/2014/main" xmlns="" val="3833603020"/>
                    </a:ext>
                  </a:extLst>
                </a:gridCol>
                <a:gridCol w="486383">
                  <a:extLst>
                    <a:ext uri="{9D8B030D-6E8A-4147-A177-3AD203B41FA5}">
                      <a16:colId xmlns:a16="http://schemas.microsoft.com/office/drawing/2014/main" xmlns="" val="433661351"/>
                    </a:ext>
                  </a:extLst>
                </a:gridCol>
              </a:tblGrid>
              <a:tr h="1798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6984040"/>
                  </a:ext>
                </a:extLst>
              </a:tr>
              <a:tr h="1850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Подлежало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extLst>
                  <a:ext uri="{0D108BD9-81ED-4DB2-BD59-A6C34878D82A}">
                    <a16:rowId xmlns:a16="http://schemas.microsoft.com/office/drawing/2014/main" xmlns="" val="2293292094"/>
                  </a:ext>
                </a:extLst>
              </a:tr>
              <a:tr h="284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Влажная уборка, кварцевание, проветривание групп перед приходом детей и проведением спортивных, музыкальных занятий в залах.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4829486"/>
                  </a:ext>
                </a:extLst>
              </a:tr>
              <a:tr h="284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Утренняя гимнастика в физкультурных залах в спортивной одежде и обуви.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extLst>
                  <a:ext uri="{0D108BD9-81ED-4DB2-BD59-A6C34878D82A}">
                    <a16:rowId xmlns:a16="http://schemas.microsoft.com/office/drawing/2014/main" xmlns="" val="959636615"/>
                  </a:ext>
                </a:extLst>
              </a:tr>
              <a:tr h="284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детей по привитию навыков личной гигиены: мытью рук перед, после едой и после туалета, содержанию чистоте волос, ушей и ногтей.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extLst>
                  <a:ext uri="{0D108BD9-81ED-4DB2-BD59-A6C34878D82A}">
                    <a16:rowId xmlns:a16="http://schemas.microsoft.com/office/drawing/2014/main" xmlns="" val="2982537683"/>
                  </a:ext>
                </a:extLst>
              </a:tr>
              <a:tr h="284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питьевого режима в течении всего дня посещения в группе.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extLst>
                  <a:ext uri="{0D108BD9-81ED-4DB2-BD59-A6C34878D82A}">
                    <a16:rowId xmlns:a16="http://schemas.microsoft.com/office/drawing/2014/main" xmlns="" val="920654542"/>
                  </a:ext>
                </a:extLst>
              </a:tr>
              <a:tr h="284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Свежие фрукты, овощи, фруктовые соки в рационе питания детей ежедневно.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extLst>
                  <a:ext uri="{0D108BD9-81ED-4DB2-BD59-A6C34878D82A}">
                    <a16:rowId xmlns:a16="http://schemas.microsoft.com/office/drawing/2014/main" xmlns="" val="1807600880"/>
                  </a:ext>
                </a:extLst>
              </a:tr>
              <a:tr h="284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Полоскание ротовой полости кипяченной водой после каждого приёма пищи.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extLst>
                  <a:ext uri="{0D108BD9-81ED-4DB2-BD59-A6C34878D82A}">
                    <a16:rowId xmlns:a16="http://schemas.microsoft.com/office/drawing/2014/main" xmlns="" val="2629027626"/>
                  </a:ext>
                </a:extLst>
              </a:tr>
              <a:tr h="284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Физминутки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гимнастики для глаз во время проведения занятий.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extLst>
                  <a:ext uri="{0D108BD9-81ED-4DB2-BD59-A6C34878D82A}">
                    <a16:rowId xmlns:a16="http://schemas.microsoft.com/office/drawing/2014/main" xmlns="" val="1630298898"/>
                  </a:ext>
                </a:extLst>
              </a:tr>
              <a:tr h="284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Прогулки и подвижные игры на свежем воздухе 2 раза в день ежедневно, с учетом температуры наружного воздуха и силы ветра.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extLst>
                  <a:ext uri="{0D108BD9-81ED-4DB2-BD59-A6C34878D82A}">
                    <a16:rowId xmlns:a16="http://schemas.microsoft.com/office/drawing/2014/main" xmlns="" val="1168631915"/>
                  </a:ext>
                </a:extLst>
              </a:tr>
              <a:tr h="284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Хождение по корригирующим дорожкам, гимнастика после дневного сна.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extLst>
                  <a:ext uri="{0D108BD9-81ED-4DB2-BD59-A6C34878D82A}">
                    <a16:rowId xmlns:a16="http://schemas.microsoft.com/office/drawing/2014/main" xmlns="" val="2128870720"/>
                  </a:ext>
                </a:extLst>
              </a:tr>
              <a:tr h="2848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Чесночные кашицы (распределены в помещение: приемная, группа, спальня)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extLst>
                  <a:ext uri="{0D108BD9-81ED-4DB2-BD59-A6C34878D82A}">
                    <a16:rowId xmlns:a16="http://schemas.microsoft.com/office/drawing/2014/main" xmlns="" val="3169025726"/>
                  </a:ext>
                </a:extLst>
              </a:tr>
              <a:tr h="284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Профилактические мероприятия против ОРВИ и гриппа: таблетки «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Анаферон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и «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Оксолиновая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мазь»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extLst>
                  <a:ext uri="{0D108BD9-81ED-4DB2-BD59-A6C34878D82A}">
                    <a16:rowId xmlns:a16="http://schemas.microsoft.com/office/drawing/2014/main" xmlns="" val="801308042"/>
                  </a:ext>
                </a:extLst>
              </a:tr>
              <a:tr h="284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«АкваДетрим»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extLst>
                  <a:ext uri="{0D108BD9-81ED-4DB2-BD59-A6C34878D82A}">
                    <a16:rowId xmlns:a16="http://schemas.microsoft.com/office/drawing/2014/main" xmlns="" val="100444488"/>
                  </a:ext>
                </a:extLst>
              </a:tr>
              <a:tr h="284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Витаминотерапия: «</a:t>
                      </a:r>
                      <a:r>
                        <a:rPr lang="ru-RU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Ревит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</a:t>
                      </a:r>
                      <a:r>
                        <a:rPr lang="ru-RU" sz="12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Пиковит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extLst>
                  <a:ext uri="{0D108BD9-81ED-4DB2-BD59-A6C34878D82A}">
                    <a16:rowId xmlns:a16="http://schemas.microsoft.com/office/drawing/2014/main" xmlns="" val="3953890277"/>
                  </a:ext>
                </a:extLst>
              </a:tr>
              <a:tr h="284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тубдиагностики методом реакции Манту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extLst>
                  <a:ext uri="{0D108BD9-81ED-4DB2-BD59-A6C34878D82A}">
                    <a16:rowId xmlns:a16="http://schemas.microsoft.com/office/drawing/2014/main" xmlns="" val="934980336"/>
                  </a:ext>
                </a:extLst>
              </a:tr>
              <a:tr h="284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Направлены на консультацию фтизиатра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extLst>
                  <a:ext uri="{0D108BD9-81ED-4DB2-BD59-A6C34878D82A}">
                    <a16:rowId xmlns:a16="http://schemas.microsoft.com/office/drawing/2014/main" xmlns="" val="871449614"/>
                  </a:ext>
                </a:extLst>
              </a:tr>
              <a:tr h="284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Своевременная вакцинация детей по календарю профилактических прививок и по эпид.показаниям.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extLst>
                  <a:ext uri="{0D108BD9-81ED-4DB2-BD59-A6C34878D82A}">
                    <a16:rowId xmlns:a16="http://schemas.microsoft.com/office/drawing/2014/main" xmlns="" val="2018444944"/>
                  </a:ext>
                </a:extLst>
              </a:tr>
              <a:tr h="284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«С» витаминизация 3 блюд.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extLst>
                  <a:ext uri="{0D108BD9-81ED-4DB2-BD59-A6C34878D82A}">
                    <a16:rowId xmlns:a16="http://schemas.microsoft.com/office/drawing/2014/main" xmlns="" val="3220162295"/>
                  </a:ext>
                </a:extLst>
              </a:tr>
              <a:tr h="1655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тематических выставок, консультаций для родителей по сезону.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Ежеквартально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5289126"/>
                  </a:ext>
                </a:extLst>
              </a:tr>
              <a:tr h="1655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Наблюдение и утренний фильтр приема детей.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Ежедневно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87" marR="42187" marT="21094" marB="2109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911138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187826" y="1733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13611" y="0"/>
            <a:ext cx="6126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 - оздоровительные мероприятия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8350571" y="294027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 - оздоровительные мероприятия выполнены 100%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564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3815</TotalTime>
  <Words>2817</Words>
  <Application>Microsoft Office PowerPoint</Application>
  <PresentationFormat>Широкоэкранный</PresentationFormat>
  <Paragraphs>941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FrankRuehl</vt:lpstr>
      <vt:lpstr>Times New Roman</vt:lpstr>
      <vt:lpstr>Wingdings</vt:lpstr>
      <vt:lpstr>Тема Office</vt:lpstr>
      <vt:lpstr>Детский сад № 29 «Теремок» – филиал АН ДОО «Алмазик»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и методы оздоровительной работы</vt:lpstr>
      <vt:lpstr>Презентация PowerPoint</vt:lpstr>
      <vt:lpstr>Организация питания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 Гаськова</dc:creator>
  <cp:lastModifiedBy>Скорина Снежана Петровна</cp:lastModifiedBy>
  <cp:revision>294</cp:revision>
  <cp:lastPrinted>2020-01-13T02:57:47Z</cp:lastPrinted>
  <dcterms:created xsi:type="dcterms:W3CDTF">2019-12-15T09:27:17Z</dcterms:created>
  <dcterms:modified xsi:type="dcterms:W3CDTF">2022-03-30T03:11:01Z</dcterms:modified>
</cp:coreProperties>
</file>