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8" r:id="rId4"/>
    <p:sldId id="279" r:id="rId5"/>
    <p:sldId id="304" r:id="rId6"/>
    <p:sldId id="310" r:id="rId7"/>
    <p:sldId id="314" r:id="rId8"/>
    <p:sldId id="280" r:id="rId9"/>
    <p:sldId id="281" r:id="rId10"/>
    <p:sldId id="282" r:id="rId11"/>
    <p:sldId id="283" r:id="rId12"/>
    <p:sldId id="285" r:id="rId13"/>
    <p:sldId id="286" r:id="rId14"/>
    <p:sldId id="289" r:id="rId15"/>
    <p:sldId id="290" r:id="rId16"/>
    <p:sldId id="311" r:id="rId17"/>
    <p:sldId id="313" r:id="rId18"/>
    <p:sldId id="312" r:id="rId19"/>
    <p:sldId id="291" r:id="rId20"/>
    <p:sldId id="292" r:id="rId21"/>
    <p:sldId id="294" r:id="rId22"/>
    <p:sldId id="297" r:id="rId23"/>
    <p:sldId id="298" r:id="rId24"/>
    <p:sldId id="299" r:id="rId25"/>
    <p:sldId id="301" r:id="rId26"/>
    <p:sldId id="302" r:id="rId27"/>
    <p:sldId id="303" r:id="rId28"/>
    <p:sldId id="307" r:id="rId29"/>
    <p:sldId id="305" r:id="rId30"/>
    <p:sldId id="306" r:id="rId31"/>
    <p:sldId id="30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CCFFCC"/>
    <a:srgbClr val="35759D"/>
    <a:srgbClr val="4D4D4D"/>
    <a:srgbClr val="B92D14"/>
    <a:srgbClr val="35B1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291" autoAdjust="0"/>
  </p:normalViewPr>
  <p:slideViewPr>
    <p:cSldViewPr>
      <p:cViewPr varScale="1">
        <p:scale>
          <a:sx n="111" d="100"/>
          <a:sy n="111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119F1767-40B4-4876-A830-DAB6D033BC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B968FBCA-6468-4C5F-AE40-A55A981B16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3F55ABEA-0110-4112-8516-5043EFF6A8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2F12AB35-DDAE-488D-B20A-F6C43BBAB0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A8E6C38E-D3C5-4C27-822A-C0C504CDD1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0410A868-51C9-469C-8B94-A9263D1EA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E525D8-1860-438E-80EA-9EA482330A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60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C12589A3-FB9B-4162-BBFB-7B70D3708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63D591-C301-49DE-96C2-38F9CDE2C353}" type="slidenum">
              <a:rPr lang="en-US" altLang="ru-RU" smtClean="0"/>
              <a:pPr>
                <a:spcBef>
                  <a:spcPct val="0"/>
                </a:spcBef>
              </a:pPr>
              <a:t>1</a:t>
            </a:fld>
            <a:endParaRPr lang="en-US" altLang="ru-RU"/>
          </a:p>
        </p:txBody>
      </p:sp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88D26BA7-D5AB-4137-B769-E37D23225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EA012C78-BEEB-47C0-B020-918541F92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7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ECC9A923-763C-45E0-AAF0-AC748CF5B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0469FC-590A-4957-8CAF-AA058682B404}" type="slidenum">
              <a:rPr lang="en-US" altLang="ru-RU" smtClean="0"/>
              <a:pPr>
                <a:spcBef>
                  <a:spcPct val="0"/>
                </a:spcBef>
              </a:pPr>
              <a:t>2</a:t>
            </a:fld>
            <a:endParaRPr lang="en-US" altLang="ru-RU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2D0D5370-1669-409A-B9B3-DA3459A9C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F2B63940-B249-43C4-B427-37763D6EC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2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="" xmlns:a16="http://schemas.microsoft.com/office/drawing/2014/main" id="{CACDA91C-FBCA-4779-B2E2-BCD50828D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1689D-6DA2-4CEF-A7F1-136C887130F8}" type="slidenum">
              <a:rPr lang="en-US" altLang="ru-RU" smtClean="0"/>
              <a:pPr>
                <a:spcBef>
                  <a:spcPct val="0"/>
                </a:spcBef>
              </a:pPr>
              <a:t>4</a:t>
            </a:fld>
            <a:endParaRPr lang="en-US" altLang="ru-RU"/>
          </a:p>
        </p:txBody>
      </p:sp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6C2EE57C-0826-4FF5-A21D-D7E0D6451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3F574422-36B6-4E0A-BCA9-A704E127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8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="" xmlns:a16="http://schemas.microsoft.com/office/drawing/2014/main" id="{638C2F18-DA7F-4DB2-99F8-CB12ED0E29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CA881E-5F78-4230-8A27-385B96D30AFD}" type="slidenum">
              <a:rPr lang="en-US" altLang="ru-RU" smtClean="0"/>
              <a:pPr>
                <a:spcBef>
                  <a:spcPct val="0"/>
                </a:spcBef>
              </a:pPr>
              <a:t>5</a:t>
            </a:fld>
            <a:endParaRPr lang="en-US" altLang="ru-RU"/>
          </a:p>
        </p:txBody>
      </p:sp>
      <p:sp>
        <p:nvSpPr>
          <p:cNvPr id="11267" name="Rectangle 2">
            <a:extLst>
              <a:ext uri="{FF2B5EF4-FFF2-40B4-BE49-F238E27FC236}">
                <a16:creationId xmlns="" xmlns:a16="http://schemas.microsoft.com/office/drawing/2014/main" id="{5916D681-E1EE-4BF9-A23A-AD42606D7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="" xmlns:a16="http://schemas.microsoft.com/office/drawing/2014/main" id="{BC3E43BB-A92F-4773-A4CA-881D26932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7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799F07BF-2F24-455E-BBCC-07D077607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FF4B40-62C7-4288-9E27-6190D8769ED1}" type="slidenum">
              <a:rPr lang="en-US" altLang="ru-RU" smtClean="0"/>
              <a:pPr>
                <a:spcBef>
                  <a:spcPct val="0"/>
                </a:spcBef>
              </a:pPr>
              <a:t>6</a:t>
            </a:fld>
            <a:endParaRPr lang="en-US" altLang="ru-RU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14EE63CC-2469-4FAF-BA57-D5AF4510B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A1F98E06-E60C-4D77-AD33-8D4E89E6A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0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="" xmlns:a16="http://schemas.microsoft.com/office/drawing/2014/main" id="{D9E17C1F-AA16-4C55-BFCD-78484CE62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8CDB9-0543-4785-A635-D0ED7A75D8DB}" type="slidenum">
              <a:rPr lang="en-US" altLang="ru-RU" smtClean="0"/>
              <a:pPr>
                <a:spcBef>
                  <a:spcPct val="0"/>
                </a:spcBef>
              </a:pPr>
              <a:t>7</a:t>
            </a:fld>
            <a:endParaRPr lang="en-US" altLang="ru-RU"/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AFC24DA0-02BF-4A48-8BC6-E53ACE006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DA65403B-A341-4DC1-AD9E-63574B79E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0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="" xmlns:a16="http://schemas.microsoft.com/office/drawing/2014/main" id="{EC540EB8-80CA-49D1-8681-DD82936A2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BD75D8-7257-4AFD-B272-9DD540E4C51E}" type="slidenum">
              <a:rPr lang="en-US" altLang="ru-RU" smtClean="0"/>
              <a:pPr>
                <a:spcBef>
                  <a:spcPct val="0"/>
                </a:spcBef>
              </a:pPr>
              <a:t>8</a:t>
            </a:fld>
            <a:endParaRPr lang="en-US" altLang="ru-RU"/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41C51BDD-D9FE-4AE0-8742-706CCC559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E2541D08-964A-4DA1-8032-CAFD4CCCB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="" xmlns:a16="http://schemas.microsoft.com/office/drawing/2014/main" id="{0378A621-92D6-4108-9388-B4B6767B8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2B7B0-8E0C-4EF9-8585-59D05628F279}" type="slidenum">
              <a:rPr lang="en-US" altLang="ru-RU" smtClean="0"/>
              <a:pPr>
                <a:spcBef>
                  <a:spcPct val="0"/>
                </a:spcBef>
              </a:pPr>
              <a:t>9</a:t>
            </a:fld>
            <a:endParaRPr lang="en-US" altLang="ru-RU"/>
          </a:p>
        </p:txBody>
      </p:sp>
      <p:sp>
        <p:nvSpPr>
          <p:cNvPr id="19459" name="Rectangle 2">
            <a:extLst>
              <a:ext uri="{FF2B5EF4-FFF2-40B4-BE49-F238E27FC236}">
                <a16:creationId xmlns="" xmlns:a16="http://schemas.microsoft.com/office/drawing/2014/main" id="{C00A2800-762B-40F9-97A6-002C3C620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2113405E-88A6-4977-B3E1-ED720A4CE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3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7927B878-D2BB-4BA5-8817-FB6DA234D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A08DC-20EC-4679-AB65-DA7C59191335}" type="slidenum">
              <a:rPr lang="en-US" altLang="ru-RU" smtClean="0"/>
              <a:pPr>
                <a:spcBef>
                  <a:spcPct val="0"/>
                </a:spcBef>
              </a:pPr>
              <a:t>10</a:t>
            </a:fld>
            <a:endParaRPr lang="en-US" altLang="ru-RU"/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8E05942F-AAA8-4E18-BED0-F3B21C309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75089BA6-613C-4F62-B302-F48B3002A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1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88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0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99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19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7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91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93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5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3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A09F033-F906-4150-AF07-F5D129E51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36829F8-3E4A-4C6D-A8DF-2FC0D6C4C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="" xmlns:a16="http://schemas.microsoft.com/office/drawing/2014/main" id="{9EF50396-5944-4791-B260-37DC3278E5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14500" y="457200"/>
            <a:ext cx="5715000" cy="1371600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старшей медицинской сестры детский сад №46 «Сказка» Удачнинское отделение -филиал АН ДОО «Алмазик»</a:t>
            </a:r>
          </a:p>
        </p:txBody>
      </p:sp>
      <p:pic>
        <p:nvPicPr>
          <p:cNvPr id="4" name="Рисунок 3" descr="Новый рисунок.png">
            <a:extLst>
              <a:ext uri="{FF2B5EF4-FFF2-40B4-BE49-F238E27FC236}">
                <a16:creationId xmlns="" xmlns:a16="http://schemas.microsoft.com/office/drawing/2014/main" id="{7E7C6F5D-42B8-4674-8536-C68644CD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207" y="3058510"/>
            <a:ext cx="5047593" cy="3405352"/>
          </a:xfrm>
          <a:prstGeom prst="roundRect">
            <a:avLst/>
          </a:prstGeom>
        </p:spPr>
      </p:pic>
      <p:pic>
        <p:nvPicPr>
          <p:cNvPr id="9" name="Рисунок 8" descr="F:\фото для сайта\Олененок.jpg">
            <a:extLst>
              <a:ext uri="{FF2B5EF4-FFF2-40B4-BE49-F238E27FC236}">
                <a16:creationId xmlns="" xmlns:a16="http://schemas.microsoft.com/office/drawing/2014/main" id="{496F685B-27C3-44EF-9ED1-BEE6880D4DF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81200"/>
            <a:ext cx="2134914" cy="2971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382B27B2-652E-4A42-AA75-548A28FC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7315200" cy="685800"/>
          </a:xfrm>
        </p:spPr>
        <p:txBody>
          <a:bodyPr/>
          <a:lstStyle/>
          <a:p>
            <a:pPr algn="ctr">
              <a:lnSpc>
                <a:spcPct val="107000"/>
              </a:lnSpc>
            </a:pPr>
            <a:r>
              <a:rPr lang="ru-RU" altLang="ru-RU" sz="1600" b="1" i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выполняемой работы, в том числе в соответствии с должностной инструкцией старшей медицинской сестры:</a:t>
            </a:r>
            <a:r>
              <a:rPr lang="ru-RU" altLang="ru-RU" sz="1600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i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i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="" xmlns:a16="http://schemas.microsoft.com/office/drawing/2014/main" id="{5DD2150A-5675-464F-8EF8-064EEC364B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учреждении разработан план оздоровительно – профилактической работы на год.</a:t>
            </a:r>
            <a:endParaRPr lang="ru-RU" altLang="ru-RU" sz="1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ведётся систематическая профилактическая и санитарно – просветительная, санитарно-противоэпидемиологическая работа.</a:t>
            </a:r>
            <a:endParaRPr lang="ru-RU" altLang="ru-RU" sz="1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задачей медицинской службы является профилактическая и социально-реабилитологическая работы,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  <a:endParaRPr lang="ru-RU" altLang="ru-RU" sz="1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Регулярно проводится антропометрия с дальнейшей оценкой физического развития детей. Систематически проводятся осмотры детей на педикулёз.</a:t>
            </a:r>
            <a:endParaRPr lang="ru-RU" altLang="ru-RU" sz="1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Квалифицированное оказание первой доврачебной помощи при острых заболеваниях, травмах. Согласно графику детской консультации организую и участвую в углублённых осмотрах детей специалистами. </a:t>
            </a:r>
            <a:endParaRPr lang="ru-RU" altLang="ru-RU" sz="1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400">
              <a:solidFill>
                <a:srgbClr val="002060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solidFill>
                <a:srgbClr val="00206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pic>
        <p:nvPicPr>
          <p:cNvPr id="20484" name="Рисунок 3" descr="C:\Users\ольга\Downloads\images (28).jpg">
            <a:extLst>
              <a:ext uri="{FF2B5EF4-FFF2-40B4-BE49-F238E27FC236}">
                <a16:creationId xmlns="" xmlns:a16="http://schemas.microsoft.com/office/drawing/2014/main" id="{517600FC-4443-4680-801E-8A0446D2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5105400"/>
            <a:ext cx="1117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B3EF91EE-F03A-48C0-8FF7-1EE62EDE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609600"/>
          </a:xfrm>
        </p:spPr>
        <p:txBody>
          <a:bodyPr/>
          <a:lstStyle/>
          <a:p>
            <a:pPr algn="ctr"/>
            <a:r>
              <a:rPr lang="ru-RU" altLang="ru-RU" sz="18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должностные обязанности входит: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="" xmlns:a16="http://schemas.microsoft.com/office/drawing/2014/main" id="{805308F8-A058-4265-8353-C1F2E8C7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338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ежедневного контроля за: 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санитарно-эпидемиологического режима в детском саду (правильная организация уборки помещения, мытья посуды, обработка игрушек, маркировка уборочного инвентаря), режимом проветривания.</a:t>
            </a:r>
            <a:endParaRPr lang="ru-RU" altLang="ru-RU" sz="1400" dirty="0"/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Правильным и своевременным выполнением режимных моментов.</a:t>
            </a:r>
            <a:endParaRPr lang="ru-RU" altLang="ru-RU" sz="1400" dirty="0"/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Выполнением оздоровительных и закаливающих процедур.</a:t>
            </a:r>
            <a:endParaRPr lang="ru-RU" altLang="ru-RU" sz="1400" dirty="0"/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физического воспитания.</a:t>
            </a:r>
            <a:endParaRPr lang="ru-RU" altLang="ru-RU" sz="1400" dirty="0"/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Диспансерной группой детей (своевременное обследование и посещение врача - специалиста.)</a:t>
            </a:r>
            <a:endParaRPr lang="ru-RU" altLang="ru-RU" sz="1400" dirty="0"/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Своевременным прохождением медицинских осмотров сотрудниками.</a:t>
            </a:r>
            <a:endParaRPr lang="ru-RU" altLang="ru-RU" sz="1400" dirty="0"/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организации питания, составление </a:t>
            </a:r>
          </a:p>
          <a:p>
            <a:pPr marL="457200" lvl="1" indent="0"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меню, контроль за качеством поступающих продуктов, соблюдением</a:t>
            </a:r>
          </a:p>
          <a:p>
            <a:pPr marL="457200" lvl="1" indent="0"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рациона, норм, количеством и качеством готовой продукции.</a:t>
            </a:r>
          </a:p>
          <a:p>
            <a:pPr lvl="1">
              <a:buFont typeface="Wingdings" panose="05000000000000000000" pitchFamily="2" charset="2"/>
              <a:buChar char="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отчетных медицинских документов и журналов, </a:t>
            </a:r>
          </a:p>
          <a:p>
            <a:pPr marL="457200" lvl="1" indent="0"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согласно номенклатуре медицинских дел;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506C762-1522-44AD-8242-7D859491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966517"/>
            <a:ext cx="1857232" cy="243428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extLst>
              <a:ext uri="{FF2B5EF4-FFF2-40B4-BE49-F238E27FC236}">
                <a16:creationId xmlns="" xmlns:a16="http://schemas.microsoft.com/office/drawing/2014/main" id="{FE2C9B41-02A9-4A5D-B98A-57B7B3461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2296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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Сверка списков детей, зачисленных в детский сад, и проверка наличия следующих медицинских документов: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карта ребенка (форма № 026/у-2000).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профилактических прививок (форма № 063/у);</a:t>
            </a:r>
            <a:endParaRPr lang="ru-RU" altLang="ru-RU" sz="1400"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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здоровья вновь поступивших детей, составление листов здоровья ребенка на основании              результатов осмотров.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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профилактическим осмотрам детей: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родителей;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артериального давления;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антропометрии;</a:t>
            </a:r>
            <a:endParaRPr lang="ru-RU" altLang="ru-RU" sz="140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Планирование и составление следующих документов: 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работы на год;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помесячный план работы;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проведения профилактических прививок;</a:t>
            </a:r>
            <a:endParaRPr lang="ru-RU" altLang="ru-RU" sz="140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планирования прививок (при выполнении прививок обязательно наличие письменного согласия родителей).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отчетной документации установленной формы в детскую поликлинику г. Удачный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Выписка средств, необходимых для работы медицинского кабинета: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медикаментов;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перевязочного материала;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для оказания экстренной помощи.</a:t>
            </a:r>
            <a:endParaRPr lang="ru-RU" altLang="ru-RU" sz="1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DFEC262C-8E72-49E0-9871-950EC511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09600"/>
            <a:ext cx="7315200" cy="381000"/>
          </a:xfrm>
        </p:spPr>
        <p:txBody>
          <a:bodyPr/>
          <a:lstStyle/>
          <a:p>
            <a:pPr algn="ctr"/>
            <a:r>
              <a:rPr lang="ru-RU" alt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 за последний год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Объект 2">
            <a:extLst>
              <a:ext uri="{FF2B5EF4-FFF2-40B4-BE49-F238E27FC236}">
                <a16:creationId xmlns="" xmlns:a16="http://schemas.microsoft.com/office/drawing/2014/main" id="{3FF9E207-A888-41A1-AFC0-47CAFCCF0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оздоровлению детей в детском саду проводится по принципу индивидуального подхода к детям с разным уровнем состояния здоровья. Для более эффективного оздоровления дети разделены по тяжести заболевания и возрасту.</a:t>
            </a:r>
          </a:p>
          <a:p>
            <a:pPr lvl="1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составляются специальные режимы, графики занятий со специалистами: логопедом, музыкальным руководителем, инструктором по физической культуре.</a:t>
            </a:r>
          </a:p>
          <a:p>
            <a:pPr lvl="1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занятия по физкультуре проходят в спортивном зале   в облегченной форме: майка, шорты, носки.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таких педагогических мероприятий дети получают воздушные ванны, что дает закаливающий эффект. Продолжением закаливающих мероприятий в течении дня является: остеопатическая гимнастика после сна,  коррекционная гимнастика, обливание водой комнатной температуры рук до локтевого сустава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возрастной группы в учреждении разработан оптимальный двигательный режим.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проводятся следующие здоровье сберегающие мероприятия: фитонцид профилактика (1 - употребление в пищу лука, чеснока; 2 - профилактика вспышек ОРЗ, 3 – установка фитонцид модулей в группах из лука и чеснока),  витаминотерапия,  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 групп и кабинетов,  витаминизация 3-х блюд, корригирующие упражнения (профилактика нарушения осанки и плоскостопия) в течение дня, дыхательная, зрительная, пальчиковая гимнастики.</a:t>
            </a:r>
          </a:p>
          <a:p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7CDC52-FEDF-4CDB-8A91-E1F98B726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0" y="4419600"/>
            <a:ext cx="2667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47" y="4419600"/>
            <a:ext cx="2792375" cy="198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222" y="3778748"/>
            <a:ext cx="2128378" cy="270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="" xmlns:a16="http://schemas.microsoft.com/office/drawing/2014/main" id="{0052C853-3B55-420B-ABC3-D1901A58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1534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утренняя гимнастика и приём на воздухе в летний период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воздушные ванны после сна,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босо хождение по рефлекторной дорожке,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полоскание полости рта после приема пищи,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обширное умывание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водой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физкультурных педагогических мероприятий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фитотерапия – прием отваров, настоев трав 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элементов самомассажа в повседневной жизни детей.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продолжалась работа по расширению зон обслуживания и совершенствованию условий для лечебной и профилактической работы: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физкультурный зал приобретены большие мячи - и массажные мячи, тренажеры, мягкие модули;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комплексы гимнастики после сна, корригирующих гимнастик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приобретено новое спортивное оборудование для физкультурных занятий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приобретены различные массажеры.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санитарно-гигиеническое состояние детского сада соответствует требованиям СанПиН: питьевой, световой и воздушный режимы соответствуют нормам. По результатам плановых и внеплановых проверок Роспотребнадзора грубых нарушений не отмечалось.</a:t>
            </a:r>
            <a:endParaRPr lang="ru-RU" altLang="ru-RU" sz="24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38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941629E-8739-44E8-AC6B-442EB686F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0" y="4572000"/>
            <a:ext cx="2590800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A724D9-64CB-4C53-9F54-261717905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7" y="4572000"/>
            <a:ext cx="2675467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440" y="4572000"/>
            <a:ext cx="2651990" cy="19431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>
            <a:extLst>
              <a:ext uri="{FF2B5EF4-FFF2-40B4-BE49-F238E27FC236}">
                <a16:creationId xmlns="" xmlns:a16="http://schemas.microsoft.com/office/drawing/2014/main" id="{4EBDCFA9-8489-403D-90FD-258FE04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838200"/>
          </a:xfrm>
        </p:spPr>
        <p:txBody>
          <a:bodyPr/>
          <a:lstStyle/>
          <a:p>
            <a:pPr algn="ctr"/>
            <a:r>
              <a:rPr lang="ru-RU" altLang="ru-RU" sz="16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организация обслуживания вновь поступающих детей в детское учреждение</a:t>
            </a:r>
            <a:endParaRPr lang="ru-RU" alt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4">
            <a:extLst>
              <a:ext uri="{FF2B5EF4-FFF2-40B4-BE49-F238E27FC236}">
                <a16:creationId xmlns="" xmlns:a16="http://schemas.microsoft.com/office/drawing/2014/main" id="{8F63E5A5-ECC2-43F0-9255-881E6D3D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648200"/>
          </a:xfrm>
        </p:spPr>
        <p:txBody>
          <a:bodyPr/>
          <a:lstStyle/>
          <a:p>
            <a:pPr marL="0" indent="0">
              <a:buFontTx/>
              <a:buNone/>
              <a:tabLst>
                <a:tab pos="1128713" algn="l"/>
              </a:tabLst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tabLst>
                <a:tab pos="1128713" algn="l"/>
              </a:tabLst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учреждении уделяется приему вновь поступающих детей и создание условий,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 </a:t>
            </a:r>
            <a:endParaRPr lang="ru-RU" altLang="ru-RU" sz="1400" dirty="0"/>
          </a:p>
          <a:p>
            <a:pPr>
              <a:buFont typeface="Wingdings" panose="05000000000000000000" pitchFamily="2" charset="2"/>
              <a:buChar char="v"/>
              <a:tabLst>
                <a:tab pos="1128713" algn="l"/>
              </a:tabLst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 </a:t>
            </a:r>
            <a:endParaRPr lang="ru-RU" altLang="ru-RU" sz="1400" dirty="0"/>
          </a:p>
          <a:p>
            <a:pPr>
              <a:buFont typeface="Wingdings" panose="05000000000000000000" pitchFamily="2" charset="2"/>
              <a:buChar char="v"/>
              <a:tabLst>
                <a:tab pos="1128713" algn="l"/>
              </a:tabLst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 поступило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Нарушений состояния здоровья, вызванных адаптацией нет.</a:t>
            </a:r>
            <a:endParaRPr lang="ru-RU" altLang="ru-RU" sz="1400" dirty="0"/>
          </a:p>
          <a:p>
            <a:pPr>
              <a:tabLst>
                <a:tab pos="1128713" algn="l"/>
              </a:tabLst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/>
          </a:p>
          <a:p>
            <a:pPr algn="ctr">
              <a:lnSpc>
                <a:spcPct val="107000"/>
              </a:lnSpc>
              <a:spcBef>
                <a:spcPts val="338"/>
              </a:spcBef>
              <a:buFontTx/>
              <a:buNone/>
              <a:tabLst>
                <a:tab pos="1128713" algn="l"/>
              </a:tabLst>
              <a:defRPr/>
            </a:pPr>
            <a:r>
              <a:rPr lang="ru-RU" altLang="ru-RU" sz="1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детей в детском саду</a:t>
            </a:r>
            <a:endParaRPr lang="ru-RU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tabLst>
                <a:tab pos="1128713" algn="l"/>
              </a:tabLst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детей, посещающих детский сад   заключается в систематическом медицинском наблюдении за состоянием здоровья с профилактической целью в течение всего периода пребывания в учреждении.</a:t>
            </a:r>
            <a:endParaRPr lang="ru-RU" altLang="ru-RU" sz="1400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28713" algn="l"/>
              </a:tabLst>
              <a:defRPr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128713" algn="l"/>
              </a:tabLst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4">
            <a:extLst>
              <a:ext uri="{FF2B5EF4-FFF2-40B4-BE49-F238E27FC236}">
                <a16:creationId xmlns="" xmlns:a16="http://schemas.microsoft.com/office/drawing/2014/main" id="{F82776B1-3AC3-422B-A511-5DC1B22F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3820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процедуры в детском саду:</a:t>
            </a:r>
          </a:p>
          <a:p>
            <a:pPr algn="just"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- одно из важнейших звеньев в воспитании ребенка - содействует разностороннему физическому развитию, стимулирует деятельность нервной, сердечно-сосудистой и дыхательной систем, значительно расширяет возможности опорно-двигательного аппарата. Оно является одним из лучших средств закаливания и формирования правильной осанки.</a:t>
            </a:r>
          </a:p>
          <a:p>
            <a:pPr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- мощный эмоционально-положительный фактор, который позволяет решать важные задачи. Способствует коррекции нарушения осанки, предупреждает плоскостопие, способствует снятию мышечного  тонуса, развивает координацию, ритмичность движения, увеличивает двигательные возможности организма. Систематические занятия в бассейне улучшают работу органов кровообращения и дыхания. Оказывает мощное закаливающее действие. Основной целью занятий является обучение детей дошкольного возраста плаванию; закаливание и  укрепление детского организма; обучение каждого ребенка осознанию занятий физическими упражнениями; создание основы для разностороннего физического развития.</a:t>
            </a:r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AD822C-10D8-447F-BB86-5572DF735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83832"/>
            <a:ext cx="3581400" cy="2293168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DDFE39-1898-476D-AAB2-A9DE0549C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83832"/>
            <a:ext cx="3657600" cy="2293168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>
            <a:extLst>
              <a:ext uri="{FF2B5EF4-FFF2-40B4-BE49-F238E27FC236}">
                <a16:creationId xmlns="" xmlns:a16="http://schemas.microsoft.com/office/drawing/2014/main" id="{026E90D6-7810-49DA-BD20-B9E77D0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458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занятиях решаются задачи по формированию: навыков плавания; бережного отношения к своему здоровью; навыков личной гигиены; умение владеть своим телом в непривычной среде.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обучением плаванию детям прививаются умения и навыки самообслуживания, что очень важно для их всестороннего развития.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благотворно влияет не только на физическое развитие ребенка, но и на формирование его личности. Не всем детям общение с водой доставляет удовольствие и радость, некоторые боятся входить в воду, боятся глубины. Психологами установлено, что главная опасность не воде, не действия в ней, а чувство страха и боязнь глубины. Именно поэтому первые шаги к обучению плаванию направлены на то, чтобы помочь ребенку преодолеть это неприятное и небезобидное чувство. Дать детям возможность привыкнуть к условиям необычной для них среды, освоиться в воде и полюбить занятия плаванием.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плаванием развивают такие черты личности, как целеустремленность, настойчивость, самообладание, решительность, смелость, дисциплинированность, умение действовать в коллективе, проявлять самостоятельность.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D1A245-CBF1-46A2-86DD-071FAC4F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962400"/>
            <a:ext cx="1600200" cy="2333892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3DF092B-56AE-4DAC-B41A-2BA2CD6B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62400"/>
            <a:ext cx="3499407" cy="2681719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7" name="Рисунок 3">
            <a:extLst>
              <a:ext uri="{FF2B5EF4-FFF2-40B4-BE49-F238E27FC236}">
                <a16:creationId xmlns="" xmlns:a16="http://schemas.microsoft.com/office/drawing/2014/main" id="{2EC48EE0-6336-4686-911B-93E5A20F0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874838" cy="2530475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2">
            <a:extLst>
              <a:ext uri="{FF2B5EF4-FFF2-40B4-BE49-F238E27FC236}">
                <a16:creationId xmlns="" xmlns:a16="http://schemas.microsoft.com/office/drawing/2014/main" id="{F8919AE2-91A2-4623-9844-FFCAC0AF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31913"/>
            <a:ext cx="86106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коктейль способствует насыщению организма человека активным кислородом, позволяя избежать гипоксических явлений и неприятных последствий, связанных с гипоксией. Активный кислород улучшает метаболизм, что стало причиной внесения рассматриваемый напиток в меню при диетическом питании. Оптимизируются окислительные и восстановительные реакции в организме. Улучшается кровообращение, минимизируется вероятность образования тромбов и     иных    причин полной или частичной непроходимости кровеносных сосудов.</a:t>
            </a:r>
            <a:r>
              <a:rPr lang="ru-RU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память, способность к концентрации внимания, появляется стрессоустойчивость. Это обусловлено обогащением мозга человека кислородом.</a:t>
            </a:r>
            <a:r>
              <a:rPr lang="ru-RU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быстрое восстановление энергии и приведение организма в тонус.</a:t>
            </a:r>
            <a:r>
              <a:rPr lang="ru-RU" altLang="ru-RU" sz="1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работоспособности (в том числе, рекомендуется при интенсивных занятиях спортом). </a:t>
            </a:r>
            <a:endParaRPr lang="ru-RU" alt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1" name="Заголовок 3">
            <a:extLst>
              <a:ext uri="{FF2B5EF4-FFF2-40B4-BE49-F238E27FC236}">
                <a16:creationId xmlns="" xmlns:a16="http://schemas.microsoft.com/office/drawing/2014/main" id="{A18795CF-4D91-4F66-8789-ACCA537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3" y="838200"/>
            <a:ext cx="7315200" cy="457200"/>
          </a:xfrm>
        </p:spPr>
        <p:txBody>
          <a:bodyPr/>
          <a:lstStyle/>
          <a:p>
            <a:pPr algn="ctr"/>
            <a:r>
              <a:rPr lang="ru-RU" altLang="ru-RU" sz="2000" b="1" i="1" u="sng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Оксигенотерапия в детском саду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50800"/>
            <a:ext cx="3433453" cy="247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9900"/>
            </a:solidFill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50801"/>
            <a:ext cx="3581400" cy="2473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9900"/>
            </a:solidFill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2B38431-EAB9-4CFD-A3BD-223A0AD9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16842"/>
              </p:ext>
            </p:extLst>
          </p:nvPr>
        </p:nvGraphicFramePr>
        <p:xfrm>
          <a:off x="304800" y="1676400"/>
          <a:ext cx="8162925" cy="289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8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46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Подлежащие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Сделано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Анкетный тест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75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8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Артериальное давление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29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Опорно-двигательный аппарат(определение осанки)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29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зрения (определение остроты зрения)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50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слуха (шепотная речь)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accent4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43" marR="91443" marT="45736" marB="45736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57418198"/>
                  </a:ext>
                </a:extLst>
              </a:tr>
            </a:tbl>
          </a:graphicData>
        </a:graphic>
      </p:graphicFrame>
      <p:sp>
        <p:nvSpPr>
          <p:cNvPr id="30764" name="Заголовок 6">
            <a:extLst>
              <a:ext uri="{FF2B5EF4-FFF2-40B4-BE49-F238E27FC236}">
                <a16:creationId xmlns="" xmlns:a16="http://schemas.microsoft.com/office/drawing/2014/main" id="{356E4B43-96B6-4644-8A74-DD883CA0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457200"/>
          </a:xfrm>
        </p:spPr>
        <p:txBody>
          <a:bodyPr/>
          <a:lstStyle/>
          <a:p>
            <a:r>
              <a:rPr lang="ru-RU" altLang="ru-RU" sz="2000" b="1" i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Доврачебный осмотр детей (скрининг) и лабораторное обследование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B88B2BA-7D4E-4646-B92B-0E8C4DBE2F09}"/>
              </a:ext>
            </a:extLst>
          </p:cNvPr>
          <p:cNvSpPr/>
          <p:nvPr/>
        </p:nvSpPr>
        <p:spPr>
          <a:xfrm>
            <a:off x="372208" y="4774223"/>
            <a:ext cx="808672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– тесты делаются с целью раннего выявления отклонений в состоянии здоровья детей для наиболее эффективного проведения лечебно–оздоровительных мероприятий. Окончательный диагноз устанавливается педиатром или узким специалистом после дополнительных обследований.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специализированного осмотра заносятся в форму 026/у и листы диспансерного осмотра, которые затем передаются на участок. Кроме этого эти данные фиксируются в паспорте ребенка, которые имеют все наши воспитанники, в которых прослеживается динамика развития.</a:t>
            </a:r>
          </a:p>
          <a:p>
            <a:pPr>
              <a:defRPr/>
            </a:pPr>
            <a:endParaRPr lang="ru-RU" sz="1400" dirty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="" xmlns:a16="http://schemas.microsoft.com/office/drawing/2014/main" id="{91E33C56-7EC3-4B36-A696-DAADA199A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425" y="639763"/>
            <a:ext cx="7315200" cy="715962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</a:t>
            </a:r>
          </a:p>
        </p:txBody>
      </p:sp>
      <p:pic>
        <p:nvPicPr>
          <p:cNvPr id="5123" name="Рисунок 3" descr="C:\Users\ольга\Downloads\images (28).jpg">
            <a:extLst>
              <a:ext uri="{FF2B5EF4-FFF2-40B4-BE49-F238E27FC236}">
                <a16:creationId xmlns="" xmlns:a16="http://schemas.microsoft.com/office/drawing/2014/main" id="{9834856F-17F9-4777-A442-FD7C1E90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528888"/>
            <a:ext cx="2076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User\Desktop\фото для сайта\Аплетина1.jpg">
            <a:extLst>
              <a:ext uri="{FF2B5EF4-FFF2-40B4-BE49-F238E27FC236}">
                <a16:creationId xmlns="" xmlns:a16="http://schemas.microsoft.com/office/drawing/2014/main" id="{8AD531A5-6460-449D-8329-F70C2B19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176" y="1820017"/>
            <a:ext cx="1981200" cy="3031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EB1D46-B430-4FA8-A537-AC587A7BC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3" y="1825068"/>
            <a:ext cx="2124184" cy="300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5FA86FE-EA4A-46B4-BAF7-37593C34B4B6}"/>
              </a:ext>
            </a:extLst>
          </p:cNvPr>
          <p:cNvSpPr/>
          <p:nvPr/>
        </p:nvSpPr>
        <p:spPr>
          <a:xfrm>
            <a:off x="353879" y="5046583"/>
            <a:ext cx="310801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Шайтан Ирина Борисовна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 педиатр высшей категории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высшее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35 лет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4DDBAD6-6FB1-4B08-90D9-D1A649556624}"/>
              </a:ext>
            </a:extLst>
          </p:cNvPr>
          <p:cNvSpPr/>
          <p:nvPr/>
        </p:nvSpPr>
        <p:spPr>
          <a:xfrm>
            <a:off x="6411913" y="5430838"/>
            <a:ext cx="236537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575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E5112DB-6243-4C88-8D2F-C0295414EB4C}"/>
              </a:ext>
            </a:extLst>
          </p:cNvPr>
          <p:cNvSpPr/>
          <p:nvPr/>
        </p:nvSpPr>
        <p:spPr>
          <a:xfrm>
            <a:off x="5334000" y="5100638"/>
            <a:ext cx="349567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Аплетина Лариса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медсестра высшей категории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средне-специальное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24года</a:t>
            </a:r>
            <a:endParaRPr lang="ru-RU" sz="1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3938C74-90A3-4C7E-A101-6261D61E6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22900"/>
              </p:ext>
            </p:extLst>
          </p:nvPr>
        </p:nvGraphicFramePr>
        <p:xfrm>
          <a:off x="685800" y="1066800"/>
          <a:ext cx="7848600" cy="2744788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="" xmlns:a16="http://schemas.microsoft.com/office/drawing/2014/main" val="1366788019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2934608901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3703071317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3397047498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3611627389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3237776788"/>
                    </a:ext>
                  </a:extLst>
                </a:gridCol>
              </a:tblGrid>
              <a:tr h="91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начало полугодия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конец полугодия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Улучшили группу здоровья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(одна цифра)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Ухудшили группу здоровья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(одна цифра)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(одна цифра)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0238209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944170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3098187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4692587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446942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152938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13A2BCA-4467-46A7-A53C-F7D929162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33382"/>
              </p:ext>
            </p:extLst>
          </p:nvPr>
        </p:nvGraphicFramePr>
        <p:xfrm>
          <a:off x="685800" y="4191000"/>
          <a:ext cx="7848600" cy="2209799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="" xmlns:a16="http://schemas.microsoft.com/office/drawing/2014/main" val="3507342750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2263201090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092589292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423410072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3273496205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1322332379"/>
                    </a:ext>
                  </a:extLst>
                </a:gridCol>
              </a:tblGrid>
              <a:tr h="33254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Возраст                               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Группы здоровья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77016"/>
                  </a:ext>
                </a:extLst>
              </a:tr>
              <a:tr h="332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083050"/>
                  </a:ext>
                </a:extLst>
              </a:tr>
              <a:tr h="382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2х лет 11м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6149501"/>
                  </a:ext>
                </a:extLst>
              </a:tr>
              <a:tr h="412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до 5лет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8618582"/>
                  </a:ext>
                </a:extLst>
              </a:tr>
              <a:tr h="386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2254037"/>
                  </a:ext>
                </a:extLst>
              </a:tr>
              <a:tr h="36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679802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 bwMode="auto">
          <a:xfrm>
            <a:off x="4572000" y="2362200"/>
            <a:ext cx="335280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="" xmlns:a16="http://schemas.microsoft.com/office/drawing/2014/main" id="{C9082C00-3431-42DE-8AF9-501ECCD2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533400"/>
          </a:xfrm>
        </p:spPr>
        <p:txBody>
          <a:bodyPr/>
          <a:lstStyle/>
          <a:p>
            <a:pPr algn="ctr"/>
            <a:r>
              <a:rPr lang="ru-RU" altLang="ru-RU" sz="1600" b="1" i="1" u="sng">
                <a:solidFill>
                  <a:srgbClr val="009900"/>
                </a:solidFill>
              </a:rPr>
              <a:t>Распределение детей по группам здоровья на конец года</a:t>
            </a:r>
            <a:endParaRPr lang="ru-RU" altLang="ru-RU">
              <a:solidFill>
                <a:srgbClr val="0099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6D36E92-CFA5-4E88-BD87-C3C116E5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02176"/>
              </p:ext>
            </p:extLst>
          </p:nvPr>
        </p:nvGraphicFramePr>
        <p:xfrm>
          <a:off x="609600" y="1905000"/>
          <a:ext cx="7848600" cy="4478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20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2л 11мес 29дн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лет и старше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6" marB="0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="" xmlns:a16="http://schemas.microsoft.com/office/drawing/2014/main" id="{E6297093-12AA-4231-A724-43EB98FF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609600"/>
          </a:xfrm>
        </p:spPr>
        <p:txBody>
          <a:bodyPr/>
          <a:lstStyle/>
          <a:p>
            <a:pPr algn="ctr"/>
            <a:r>
              <a:rPr lang="ru-RU" altLang="ru-RU" sz="1600" b="1" i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Организация вакцинопрофилактики</a:t>
            </a:r>
            <a:endParaRPr lang="ru-RU" altLang="ru-RU"/>
          </a:p>
        </p:txBody>
      </p:sp>
      <p:sp>
        <p:nvSpPr>
          <p:cNvPr id="33795" name="Объект 2">
            <a:extLst>
              <a:ext uri="{FF2B5EF4-FFF2-40B4-BE49-F238E27FC236}">
                <a16:creationId xmlns="" xmlns:a16="http://schemas.microsoft.com/office/drawing/2014/main" id="{4D73620B-F0C3-43AE-A4C3-0C3849C9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2819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Среди 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 Прививки детям проводятся под контролем врача педиатра. Вакцинация проводится в процедурном кабинете при строгом соблюдении всех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санитарно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эпидемиологических требований. Оборудование кабинета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Все родители детей, подлежащих вакцинации, получают информацию о дне проведения вакцинации, о предварительной медикаментозной подготовке и дают письменное согласие на прививку. В день вакцинации ребенок осматривается врачом с обязательной термометрией.  Все данные о проведенной прививке заносятся в ф № 063, ф. 026/у, прививочный журнал с занесением реакции на ее проведение.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altLang="ru-RU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5F32C6-C8AC-420C-8BAD-FD9B182E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0"/>
            <a:ext cx="4533900" cy="282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7" name="Рисунок 3">
            <a:extLst>
              <a:ext uri="{FF2B5EF4-FFF2-40B4-BE49-F238E27FC236}">
                <a16:creationId xmlns="" xmlns:a16="http://schemas.microsoft.com/office/drawing/2014/main" id="{6E904202-F59D-466C-8329-3A21B905C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25938"/>
            <a:ext cx="20669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5">
            <a:extLst>
              <a:ext uri="{FF2B5EF4-FFF2-40B4-BE49-F238E27FC236}">
                <a16:creationId xmlns="" xmlns:a16="http://schemas.microsoft.com/office/drawing/2014/main" id="{86ED22E5-CBEB-4B32-926B-69E19433C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7315200" cy="419100"/>
          </a:xfrm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b="1" i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плана профилактических прививок</a:t>
            </a:r>
            <a:endParaRPr lang="ru-RU" altLang="ru-RU" sz="1600" b="1" i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D021481F-5325-4DB8-B412-11B8BCAB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89742"/>
              </p:ext>
            </p:extLst>
          </p:nvPr>
        </p:nvGraphicFramePr>
        <p:xfrm>
          <a:off x="457200" y="1752600"/>
          <a:ext cx="8153400" cy="4564698"/>
        </p:xfrm>
        <a:graphic>
          <a:graphicData uri="http://schemas.openxmlformats.org/drawingml/2006/table">
            <a:tbl>
              <a:tblPr/>
              <a:tblGrid>
                <a:gridCol w="2371725">
                  <a:extLst>
                    <a:ext uri="{9D8B030D-6E8A-4147-A177-3AD203B41FA5}">
                      <a16:colId xmlns="" xmlns:a16="http://schemas.microsoft.com/office/drawing/2014/main" val="2777949194"/>
                    </a:ext>
                  </a:extLst>
                </a:gridCol>
                <a:gridCol w="2370138">
                  <a:extLst>
                    <a:ext uri="{9D8B030D-6E8A-4147-A177-3AD203B41FA5}">
                      <a16:colId xmlns="" xmlns:a16="http://schemas.microsoft.com/office/drawing/2014/main" val="573575757"/>
                    </a:ext>
                  </a:extLst>
                </a:gridCol>
                <a:gridCol w="2371725">
                  <a:extLst>
                    <a:ext uri="{9D8B030D-6E8A-4147-A177-3AD203B41FA5}">
                      <a16:colId xmlns="" xmlns:a16="http://schemas.microsoft.com/office/drawing/2014/main" val="3501853003"/>
                    </a:ext>
                  </a:extLst>
                </a:gridCol>
                <a:gridCol w="1039812">
                  <a:extLst>
                    <a:ext uri="{9D8B030D-6E8A-4147-A177-3AD203B41FA5}">
                      <a16:colId xmlns="" xmlns:a16="http://schemas.microsoft.com/office/drawing/2014/main" val="2627253749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Привито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от плана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0038225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7662977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АДСМ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5283016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Полиомиелит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5654120"/>
                  </a:ext>
                </a:extLst>
              </a:tr>
              <a:tr h="31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Корь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3930785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Паротит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053395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Краснуха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1146165"/>
                  </a:ext>
                </a:extLst>
              </a:tr>
              <a:tr h="4991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БЦЖ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627906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307729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 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9455060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Р.Манту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16000" algn="l"/>
                        </a:tabLs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71243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="" xmlns:a16="http://schemas.microsoft.com/office/drawing/2014/main" id="{D4DEF2DF-2710-475A-A9AC-0957DC67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457200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ru-RU" altLang="ru-RU" sz="1600" b="1" i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профилактике туберкулеза у детей.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5" name="Объект 2">
            <a:extLst>
              <a:ext uri="{FF2B5EF4-FFF2-40B4-BE49-F238E27FC236}">
                <a16:creationId xmlns="" xmlns:a16="http://schemas.microsoft.com/office/drawing/2014/main" id="{A6BFDB74-342C-4545-AB55-26987201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1371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 диагностика (проводится ежегодно согласно календарного плана путем   постановки пробы реакция Манту, Диаскин тест)</a:t>
            </a:r>
            <a:r>
              <a:rPr lang="ru-RU" altLang="ru-RU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и организация ревакцинации БЦЖ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санитарное просвещение персонала и родителей детей, посещающих наш детский сад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химиопрофилактика по рекомендации фтизиопедиатра</a:t>
            </a:r>
            <a:endParaRPr lang="ru-RU" altLang="ru-RU" sz="14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None/>
              <a:defRPr/>
            </a:pPr>
            <a:endParaRPr lang="ru-RU" altLang="ru-RU" sz="140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FontTx/>
              <a:buNone/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FontTx/>
              <a:buNone/>
              <a:defRPr/>
            </a:pP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"/>
              <a:defRPr/>
            </a:pP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endParaRPr lang="ru-RU" altLang="ru-RU" sz="1400" i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52D552D-3833-4D22-827C-9DF8DDED1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007338"/>
              </p:ext>
            </p:extLst>
          </p:nvPr>
        </p:nvGraphicFramePr>
        <p:xfrm>
          <a:off x="914400" y="4575175"/>
          <a:ext cx="7315200" cy="1619250"/>
        </p:xfrm>
        <a:graphic>
          <a:graphicData uri="http://schemas.openxmlformats.org/drawingml/2006/table">
            <a:tbl>
              <a:tblPr/>
              <a:tblGrid>
                <a:gridCol w="4090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4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Обследовано реакцией Манту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с виражом туберкулиновой пробы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33" marR="53733" marT="7461" marB="0" anchor="ctr" horzOverflow="overflow">
                    <a:lnL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66" name="Rectangle 4">
            <a:extLst>
              <a:ext uri="{FF2B5EF4-FFF2-40B4-BE49-F238E27FC236}">
                <a16:creationId xmlns="" xmlns:a16="http://schemas.microsoft.com/office/drawing/2014/main" id="{226B74C5-6B1A-43E5-83D7-AF1E0097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22725"/>
            <a:ext cx="2514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FE6FF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 u="sng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Туберкулинодиагностика</a:t>
            </a:r>
            <a:endParaRPr lang="ru-RU" altLang="ru-RU" sz="1600" dirty="0">
              <a:solidFill>
                <a:srgbClr val="0099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="" xmlns:a16="http://schemas.microsoft.com/office/drawing/2014/main" id="{715BA73F-6500-4844-AA28-9E891C74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5334000" cy="609600"/>
          </a:xfrm>
        </p:spPr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 i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</a:t>
            </a:r>
            <a:endParaRPr lang="ru-RU" altLang="ru-RU" sz="2000" b="1" i="1" u="sng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7" name="Объект 2">
            <a:extLst>
              <a:ext uri="{FF2B5EF4-FFF2-40B4-BE49-F238E27FC236}">
                <a16:creationId xmlns="" xmlns:a16="http://schemas.microsoft.com/office/drawing/2014/main" id="{477E03F7-E338-4C94-AE6F-D421B7AE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Правильно 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ребенка. В детском саду имеется двадцатидневное цикличное меню (весенне-летний период, осенне-зимний период) которого придерживаемся при составлении ежедневного меню-раскладки. При отсутствии какого - либо продукта, пользуемся таблицей замены, заменяя его на равноценный по химическому составу. Проводится анализ соблюдения натуральных норм продуктов подекадно. В конце месяца по накопительной ведомости подсчитывается калорийность пищи и ее ингредиентов: белки, жиры, углеводы и их соотношение.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этом учитываются: среднесуточный набор продуктов для каждой возрастной группы; объём блюд для этих групп; нормы физиологических потребностей; нормы потерь при холодной и тепловой обработки продуктов; выход готовых блюд.</a:t>
            </a:r>
            <a:r>
              <a:rPr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каждое блюдо  разработаны технологические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карты.</a:t>
            </a:r>
            <a:endParaRPr lang="ru-RU" alt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7D0DB0-7046-418C-AE73-BBB6E6151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>
          <a:xfrm>
            <a:off x="457200" y="3983831"/>
            <a:ext cx="3733799" cy="2340768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478D49-DD16-41B1-BE47-77E7B9FA9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/>
          <a:stretch/>
        </p:blipFill>
        <p:spPr>
          <a:xfrm>
            <a:off x="4724400" y="3983830"/>
            <a:ext cx="3733800" cy="2340769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>
            <a:extLst>
              <a:ext uri="{FF2B5EF4-FFF2-40B4-BE49-F238E27FC236}">
                <a16:creationId xmlns="" xmlns:a16="http://schemas.microsoft.com/office/drawing/2014/main" id="{6D4004EF-FF8E-4988-BE6D-A4B1FCD64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3820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just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Ежедневно контролируется качество поступающих продуктов питания, сроки реализации скоропортящихся продуктов. Ведется контроль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продуктов. Контролируется получение готовой пищи с пищеблока. Регулярно, по всем правилам проводится снятие проб с последующей отметкой в журнале бракеража. Контролируем питание по группам: объем порций, санитарно - гигиенические нормы при приеме пищи, сервировку стола. Ежедневно проводится витаминизация третьего блюда, контролируется закладка продуктов. При составлении меню пользуемся технологическими картами приготовления блюд и рецептурными справочниками детского питания. Перед работой работники пищеблока осматриваются на гнойничковые заболевания.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AC1004-3E70-434E-986A-8AF045210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2971800" cy="1981200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BDCD04-F053-4623-90ED-AD6AD81C7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3124200" cy="1981201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3">
            <a:extLst>
              <a:ext uri="{FF2B5EF4-FFF2-40B4-BE49-F238E27FC236}">
                <a16:creationId xmlns="" xmlns:a16="http://schemas.microsoft.com/office/drawing/2014/main" id="{D61CD4C6-15CD-4179-8735-3BFA687CCB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610600" cy="317182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внимание в детском саду уделяется санитарному просвещению родителей и персонала. Санитарно-просветительная работа организуется и проводится в соответствии с методическими рекомендациями для медицинских работников. Имеется годовой план по санитарному просвещению, который включается в общий годовой план работы детского сада. </a:t>
            </a: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FontTx/>
              <a:buNone/>
            </a:pPr>
            <a:r>
              <a:rPr lang="ru-RU" altLang="ru-RU" sz="1600" b="1" i="1" u="sng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санитарно-просветительной работы включает в себя: </a:t>
            </a:r>
          </a:p>
          <a:p>
            <a:pPr marL="0" indent="0" algn="just">
              <a:lnSpc>
                <a:spcPct val="107000"/>
              </a:lnSpc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санитарных бюллетеней для родителей и сотрудников, оформление стендов: «Здоровячок», «Питание дошкольника», «Будь здоров!», «Советы специалистов»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бесед, информационно- статистических сообщений старшей медсестрой на общих, групповых, родительских собраниях, заседаниях родительского комитета, медика–педагогических совещаниях, собраниях и планёрках сотрудников детского сада.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Инструктаж педагогов, техперсонала, помощников воспитателей по санитарно-эпидемиологическому режиму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группе имеется «уголок для родителей», в котором отведена рубрика для медицинской информации по актуальным темам «питание», «физическое развитие детей», информация по оздоровлению детей, меню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ведется из расчета четырех часов в месяц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/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Заголовок 2">
            <a:extLst>
              <a:ext uri="{FF2B5EF4-FFF2-40B4-BE49-F238E27FC236}">
                <a16:creationId xmlns="" xmlns:a16="http://schemas.microsoft.com/office/drawing/2014/main" id="{80DA5C0A-F32A-4FAA-9EF6-E568157F65DF}"/>
              </a:ext>
            </a:extLst>
          </p:cNvPr>
          <p:cNvSpPr txBox="1">
            <a:spLocks/>
          </p:cNvSpPr>
          <p:nvPr/>
        </p:nvSpPr>
        <p:spPr bwMode="auto">
          <a:xfrm>
            <a:off x="609600" y="457200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u="sng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Санитарно-просветительная работа</a:t>
            </a:r>
            <a:endParaRPr lang="ru-RU" altLang="ru-RU" sz="1800">
              <a:solidFill>
                <a:srgbClr val="0099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06E3C7-18FC-484E-A705-54795A506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>
            <a:off x="4800600" y="4162136"/>
            <a:ext cx="3962399" cy="2394620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08FE12-405E-41C4-833E-809129364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2136"/>
            <a:ext cx="3651738" cy="2394620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="" xmlns:a16="http://schemas.microsoft.com/office/drawing/2014/main" id="{58F63D96-7265-4812-B14E-A0CA65B3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315200" cy="533400"/>
          </a:xfrm>
        </p:spPr>
        <p:txBody>
          <a:bodyPr/>
          <a:lstStyle/>
          <a:p>
            <a:pPr algn="ctr"/>
            <a:r>
              <a:rPr lang="ru-RU" alt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года проведены:</a:t>
            </a:r>
          </a:p>
        </p:txBody>
      </p:sp>
      <p:sp>
        <p:nvSpPr>
          <p:cNvPr id="39939" name="Объект 2">
            <a:extLst>
              <a:ext uri="{FF2B5EF4-FFF2-40B4-BE49-F238E27FC236}">
                <a16:creationId xmlns="" xmlns:a16="http://schemas.microsoft.com/office/drawing/2014/main" id="{BE8DBA8E-64BF-463C-A80B-0A17CF94D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71675"/>
            <a:ext cx="8458200" cy="4581525"/>
          </a:xfrm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Беседы с родителями ,</a:t>
            </a:r>
            <a:r>
              <a:rPr lang="ru-RU" altLang="ru-RU" sz="1400" dirty="0"/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консультации для родителей, выпущены сан.бюллетни, </a:t>
            </a:r>
            <a:r>
              <a:rPr lang="ru-RU" altLang="ru-RU" sz="1400" dirty="0"/>
              <a:t>,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размещены статьи в родительских уголках,</a:t>
            </a:r>
            <a:r>
              <a:rPr lang="ru-RU" altLang="ru-RU" sz="1400" dirty="0"/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тематические лекции для родителей,</a:t>
            </a:r>
            <a:r>
              <a:rPr lang="ru-RU" altLang="ru-RU" sz="1400" dirty="0"/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пятиминутки для детей, </a:t>
            </a:r>
            <a:r>
              <a:rPr lang="ru-RU" altLang="ru-RU" sz="1400" dirty="0"/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тематика лекций для педагогического коллектива.</a:t>
            </a:r>
            <a:endParaRPr lang="ru-RU" altLang="ru-RU" sz="1400" dirty="0"/>
          </a:p>
          <a:p>
            <a:pPr marL="0" indent="0" algn="just">
              <a:lnSpc>
                <a:spcPct val="107000"/>
              </a:lnSpc>
              <a:buFontTx/>
              <a:buNone/>
              <a:tabLst>
                <a:tab pos="45720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санитарно – просветительской работы используем журналы «Медицинское обслуживание и организация питания в ДОУ», журнал «Медработник» медицинскую литературу, интернет-ресурс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pic>
        <p:nvPicPr>
          <p:cNvPr id="44036" name="Рисунок 4">
            <a:extLst>
              <a:ext uri="{FF2B5EF4-FFF2-40B4-BE49-F238E27FC236}">
                <a16:creationId xmlns="" xmlns:a16="http://schemas.microsoft.com/office/drawing/2014/main" id="{3C3C69DD-4A90-4C8F-82A7-A9E02A4AA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9434"/>
          <a:stretch/>
        </p:blipFill>
        <p:spPr bwMode="auto">
          <a:xfrm>
            <a:off x="3886200" y="3352800"/>
            <a:ext cx="4648200" cy="2895600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56F6A5-EB37-4CBF-8C0D-2E88D612C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2733675" cy="204787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>
            <a:extLst>
              <a:ext uri="{FF2B5EF4-FFF2-40B4-BE49-F238E27FC236}">
                <a16:creationId xmlns="" xmlns:a16="http://schemas.microsoft.com/office/drawing/2014/main" id="{ECA1A27D-3286-4022-B642-3999B4AF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79500"/>
            <a:ext cx="8001000" cy="561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88"/>
              </a:spcBef>
              <a:buFontTx/>
              <a:buNone/>
            </a:pPr>
            <a:r>
              <a:rPr lang="ru-RU" alt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инфекционных заболеваний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"Организация иммунопрофилактики инфекционных болезней.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3.3686 -21", утв. Главным государственным санитарным врачом РФ 28.01.2021г №4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помещений детского учреждения;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организации питания;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иммунизации;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карантинных мероприятий в связи с заболеваниями скарлатиной и ветряной оспой, ОРВИ.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88"/>
              </a:spcBef>
              <a:buFontTx/>
              <a:buNone/>
            </a:pPr>
            <a:r>
              <a:rPr lang="ru-RU" alt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туберкулеза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"Профилактика острых кишечных инфекций. СанПиН 3.3686 -21", утв. Главным государственным санитарным врачом РФ 28.01.2021г №4;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туберкулинодиагностика воспитанников;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обследования детей из группы риска, направленных в  детскую поликлинику г. Удачный;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родителями. </a:t>
            </a:r>
          </a:p>
          <a:p>
            <a:pPr>
              <a:lnSpc>
                <a:spcPct val="107000"/>
              </a:lnSpc>
              <a:spcBef>
                <a:spcPts val="388"/>
              </a:spcBef>
              <a:buFontTx/>
              <a:buNone/>
            </a:pPr>
            <a:r>
              <a:rPr lang="ru-RU" alt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кишечных инфекций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"Профилактика острых кишечных инфекций.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3.3686 -21",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Главным государственным санитарным врачом РФ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.01.2021г №4;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соблюдения санитарно-эпидемиологического режима в детском саду, пищеблоке;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личной гигиены воспитанников, персонала, работников пищеблока;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наблюдение за контактными лицами; 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дезинфекции. 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AD13367-C4E5-4139-8222-D39125D3E0FD}"/>
              </a:ext>
            </a:extLst>
          </p:cNvPr>
          <p:cNvSpPr/>
          <p:nvPr/>
        </p:nvSpPr>
        <p:spPr>
          <a:xfrm>
            <a:off x="240048" y="5033963"/>
            <a:ext cx="3417218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Рахимова Эльвера Хусаеновна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медсестра </a:t>
            </a:r>
            <a:r>
              <a:rPr lang="ru-RU" sz="1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средне – специальное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</a:t>
            </a:r>
            <a:r>
              <a:rPr lang="ru-RU" sz="1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22года</a:t>
            </a:r>
            <a:endParaRPr lang="ru-RU" sz="1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E69E1B-D883-48FD-9922-CF4861622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2335822" cy="30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18D3565-76B8-4199-8C9A-DDA39560A1D7}"/>
              </a:ext>
            </a:extLst>
          </p:cNvPr>
          <p:cNvSpPr/>
          <p:nvPr/>
        </p:nvSpPr>
        <p:spPr>
          <a:xfrm>
            <a:off x="5235575" y="5033963"/>
            <a:ext cx="3527425" cy="985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Нерадовская Наталья Васильевна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</a:t>
            </a:r>
            <a:r>
              <a:rPr lang="ru-RU" sz="1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средне – специальное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</a:t>
            </a:r>
            <a:r>
              <a:rPr lang="ru-RU" sz="1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pic>
        <p:nvPicPr>
          <p:cNvPr id="7174" name="Рисунок 8">
            <a:extLst>
              <a:ext uri="{FF2B5EF4-FFF2-40B4-BE49-F238E27FC236}">
                <a16:creationId xmlns="" xmlns:a16="http://schemas.microsoft.com/office/drawing/2014/main" id="{3C14F421-8E86-47EA-8D47-C54486215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433638"/>
            <a:ext cx="1989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8715F34-5122-4FDA-BD92-E010698130A8}"/>
              </a:ext>
            </a:extLst>
          </p:cNvPr>
          <p:cNvSpPr/>
          <p:nvPr/>
        </p:nvSpPr>
        <p:spPr>
          <a:xfrm>
            <a:off x="2590800" y="796925"/>
            <a:ext cx="35067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kern="0" dirty="0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Медицинский персонал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828800"/>
            <a:ext cx="2362200" cy="30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>
            <a:extLst>
              <a:ext uri="{FF2B5EF4-FFF2-40B4-BE49-F238E27FC236}">
                <a16:creationId xmlns="" xmlns:a16="http://schemas.microsoft.com/office/drawing/2014/main" id="{89537338-85D8-400F-9A1D-4D095431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79248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288"/>
              </a:spcBef>
              <a:buFontTx/>
              <a:buNone/>
            </a:pPr>
            <a:r>
              <a:rPr lang="ru-RU" altLang="ru-RU" sz="1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Профилактика педикулеза:</a:t>
            </a:r>
            <a:endParaRPr lang="ru-RU" altLang="ru-RU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приказом Минздрава России от 26.11.1998 № 342 "Об усилении мероприятий по профилактике эпидемического сыпного тифа и борьбе с педикулезом";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еженедельного осмотра воспитанников согласно санитарно-эпидемиологическим правилам и нормативам "Санитарно-эпидемиологические требования к устройству, содержанию и организации режима работы в дошкольных организациях. СанПиН </a:t>
            </a:r>
            <a:r>
              <a:rPr lang="ru-RU" alt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2.4.1.3648 </a:t>
            </a:r>
            <a:r>
              <a:rPr lang="ru-RU" altLang="ru-RU" sz="1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altLang="ru-RU" sz="1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постановлением Главного государственного санитарного врача РФ от </a:t>
            </a:r>
            <a:r>
              <a:rPr lang="ru-RU" alt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«01» января 2021г.</a:t>
            </a:r>
            <a:endParaRPr lang="ru-RU" alt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475"/>
              </a:spcBef>
              <a:buFontTx/>
              <a:buNone/>
            </a:pPr>
            <a:r>
              <a:rPr lang="ru-RU" altLang="ru-RU" sz="1400" i="1" u="sng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гельминтозов:</a:t>
            </a:r>
            <a:endParaRPr lang="ru-RU" altLang="ru-RU" sz="1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санитарно-эпидемиологическими правилами и нормативами "Профилактика паразитарных болезней на территории Российской Федерации. СанПиН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3.2.3215-14",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 Главным государственным санитарным врачом РФ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22085.2014 №50; </a:t>
            </a:r>
            <a:endParaRPr lang="ru-RU" alt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воспитанников; </a:t>
            </a:r>
            <a:endParaRPr lang="ru-RU" alt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песка в песочницах; </a:t>
            </a:r>
            <a:endParaRPr lang="ru-RU" alt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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укрытие песка тентом от животных.</a:t>
            </a:r>
            <a:endParaRPr lang="ru-RU" altLang="ru-RU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>
            <a:extLst>
              <a:ext uri="{FF2B5EF4-FFF2-40B4-BE49-F238E27FC236}">
                <a16:creationId xmlns="" xmlns:a16="http://schemas.microsoft.com/office/drawing/2014/main" id="{D69B39D5-C8FA-48D3-99A6-CB161C5EA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09688"/>
            <a:ext cx="8382000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just">
              <a:spcBef>
                <a:spcPts val="313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>
              <a:spcBef>
                <a:spcPts val="313"/>
              </a:spcBef>
              <a:buFontTx/>
              <a:buNone/>
            </a:pPr>
            <a:r>
              <a:rPr lang="ru-RU" altLang="ru-RU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algn="just">
              <a:spcBef>
                <a:spcPts val="313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Правильная организация санитарно-гигиенического режима в детском саду, своевременная и эффективная работа по медицинскому обслуживанию детей, чёткая организация питания, физического воспитания, закаливания детей, санитарно-просветительная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ухудшением состояния здоровья в период адаптации нет.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Профилактическим осмотром охвачены 100% детей.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Ведется работа по снижению заболеваемости.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Инфекционные заболевания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представлены – ветряной оспой.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большая профилактическая работа по оздоровлению.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санитарно - просветительская работа.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None/>
            </a:pPr>
            <a:endParaRPr lang="ru-RU" altLang="ru-RU" sz="4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13"/>
              </a:spcBef>
              <a:buFontTx/>
              <a:buNone/>
            </a:pPr>
            <a:r>
              <a:rPr lang="ru-RU" altLang="ru-RU" sz="4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  </a:t>
            </a:r>
          </a:p>
          <a:p>
            <a:pPr algn="ctr">
              <a:spcBef>
                <a:spcPts val="313"/>
              </a:spcBef>
              <a:buFont typeface="Wingdings" panose="05000000000000000000" pitchFamily="2" charset="2"/>
              <a:buChar char="v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13"/>
              </a:spcBef>
              <a:buFont typeface="Wingdings" panose="05000000000000000000" pitchFamily="2" charset="2"/>
              <a:buChar char="v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74C1884E-A810-4D5B-BA77-F5CAC25C2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01613"/>
            <a:ext cx="6934200" cy="533400"/>
          </a:xfrm>
        </p:spPr>
        <p:txBody>
          <a:bodyPr/>
          <a:lstStyle/>
          <a:p>
            <a:pPr algn="ctr" eaLnBrk="1" hangingPunct="1"/>
            <a:r>
              <a:rPr lang="ru-RU" altLang="ru-RU" sz="1600" b="1" i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дошкольного учреждения</a:t>
            </a:r>
            <a:endParaRPr lang="en-US" altLang="ru-RU" sz="1600" b="1" i="1" u="sng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918992CF-1A08-42CD-902F-D54E2B05C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84225"/>
            <a:ext cx="7172325" cy="5921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ko-KR" sz="1400" b="1" i="1" u="sng" dirty="0">
                <a:solidFill>
                  <a:srgbClr val="009900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Детский сад № 46 «Сказка» - филиал АН ДОО «Алмазик»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1400" dirty="0">
              <a:solidFill>
                <a:srgbClr val="4D4D4D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Здание детского сада было построено и введено в эксплуатацию в 1986году. 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Здание 2-х этажное, каменное, типовой застройки. Общая площадь здания-8947кв.м территория благоустроена, ограждена забором и полосой зеленых насаждений. Выделены функциональные зоны: зона игровой территории, хозяйственная зона, зона застройки.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В 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2021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году коллектив детского сада отметил свой 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35–й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юбилей.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Для проведения лечебно-профилактической работы в детском саду функционирует медицинский кабинет, который оснащен с Приказом Минздравсоцразвития России от 5.11.2013г </a:t>
            </a:r>
            <a:r>
              <a:rPr lang="ru-RU" altLang="ko-KR" sz="1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№822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 порядке оказания первичной медико-санитарной помощи несовершеннолетним, в том числе в период обучения и воспитания в образовательных организациях».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1200" dirty="0">
              <a:solidFill>
                <a:srgbClr val="4D4D4D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ko-KR" sz="1200" dirty="0">
              <a:solidFill>
                <a:srgbClr val="4D4D4D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493D3FB-4513-4CE6-817C-F29ADB28A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33333"/>
          <a:stretch/>
        </p:blipFill>
        <p:spPr>
          <a:xfrm>
            <a:off x="4953000" y="4419600"/>
            <a:ext cx="3484562" cy="2191339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26EE15-47B1-401F-A5CA-28DA44AB3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764104"/>
            <a:ext cx="1319898" cy="1846835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="" xmlns:a16="http://schemas.microsoft.com/office/drawing/2014/main" id="{75C3298E-D054-462A-BF0D-9A3AE99A8B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457200"/>
            <a:ext cx="6934200" cy="3979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ko-KR" sz="1600" b="1" i="1" u="sng">
                <a:solidFill>
                  <a:srgbClr val="006600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Нормативно правовое обеспечение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Федеральный закон от 30.03.1999 </a:t>
            </a:r>
            <a:r>
              <a:rPr lang="ru-RU" altLang="ko-KR" sz="1400" b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№52-ФЗ </a:t>
            </a: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"О санитарно-эпидемиологическом благополучии населения";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Федеральный закон от 24.07.1998 № </a:t>
            </a:r>
            <a:r>
              <a:rPr lang="ru-RU" altLang="ko-KR" sz="1400" b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124-ФЗ</a:t>
            </a: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"Об основных гарантиях прав ребенка в Российской Федерации";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Федеральный закон от 21.11.2011 </a:t>
            </a:r>
            <a:r>
              <a:rPr lang="ru-RU" altLang="ko-KR" sz="1400" b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 323-ФЗ </a:t>
            </a: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(ред. от 25.06.2012)"Об основах охраны здоровья граждан в Российской Федерации"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Федеральный закон </a:t>
            </a:r>
            <a:r>
              <a:rPr lang="ru-RU" altLang="ko-KR" sz="1400" b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№157 </a:t>
            </a: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от 17.09.1998 «Об иммунопрофилактике инфекционных болезней».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Федеральный закон от 02.01.2000 </a:t>
            </a:r>
            <a:r>
              <a:rPr lang="ru-RU" altLang="ko-KR" sz="1400" b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№29-Ф3</a:t>
            </a: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(ред. от 19.07.2011) «О качестве и безопасности пищевых продуктов».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Федеральный закон от 18.06.2001 </a:t>
            </a:r>
            <a:r>
              <a:rPr lang="ru-RU" altLang="ko-KR" sz="1400" b="1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77-Ф3 </a:t>
            </a:r>
            <a:r>
              <a:rPr lang="ru-RU" altLang="ko-KR" sz="140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 предупреждении распространения туберкулеза в Российской Федерации».</a:t>
            </a:r>
          </a:p>
        </p:txBody>
      </p:sp>
      <p:pic>
        <p:nvPicPr>
          <p:cNvPr id="10243" name="Рисунок 1">
            <a:extLst>
              <a:ext uri="{FF2B5EF4-FFF2-40B4-BE49-F238E27FC236}">
                <a16:creationId xmlns="" xmlns:a16="http://schemas.microsoft.com/office/drawing/2014/main" id="{D9EB739A-247D-4F14-9793-689C1A775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55475"/>
            <a:ext cx="1600200" cy="200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">
            <a:extLst>
              <a:ext uri="{FF2B5EF4-FFF2-40B4-BE49-F238E27FC236}">
                <a16:creationId xmlns="" xmlns:a16="http://schemas.microsoft.com/office/drawing/2014/main" id="{B98FD525-8DA3-422A-A787-676488352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39" y="4436425"/>
            <a:ext cx="1560861" cy="204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="" xmlns:a16="http://schemas.microsoft.com/office/drawing/2014/main" id="{59A70306-CFE7-4C17-84AD-B54F744D68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304800"/>
            <a:ext cx="6858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1200" dirty="0">
              <a:solidFill>
                <a:srgbClr val="4D4D4D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МЗ РФ от 12.04.2011 года </a:t>
            </a:r>
            <a:r>
              <a:rPr lang="ru-RU" altLang="ko-KR" sz="1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№302-н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</a:t>
            </a:r>
            <a:r>
              <a:rPr lang="ru-RU" altLang="ko-KR" sz="1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109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от 21.05.2003 «О совершенствовании противотуберкулезных мероприятий в Российской Федерации».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Минздрава России от 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06.12.2021г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</a:t>
            </a:r>
            <a:r>
              <a:rPr lang="ru-RU" altLang="ko-KR" sz="14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1122-н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«Об утверждении национального календаря профилактических 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прививок, календаря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профилактических прививок по эпидемическим показаниям».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Постановление Правительства РС(Я) от 24.11.2011 </a:t>
            </a:r>
            <a:r>
              <a:rPr lang="ru-RU" altLang="ko-KR" sz="1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575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«Об утверждении регионального календаря профилактических прививок и прививок по эпидемическим показаниям Республики Саха (Якутия)».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Минздравмедпрома РФ от 14.03.1995 </a:t>
            </a:r>
            <a:r>
              <a:rPr lang="ru-RU" altLang="ko-KR" sz="1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60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«Об утверждении Инструкции по проведению профилактических осмотров детей дошкольного и школьного возраста на основе медико-экономических нормативов» (вместе с «Положением о профилактических   осмотрах детей, посещающих образовательные учреждения», утв. Приказом Минздрава РФ № 272 от 30.06.1992).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Минздравсоцразвития РФ от 1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5.12.2020 </a:t>
            </a:r>
            <a:r>
              <a:rPr lang="ru-RU" altLang="ko-KR" sz="1400" b="1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</a:t>
            </a:r>
            <a:r>
              <a:rPr lang="ru-RU" altLang="ko-KR" sz="1400" b="1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1331н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«Об утверждении требований к 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комплектации медицинскими изделиями аптечки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для оказания первой </a:t>
            </a:r>
            <a:r>
              <a:rPr lang="ru-RU" altLang="ko-KR" sz="140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медицинской помощи </a:t>
            </a: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работникам».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ko-KR" sz="140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Минздрава России от 03.08.2012 № 66н «Об утверждении Порядка и сроков совершенствования медицинскими работниками и фармацевтическими работниками профессиональных знаний и навыков путем обучения по дополнительным профессиональным образовательным программам в образовательных и научных организациях».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200" dirty="0">
              <a:solidFill>
                <a:srgbClr val="4D4D4D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192BC99-12B8-4DA7-9DB7-3AE6574ADE94}"/>
              </a:ext>
            </a:extLst>
          </p:cNvPr>
          <p:cNvSpPr/>
          <p:nvPr/>
        </p:nvSpPr>
        <p:spPr>
          <a:xfrm>
            <a:off x="2057400" y="533400"/>
            <a:ext cx="67056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Минздравсоцразвития России от 16.04.2012 </a:t>
            </a:r>
            <a:r>
              <a:rPr lang="ru-RU" altLang="ko-KR" sz="1400" b="1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366н 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«Об утверждении Порядка оказания педиатрической помощи».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Минздравсоцразвития России от 5.11.2013г </a:t>
            </a:r>
            <a:r>
              <a:rPr lang="ru-RU" altLang="ko-KR" sz="1400" b="1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№822 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«О порядке оказания первичной медико-санитарной помощи несовершеннолетним, в том числе в период обучения и воспитания в образовательных организациях».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Минздрава России от 04.04.2003 </a:t>
            </a:r>
            <a:r>
              <a:rPr lang="ru-RU" altLang="ko-KR" sz="1400" b="1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№139 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«Инструкция по внедрению оздоровительных технологий в деятельность образовательных учреждений».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b="1" kern="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СП 2.4.3648-20 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«Санитарно-эпидемиологические требования к </a:t>
            </a:r>
            <a:r>
              <a:rPr lang="ru-RU" altLang="ko-KR" sz="1400" kern="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организациям воспитания и обучения, отдыха и оздоровления детей и молодежи».</a:t>
            </a:r>
            <a:endParaRPr lang="ru-RU" altLang="ko-KR" sz="1400" kern="0" dirty="0">
              <a:solidFill>
                <a:srgbClr val="4D4D4D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b="1" kern="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СанПиН 3.3686-21 </a:t>
            </a:r>
            <a:r>
              <a:rPr lang="ru-RU" altLang="ko-KR" sz="1400" kern="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«Санитарно-эпидемиологические 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требования </a:t>
            </a:r>
            <a:r>
              <a:rPr lang="ru-RU" altLang="ko-KR" sz="1400" kern="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по профилактике инфекционных болезней».</a:t>
            </a: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kern="0" dirty="0" smtClean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Приказ 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Министерства здравоохранения РФ от 21.12.2012г </a:t>
            </a:r>
            <a:r>
              <a:rPr lang="ru-RU" altLang="ko-KR" sz="1400" b="1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№ 514</a:t>
            </a: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« О порядке проведения профилактических медицинских осмотров несовершеннолетним»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altLang="ko-KR" sz="1400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Основополагающим документом, фиксирующим необходимость медицинского обслуживания воспитанников, является </a:t>
            </a:r>
            <a:r>
              <a:rPr lang="ru-RU" altLang="ko-KR" sz="1400" b="1" kern="0" dirty="0">
                <a:solidFill>
                  <a:srgbClr val="4D4D4D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Устав АН ДОО  «Алмазик».</a:t>
            </a:r>
          </a:p>
        </p:txBody>
      </p:sp>
      <p:pic>
        <p:nvPicPr>
          <p:cNvPr id="14339" name="Рисунок 3" descr="C:\Users\ольга\Downloads\images (28).jpg">
            <a:extLst>
              <a:ext uri="{FF2B5EF4-FFF2-40B4-BE49-F238E27FC236}">
                <a16:creationId xmlns="" xmlns:a16="http://schemas.microsoft.com/office/drawing/2014/main" id="{B807AE85-5F5F-412D-B50B-37F6CCEE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878388"/>
            <a:ext cx="1117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="" xmlns:a16="http://schemas.microsoft.com/office/drawing/2014/main" id="{0F2449A8-0C1A-4DA6-9F2A-EC28922689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1295400"/>
            <a:ext cx="8432800" cy="152400"/>
          </a:xfrm>
        </p:spPr>
        <p:txBody>
          <a:bodyPr/>
          <a:lstStyle/>
          <a:p>
            <a:pPr algn="ctr">
              <a:lnSpc>
                <a:spcPct val="107000"/>
              </a:lnSpc>
            </a:pPr>
            <a:r>
              <a:rPr lang="ru-RU" altLang="ru-RU" sz="1600" b="1" i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выполняемой работы старшей медицинской сестры:</a:t>
            </a:r>
            <a:r>
              <a:rPr lang="ru-RU" altLang="ru-RU" sz="1600" b="1" i="1" u="sng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u="sng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b="1" i="1" u="sng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="" xmlns:a16="http://schemas.microsoft.com/office/drawing/2014/main" id="{746F64DE-2B09-4304-BE90-FF6942E5EA1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058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algn="just">
              <a:spcBef>
                <a:spcPts val="1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согласно утверждённой программе производственного контроля филиала АН ДОО контролирует: 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Осматривает детей при подозрении на заболевание, при необходимости ставит в известность главного врача АН ДОО «Алмазик» и заведующего детского сада;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 приём вернувшихся после болезни детей , согласно действующим санитарным правилам и нормам;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врачом участвует в приёме детей, вновь поступающих в детский сад, контролирует комплектование групп.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организации и проведении профилактических осмотров детей врачами специалистами.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антропометрию и оценку физического развития детей, анализ эффективности физического воспитания с оценкой физической нагрузки на детей.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врачом осуществляет контроль качества оздоровления детей в детском саду, организует и контролирует мероприятия по закаливанию, физическому воспитанию детей.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отбор детей для проведения профилактических прививок, доврачебный осмотр перед вакцинацией.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ko-KR" sz="2000"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pic>
        <p:nvPicPr>
          <p:cNvPr id="16388" name="Рисунок 3" descr="C:\Users\ольга\Downloads\images (28).jpg">
            <a:extLst>
              <a:ext uri="{FF2B5EF4-FFF2-40B4-BE49-F238E27FC236}">
                <a16:creationId xmlns="" xmlns:a16="http://schemas.microsoft.com/office/drawing/2014/main" id="{DF17796B-908F-43C1-855B-F70EB0A4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562600"/>
            <a:ext cx="1117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>
            <a:extLst>
              <a:ext uri="{FF2B5EF4-FFF2-40B4-BE49-F238E27FC236}">
                <a16:creationId xmlns="" xmlns:a16="http://schemas.microsoft.com/office/drawing/2014/main" id="{806E0CD9-1A04-41A2-93EE-C71862B2A2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7924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12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0" algn="just">
              <a:spcBef>
                <a:spcPts val="288"/>
              </a:spcBef>
              <a:buFontTx/>
              <a:buNone/>
              <a:defRPr/>
            </a:pPr>
            <a:endParaRPr lang="ru-RU" altLang="ru-RU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88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детям доврачебную неотложную помощь, изолирует заболевшего ребёнка до прихода родителей или до госпитализации ребёнка в соответствующее медицинское учреждение.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88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проведение текущей дезинфекции согласно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88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своевременность медицинского осмотра сотрудников детского сада.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88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медсестра при организации детского питания в филиале АН ДОО: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388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заполняет ежедневное меню, ведёт подсчёт пищевых ингредиентов и калорийности, следит за соблюдением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 норм продуктов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88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контролирует работу пищеблока: санитарно-гигиеническое состояние помещения, инвентаря и оборудования,      исправность холодильного оборудования, осмотр работников пищеблока на гнойничковые заболевания, снимает пробу, заполняет соответствующую документацию.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88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осуществляет постоянный контроль качества поставляемых продуктов питания и соблюдения сроков реализации, качества их хранения в складских помещениях согласно действующим нормативным документам.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88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контролирует организацию детского питания в группах.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88"/>
              </a:spcBef>
              <a:buFontTx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старшая медицинская сестра ведёт всю медицинскую документацию в разрезе комплексной оздоровительной программы, регистрацию всех видов работ в форме записей в программе производственного контроля и журнала.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ru-RU" altLang="ru-RU" sz="1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ko-KR" sz="2000" dirty="0"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pic>
        <p:nvPicPr>
          <p:cNvPr id="18435" name="Рисунок 3" descr="C:\Users\ольга\Downloads\images (28).jpg">
            <a:extLst>
              <a:ext uri="{FF2B5EF4-FFF2-40B4-BE49-F238E27FC236}">
                <a16:creationId xmlns="" xmlns:a16="http://schemas.microsoft.com/office/drawing/2014/main" id="{6307570C-0E03-4CFA-AAFA-1A5534C4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1117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FFFFFF"/>
      </a:dk1>
      <a:lt1>
        <a:srgbClr val="FFFFFF"/>
      </a:lt1>
      <a:dk2>
        <a:srgbClr val="FFFFFF"/>
      </a:dk2>
      <a:lt2>
        <a:srgbClr val="4BA1FF"/>
      </a:lt2>
      <a:accent1>
        <a:srgbClr val="5DB2FF"/>
      </a:accent1>
      <a:accent2>
        <a:srgbClr val="65C8FF"/>
      </a:accent2>
      <a:accent3>
        <a:srgbClr val="FFFFFF"/>
      </a:accent3>
      <a:accent4>
        <a:srgbClr val="DADADA"/>
      </a:accent4>
      <a:accent5>
        <a:srgbClr val="B6D5FF"/>
      </a:accent5>
      <a:accent6>
        <a:srgbClr val="5BB5E7"/>
      </a:accent6>
      <a:hlink>
        <a:srgbClr val="87E1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</TotalTime>
  <Words>3502</Words>
  <Application>Microsoft Office PowerPoint</Application>
  <PresentationFormat>Экран (4:3)</PresentationFormat>
  <Paragraphs>496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굴림</vt:lpstr>
      <vt:lpstr>Microsoft Sans Serif</vt:lpstr>
      <vt:lpstr>Times New Roman</vt:lpstr>
      <vt:lpstr>Verdana</vt:lpstr>
      <vt:lpstr>Wingdings</vt:lpstr>
      <vt:lpstr>powerpoint-template-24</vt:lpstr>
      <vt:lpstr>Отчет старшей медицинской сестры детский сад №46 «Сказка» Удачнинское отделение -филиал АН ДОО «Алмазик»</vt:lpstr>
      <vt:lpstr>Медицинский персонал</vt:lpstr>
      <vt:lpstr>Презентация PowerPoint</vt:lpstr>
      <vt:lpstr>Краткая характеристика дошкольного учреждения</vt:lpstr>
      <vt:lpstr>Презентация PowerPoint</vt:lpstr>
      <vt:lpstr>Презентация PowerPoint</vt:lpstr>
      <vt:lpstr>Презентация PowerPoint</vt:lpstr>
      <vt:lpstr>Объем выполняемой работы старшей медицинской сестры: </vt:lpstr>
      <vt:lpstr>Презентация PowerPoint</vt:lpstr>
      <vt:lpstr>Объем выполняемой работы, в том числе в соответствии с должностной инструкцией старшей медицинской сестры: </vt:lpstr>
      <vt:lpstr>В должностные обязанности входит:</vt:lpstr>
      <vt:lpstr>Презентация PowerPoint</vt:lpstr>
      <vt:lpstr>Качественные показатели за последний год </vt:lpstr>
      <vt:lpstr>Презентация PowerPoint</vt:lpstr>
      <vt:lpstr>Прием и организация обслуживания вновь поступающих детей в детское учреждение</vt:lpstr>
      <vt:lpstr>Презентация PowerPoint</vt:lpstr>
      <vt:lpstr>Презентация PowerPoint</vt:lpstr>
      <vt:lpstr>Оксигенотерапия в детском саду</vt:lpstr>
      <vt:lpstr>Доврачебный осмотр детей (скрининг) и лабораторное обследование</vt:lpstr>
      <vt:lpstr>Презентация PowerPoint</vt:lpstr>
      <vt:lpstr>Распределение детей по группам здоровья на конец года</vt:lpstr>
      <vt:lpstr>Организация вакцинопрофилактики</vt:lpstr>
      <vt:lpstr>Выполнение плана профилактических прививок</vt:lpstr>
      <vt:lpstr>Проведение мероприятий по профилактике туберкулеза у детей.</vt:lpstr>
      <vt:lpstr>Питание</vt:lpstr>
      <vt:lpstr>Презентация PowerPoint</vt:lpstr>
      <vt:lpstr>Презентация PowerPoint</vt:lpstr>
      <vt:lpstr>В течении года проведены: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Старшая Медицинская сестра 46 д/с</cp:lastModifiedBy>
  <cp:revision>352</cp:revision>
  <dcterms:created xsi:type="dcterms:W3CDTF">2007-04-02T02:11:51Z</dcterms:created>
  <dcterms:modified xsi:type="dcterms:W3CDTF">2022-04-13T07:30:25Z</dcterms:modified>
</cp:coreProperties>
</file>