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sldIdLst>
    <p:sldId id="291" r:id="rId2"/>
    <p:sldId id="257" r:id="rId3"/>
    <p:sldId id="294" r:id="rId4"/>
    <p:sldId id="293" r:id="rId5"/>
    <p:sldId id="304" r:id="rId6"/>
    <p:sldId id="305" r:id="rId7"/>
    <p:sldId id="306" r:id="rId8"/>
    <p:sldId id="259" r:id="rId9"/>
    <p:sldId id="300" r:id="rId10"/>
    <p:sldId id="302" r:id="rId11"/>
    <p:sldId id="260" r:id="rId12"/>
    <p:sldId id="265" r:id="rId13"/>
    <p:sldId id="267" r:id="rId14"/>
    <p:sldId id="261" r:id="rId15"/>
    <p:sldId id="268" r:id="rId16"/>
    <p:sldId id="262" r:id="rId17"/>
    <p:sldId id="290" r:id="rId18"/>
    <p:sldId id="282" r:id="rId19"/>
    <p:sldId id="287" r:id="rId20"/>
    <p:sldId id="310" r:id="rId21"/>
    <p:sldId id="311" r:id="rId22"/>
    <p:sldId id="272" r:id="rId23"/>
    <p:sldId id="285" r:id="rId24"/>
    <p:sldId id="274" r:id="rId25"/>
    <p:sldId id="275" r:id="rId26"/>
    <p:sldId id="309" r:id="rId27"/>
    <p:sldId id="276" r:id="rId28"/>
    <p:sldId id="307" r:id="rId29"/>
    <p:sldId id="308" r:id="rId30"/>
    <p:sldId id="277" r:id="rId31"/>
    <p:sldId id="288" r:id="rId32"/>
    <p:sldId id="278" r:id="rId33"/>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C6FF"/>
    <a:srgbClr val="0DA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97" autoAdjust="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99776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886507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39292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664218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13865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987981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27374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4054930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734328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48791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91438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87823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689952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434787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75010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14.04.2022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08841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C71EC6-210F-42DE-9C53-41977AD35B3D}" type="datetimeFigureOut">
              <a:rPr lang="ru-RU" smtClean="0"/>
              <a:pPr/>
              <a:t>14.04.2022</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345291515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phonoteka.org/uploads/posts/2021-04/1619299878_41-phonoteka_org-p-deti-bez-fona-53.png" TargetMode="Externa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papik.pro/uploads/posts/2022-01/1642369752_63-papik-pro-p-sadik-klipart-66.png"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Confetti">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04664"/>
            <a:ext cx="7314016" cy="1786210"/>
          </a:xfrm>
        </p:spPr>
        <p:txBody>
          <a:bodyPr>
            <a:normAutofit/>
          </a:bodyPr>
          <a:lstStyle/>
          <a:p>
            <a:pPr algn="ctr">
              <a:spcAft>
                <a:spcPts val="0"/>
              </a:spcAft>
            </a:pPr>
            <a:r>
              <a:rPr lang="ru-RU" sz="3200" b="1" i="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Отчет старшей медицинской сестры </a:t>
            </a:r>
            <a:r>
              <a:rPr lang="en-US" sz="3200" b="1" i="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r>
            <a:br>
              <a:rPr lang="en-US" sz="3200" b="1" i="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br>
            <a:r>
              <a:rPr lang="ru-RU" sz="3200" b="1" i="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Детского сада № </a:t>
            </a:r>
            <a:r>
              <a:rPr lang="ru-RU" sz="3200" b="1" i="1" dirty="0" smtClean="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47 «Лесная сказка» </a:t>
            </a:r>
            <a:r>
              <a:rPr lang="ru-RU" sz="3200" b="1" i="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r>
            <a:br>
              <a:rPr lang="ru-RU" sz="3200" b="1" i="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br>
            <a:r>
              <a:rPr lang="ru-RU" sz="3200" b="1" i="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за 2021 </a:t>
            </a:r>
            <a:r>
              <a:rPr lang="ru-RU" sz="3200" b="1" i="1" dirty="0" smtClean="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год</a:t>
            </a:r>
            <a:endParaRPr lang="ru-RU" sz="3200" b="1" i="1" dirty="0">
              <a:ln w="22225">
                <a:solidFill>
                  <a:schemeClr val="accent2"/>
                </a:solidFill>
                <a:prstDash val="solid"/>
              </a:ln>
              <a:solidFill>
                <a:schemeClr val="accent2">
                  <a:lumMod val="40000"/>
                  <a:lumOff val="60000"/>
                </a:schemeClr>
              </a:solidFill>
            </a:endParaRPr>
          </a:p>
        </p:txBody>
      </p:sp>
      <p:pic>
        <p:nvPicPr>
          <p:cNvPr id="6" name="Объект 5"/>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0327" y="1772816"/>
            <a:ext cx="7416824" cy="3240360"/>
          </a:xfrm>
          <a:prstGeom prst="rect">
            <a:avLst/>
          </a:prstGeom>
          <a:ln>
            <a:noFill/>
          </a:ln>
          <a:effectLst>
            <a:softEdge rad="112500"/>
          </a:effectLst>
        </p:spPr>
      </p:pic>
      <p:pic>
        <p:nvPicPr>
          <p:cNvPr id="7" name="Рисунок 6"/>
          <p:cNvPicPr/>
          <p:nvPr/>
        </p:nvPicPr>
        <p:blipFill rotWithShape="1">
          <a:blip r:embed="rId3" cstate="print">
            <a:extLst>
              <a:ext uri="{28A0092B-C50C-407E-A947-70E740481C1C}">
                <a14:useLocalDpi xmlns:a14="http://schemas.microsoft.com/office/drawing/2010/main" val="0"/>
              </a:ext>
            </a:extLst>
          </a:blip>
          <a:srcRect t="4292" b="4654"/>
          <a:stretch/>
        </p:blipFill>
        <p:spPr bwMode="auto">
          <a:xfrm>
            <a:off x="4716016" y="5027648"/>
            <a:ext cx="1584176" cy="174242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5" name="Рисунок 4"/>
          <p:cNvPicPr/>
          <p:nvPr/>
        </p:nvPicPr>
        <p:blipFill>
          <a:blip r:embed="rId4">
            <a:extLst>
              <a:ext uri="{28A0092B-C50C-407E-A947-70E740481C1C}">
                <a14:useLocalDpi xmlns:a14="http://schemas.microsoft.com/office/drawing/2010/main" val="0"/>
              </a:ext>
            </a:extLst>
          </a:blip>
          <a:srcRect/>
          <a:stretch>
            <a:fillRect/>
          </a:stretch>
        </p:blipFill>
        <p:spPr bwMode="auto">
          <a:xfrm>
            <a:off x="2267744" y="4841776"/>
            <a:ext cx="1948946" cy="2016224"/>
          </a:xfrm>
          <a:prstGeom prst="rect">
            <a:avLst/>
          </a:prstGeom>
          <a:noFill/>
        </p:spPr>
      </p:pic>
    </p:spTree>
    <p:extLst>
      <p:ext uri="{BB962C8B-B14F-4D97-AF65-F5344CB8AC3E}">
        <p14:creationId xmlns:p14="http://schemas.microsoft.com/office/powerpoint/2010/main" val="1212482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094442932"/>
              </p:ext>
            </p:extLst>
          </p:nvPr>
        </p:nvGraphicFramePr>
        <p:xfrm>
          <a:off x="1913962" y="455186"/>
          <a:ext cx="7200798" cy="6354909"/>
        </p:xfrm>
        <a:graphic>
          <a:graphicData uri="http://schemas.openxmlformats.org/drawingml/2006/table">
            <a:tbl>
              <a:tblPr/>
              <a:tblGrid>
                <a:gridCol w="2232247"/>
                <a:gridCol w="362199"/>
                <a:gridCol w="213866"/>
                <a:gridCol w="360040"/>
                <a:gridCol w="671740"/>
                <a:gridCol w="120348"/>
                <a:gridCol w="504054"/>
                <a:gridCol w="720080"/>
                <a:gridCol w="144018"/>
                <a:gridCol w="648070"/>
                <a:gridCol w="648072"/>
                <a:gridCol w="576064"/>
              </a:tblGrid>
              <a:tr h="165537">
                <a:tc>
                  <a:txBody>
                    <a:bodyPr/>
                    <a:lstStyle/>
                    <a:p>
                      <a:pPr algn="ctr" fontAlgn="b"/>
                      <a:r>
                        <a:rPr lang="ru-RU" sz="800" b="0" i="0" u="none" strike="noStrike" dirty="0">
                          <a:solidFill>
                            <a:srgbClr val="000000"/>
                          </a:solidFill>
                          <a:effectLst/>
                          <a:latin typeface="Calibri" panose="020F0502020204030204" pitchFamily="34" charset="0"/>
                        </a:rPr>
                        <a:t> </a:t>
                      </a:r>
                    </a:p>
                  </a:txBody>
                  <a:tcPr marL="4941" marR="4941" marT="49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1">
                  <a:txBody>
                    <a:bodyPr/>
                    <a:lstStyle/>
                    <a:p>
                      <a:pPr algn="ctr" fontAlgn="b"/>
                      <a:r>
                        <a:rPr lang="ru-RU" sz="900" b="0" i="0" u="none" strike="noStrike" dirty="0">
                          <a:solidFill>
                            <a:srgbClr val="000000"/>
                          </a:solidFill>
                          <a:effectLst/>
                          <a:latin typeface="Calibri" panose="020F0502020204030204" pitchFamily="34" charset="0"/>
                        </a:rPr>
                        <a:t>Д/с 47</a:t>
                      </a:r>
                    </a:p>
                  </a:txBody>
                  <a:tcPr marL="4941" marR="4941" marT="49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57655">
                <a:tc rowSpan="2">
                  <a:txBody>
                    <a:bodyPr/>
                    <a:lstStyle/>
                    <a:p>
                      <a:pPr algn="ctr" fontAlgn="b"/>
                      <a:r>
                        <a:rPr lang="ru-RU" sz="800" b="0" i="0" u="none" strike="noStrike" dirty="0">
                          <a:solidFill>
                            <a:srgbClr val="000000"/>
                          </a:solidFill>
                          <a:effectLst/>
                          <a:latin typeface="Calibri" panose="020F0502020204030204" pitchFamily="34" charset="0"/>
                        </a:rPr>
                        <a:t> </a:t>
                      </a:r>
                    </a:p>
                  </a:txBody>
                  <a:tcPr marL="4941" marR="4941" marT="494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900" b="0" i="0" u="none" strike="noStrike" dirty="0">
                          <a:solidFill>
                            <a:srgbClr val="000000"/>
                          </a:solidFill>
                          <a:effectLst/>
                          <a:latin typeface="Times New Roman" panose="02020603050405020304" pitchFamily="18" charset="0"/>
                        </a:rPr>
                        <a:t>Всего</a:t>
                      </a:r>
                    </a:p>
                  </a:txBody>
                  <a:tcPr marL="4941" marR="4941" marT="49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gridSpan="3">
                  <a:txBody>
                    <a:bodyPr/>
                    <a:lstStyle/>
                    <a:p>
                      <a:pPr algn="ctr" fontAlgn="b"/>
                      <a:r>
                        <a:rPr lang="ru-RU" sz="900" b="0" i="0" u="none" strike="noStrike">
                          <a:solidFill>
                            <a:srgbClr val="000000"/>
                          </a:solidFill>
                          <a:effectLst/>
                          <a:latin typeface="Times New Roman" panose="02020603050405020304" pitchFamily="18" charset="0"/>
                        </a:rPr>
                        <a:t>до 3 лет</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gridSpan="3">
                  <a:txBody>
                    <a:bodyPr/>
                    <a:lstStyle/>
                    <a:p>
                      <a:pPr algn="ctr" fontAlgn="b"/>
                      <a:r>
                        <a:rPr lang="ru-RU" sz="900" b="0" i="0" u="none" strike="noStrike">
                          <a:solidFill>
                            <a:srgbClr val="000000"/>
                          </a:solidFill>
                          <a:effectLst/>
                          <a:latin typeface="Times New Roman" panose="02020603050405020304" pitchFamily="18" charset="0"/>
                        </a:rPr>
                        <a:t>3-5 лет</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gridSpan="2">
                  <a:txBody>
                    <a:bodyPr/>
                    <a:lstStyle/>
                    <a:p>
                      <a:pPr algn="ctr" fontAlgn="b"/>
                      <a:r>
                        <a:rPr lang="ru-RU" sz="900" b="0" i="0" u="none" strike="noStrike">
                          <a:solidFill>
                            <a:srgbClr val="000000"/>
                          </a:solidFill>
                          <a:effectLst/>
                          <a:latin typeface="Times New Roman" panose="02020603050405020304" pitchFamily="18" charset="0"/>
                        </a:rPr>
                        <a:t>6-7 лет</a:t>
                      </a:r>
                    </a:p>
                  </a:txBody>
                  <a:tcPr marL="4941" marR="4941" marT="49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r>
              <a:tr h="260130">
                <a:tc vMerge="1">
                  <a:txBody>
                    <a:bodyPr/>
                    <a:lstStyle/>
                    <a:p>
                      <a:endParaRPr lang="ru-RU"/>
                    </a:p>
                  </a:txBody>
                  <a:tcPr/>
                </a:tc>
                <a:tc>
                  <a:txBody>
                    <a:bodyPr/>
                    <a:lstStyle/>
                    <a:p>
                      <a:pPr algn="l" fontAlgn="b"/>
                      <a:r>
                        <a:rPr lang="ru-RU" sz="900" b="0" i="0" u="none" strike="noStrike" dirty="0">
                          <a:solidFill>
                            <a:srgbClr val="000000"/>
                          </a:solidFill>
                          <a:effectLst/>
                          <a:latin typeface="Times New Roman" panose="02020603050405020304" pitchFamily="18" charset="0"/>
                        </a:rPr>
                        <a:t>случаи</a:t>
                      </a:r>
                    </a:p>
                  </a:txBody>
                  <a:tcPr marL="4941" marR="4941" marT="494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algn="l" fontAlgn="b"/>
                      <a:r>
                        <a:rPr lang="ru-RU" sz="900" b="0" i="0" u="none" strike="noStrike" dirty="0">
                          <a:solidFill>
                            <a:srgbClr val="000000"/>
                          </a:solidFill>
                          <a:effectLst/>
                          <a:latin typeface="Times New Roman" panose="02020603050405020304" pitchFamily="18" charset="0"/>
                        </a:rPr>
                        <a:t>дни</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pPr algn="l" fontAlgn="b"/>
                      <a:endParaRPr lang="ru-RU" sz="900" b="0"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ru-RU" sz="900" b="0" i="0" u="none" strike="noStrike" dirty="0">
                          <a:solidFill>
                            <a:srgbClr val="000000"/>
                          </a:solidFill>
                          <a:effectLst/>
                          <a:latin typeface="Times New Roman" panose="02020603050405020304" pitchFamily="18" charset="0"/>
                        </a:rPr>
                        <a:t>случаи</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algn="l" fontAlgn="b"/>
                      <a:r>
                        <a:rPr lang="ru-RU" sz="900" b="0" i="0" u="none" strike="noStrike" dirty="0">
                          <a:solidFill>
                            <a:srgbClr val="000000"/>
                          </a:solidFill>
                          <a:effectLst/>
                          <a:latin typeface="Times New Roman" panose="02020603050405020304" pitchFamily="18" charset="0"/>
                        </a:rPr>
                        <a:t>дни</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a:txBody>
                    <a:bodyPr/>
                    <a:lstStyle/>
                    <a:p>
                      <a:pPr algn="l" fontAlgn="b"/>
                      <a:r>
                        <a:rPr lang="ru-RU" sz="900" b="0" i="0" u="none" strike="noStrike">
                          <a:solidFill>
                            <a:srgbClr val="000000"/>
                          </a:solidFill>
                          <a:effectLst/>
                          <a:latin typeface="Times New Roman" panose="02020603050405020304" pitchFamily="18" charset="0"/>
                        </a:rPr>
                        <a:t>случаи</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algn="l" fontAlgn="b"/>
                      <a:r>
                        <a:rPr lang="ru-RU" sz="900" b="0" i="0" u="none" strike="noStrike" dirty="0">
                          <a:solidFill>
                            <a:srgbClr val="000000"/>
                          </a:solidFill>
                          <a:effectLst/>
                          <a:latin typeface="Times New Roman" panose="02020603050405020304" pitchFamily="18" charset="0"/>
                        </a:rPr>
                        <a:t>дни</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a:txBody>
                    <a:bodyPr/>
                    <a:lstStyle/>
                    <a:p>
                      <a:pPr algn="l" fontAlgn="b"/>
                      <a:r>
                        <a:rPr lang="ru-RU" sz="900" b="0" i="0" u="none" strike="noStrike">
                          <a:solidFill>
                            <a:srgbClr val="000000"/>
                          </a:solidFill>
                          <a:effectLst/>
                          <a:latin typeface="Times New Roman" panose="02020603050405020304" pitchFamily="18" charset="0"/>
                        </a:rPr>
                        <a:t>случаи</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ru-RU" sz="900" b="0" i="0" u="none" strike="noStrike">
                          <a:solidFill>
                            <a:srgbClr val="000000"/>
                          </a:solidFill>
                          <a:effectLst/>
                          <a:latin typeface="Times New Roman" panose="02020603050405020304" pitchFamily="18" charset="0"/>
                        </a:rPr>
                        <a:t>дни</a:t>
                      </a:r>
                    </a:p>
                  </a:txBody>
                  <a:tcPr marL="4941" marR="4941" marT="494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57655">
                <a:tc>
                  <a:txBody>
                    <a:bodyPr/>
                    <a:lstStyle/>
                    <a:p>
                      <a:pPr algn="l" fontAlgn="b"/>
                      <a:r>
                        <a:rPr lang="ru-RU" sz="1050" b="0" i="0" u="none" strike="noStrike" dirty="0">
                          <a:solidFill>
                            <a:srgbClr val="000000"/>
                          </a:solidFill>
                          <a:effectLst/>
                          <a:latin typeface="Times New Roman" panose="02020603050405020304" pitchFamily="18" charset="0"/>
                        </a:rPr>
                        <a:t>Общая заболеваемость</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ru-RU" sz="1050" b="1" i="0" u="none" strike="noStrike" dirty="0">
                          <a:solidFill>
                            <a:srgbClr val="000000"/>
                          </a:solidFill>
                          <a:effectLst/>
                          <a:latin typeface="Times New Roman" panose="02020603050405020304" pitchFamily="18" charset="0"/>
                        </a:rPr>
                        <a:t>878</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7457</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1050" b="1" i="0" u="none" strike="noStrike" dirty="0">
                          <a:solidFill>
                            <a:srgbClr val="000000"/>
                          </a:solidFill>
                          <a:effectLst/>
                          <a:latin typeface="Times New Roman" panose="02020603050405020304" pitchFamily="18" charset="0"/>
                        </a:rPr>
                        <a:t>221</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2091</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a:txBody>
                    <a:bodyPr/>
                    <a:lstStyle/>
                    <a:p>
                      <a:pPr algn="r" fontAlgn="b"/>
                      <a:r>
                        <a:rPr lang="ru-RU" sz="1050" b="1" i="0" u="none" strike="noStrike" dirty="0">
                          <a:solidFill>
                            <a:srgbClr val="000000"/>
                          </a:solidFill>
                          <a:effectLst/>
                          <a:latin typeface="Times New Roman" panose="02020603050405020304" pitchFamily="18" charset="0"/>
                        </a:rPr>
                        <a:t>534</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4375</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a:txBody>
                    <a:bodyPr/>
                    <a:lstStyle/>
                    <a:p>
                      <a:pPr algn="r" fontAlgn="b"/>
                      <a:r>
                        <a:rPr lang="ru-RU" sz="1050" b="1" i="0" u="none" strike="noStrike">
                          <a:solidFill>
                            <a:srgbClr val="000000"/>
                          </a:solidFill>
                          <a:effectLst/>
                          <a:latin typeface="Times New Roman" panose="02020603050405020304" pitchFamily="18" charset="0"/>
                        </a:rPr>
                        <a:t>123</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1050" b="1" i="0" u="none" strike="noStrike">
                          <a:solidFill>
                            <a:srgbClr val="000000"/>
                          </a:solidFill>
                          <a:effectLst/>
                          <a:latin typeface="Times New Roman" panose="02020603050405020304" pitchFamily="18" charset="0"/>
                        </a:rPr>
                        <a:t>991</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7655">
                <a:tc>
                  <a:txBody>
                    <a:bodyPr/>
                    <a:lstStyle/>
                    <a:p>
                      <a:pPr algn="l" fontAlgn="b"/>
                      <a:r>
                        <a:rPr lang="ru-RU" sz="1050" b="0" i="0" u="none" strike="noStrike">
                          <a:solidFill>
                            <a:srgbClr val="000000"/>
                          </a:solidFill>
                          <a:effectLst/>
                          <a:latin typeface="Times New Roman" panose="02020603050405020304" pitchFamily="18" charset="0"/>
                        </a:rPr>
                        <a:t>ОРВИ, грипп</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dirty="0">
                          <a:solidFill>
                            <a:srgbClr val="000000"/>
                          </a:solidFill>
                          <a:effectLst/>
                          <a:latin typeface="Times New Roman" panose="02020603050405020304" pitchFamily="18" charset="0"/>
                        </a:rPr>
                        <a:t>718</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5968</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0" u="none" strike="noStrike">
                          <a:solidFill>
                            <a:srgbClr val="000000"/>
                          </a:solidFill>
                          <a:effectLst/>
                          <a:latin typeface="Times New Roman" panose="02020603050405020304" pitchFamily="18" charset="0"/>
                        </a:rPr>
                        <a:t>170</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1578</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dirty="0">
                          <a:solidFill>
                            <a:srgbClr val="000000"/>
                          </a:solidFill>
                          <a:effectLst/>
                          <a:latin typeface="Times New Roman" panose="02020603050405020304" pitchFamily="18" charset="0"/>
                        </a:rPr>
                        <a:t>449</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dirty="0">
                          <a:solidFill>
                            <a:srgbClr val="000000"/>
                          </a:solidFill>
                          <a:effectLst/>
                          <a:latin typeface="Times New Roman" panose="02020603050405020304" pitchFamily="18" charset="0"/>
                        </a:rPr>
                        <a:t>3605</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dirty="0">
                          <a:solidFill>
                            <a:srgbClr val="000000"/>
                          </a:solidFill>
                          <a:effectLst/>
                          <a:latin typeface="Times New Roman" panose="02020603050405020304" pitchFamily="18" charset="0"/>
                        </a:rPr>
                        <a:t>99</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785</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dirty="0">
                          <a:solidFill>
                            <a:srgbClr val="000000"/>
                          </a:solidFill>
                          <a:effectLst/>
                          <a:latin typeface="Times New Roman" panose="02020603050405020304" pitchFamily="18" charset="0"/>
                        </a:rPr>
                        <a:t>в том числе: </a:t>
                      </a:r>
                      <a:r>
                        <a:rPr lang="ru-RU" sz="1050" b="0" i="0" u="none" strike="noStrike" dirty="0" err="1">
                          <a:solidFill>
                            <a:srgbClr val="000000"/>
                          </a:solidFill>
                          <a:effectLst/>
                          <a:latin typeface="Times New Roman" panose="02020603050405020304" pitchFamily="18" charset="0"/>
                        </a:rPr>
                        <a:t>ковид</a:t>
                      </a:r>
                      <a:endParaRPr lang="ru-RU" sz="1050" b="0"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1" u="none" strike="noStrike" dirty="0">
                          <a:solidFill>
                            <a:srgbClr val="0070C0"/>
                          </a:solidFill>
                          <a:effectLst/>
                          <a:latin typeface="Times New Roman" panose="02020603050405020304" pitchFamily="18" charset="0"/>
                        </a:rPr>
                        <a:t>5</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1" u="none" strike="noStrike" dirty="0">
                          <a:solidFill>
                            <a:srgbClr val="0070C0"/>
                          </a:solidFill>
                          <a:effectLst/>
                          <a:latin typeface="Times New Roman" panose="02020603050405020304" pitchFamily="18" charset="0"/>
                        </a:rPr>
                        <a:t>35</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1" u="none" strike="noStrike" dirty="0">
                        <a:solidFill>
                          <a:srgbClr val="0070C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1" u="none" strike="noStrike">
                          <a:solidFill>
                            <a:srgbClr val="0070C0"/>
                          </a:solidFill>
                          <a:effectLst/>
                          <a:latin typeface="Times New Roman" panose="02020603050405020304" pitchFamily="18" charset="0"/>
                        </a:rPr>
                        <a:t>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1" u="none" strike="noStrike">
                          <a:solidFill>
                            <a:srgbClr val="0070C0"/>
                          </a:solidFill>
                          <a:effectLst/>
                          <a:latin typeface="Times New Roman" panose="02020603050405020304" pitchFamily="18" charset="0"/>
                        </a:rPr>
                        <a:t>11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1" u="none" strike="noStrike">
                          <a:solidFill>
                            <a:srgbClr val="0070C0"/>
                          </a:solidFill>
                          <a:effectLst/>
                          <a:latin typeface="Times New Roman" panose="02020603050405020304" pitchFamily="18" charset="0"/>
                        </a:rPr>
                        <a:t>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1" u="none" strike="noStrike" dirty="0">
                          <a:solidFill>
                            <a:srgbClr val="0070C0"/>
                          </a:solidFill>
                          <a:effectLst/>
                          <a:latin typeface="Times New Roman" panose="02020603050405020304" pitchFamily="18" charset="0"/>
                        </a:rPr>
                        <a:t>13</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1" u="none" strike="noStrike" dirty="0">
                          <a:solidFill>
                            <a:srgbClr val="0070C0"/>
                          </a:solidFill>
                          <a:effectLst/>
                          <a:latin typeface="Times New Roman" panose="02020603050405020304" pitchFamily="18" charset="0"/>
                        </a:rPr>
                        <a:t>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1" u="none" strike="noStrike">
                          <a:solidFill>
                            <a:srgbClr val="0070C0"/>
                          </a:solidFill>
                          <a:effectLst/>
                          <a:latin typeface="Times New Roman" panose="02020603050405020304" pitchFamily="18" charset="0"/>
                        </a:rPr>
                        <a:t>11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dirty="0">
                          <a:solidFill>
                            <a:srgbClr val="000000"/>
                          </a:solidFill>
                          <a:effectLst/>
                          <a:latin typeface="Times New Roman" panose="02020603050405020304" pitchFamily="18" charset="0"/>
                        </a:rPr>
                        <a:t>Пневмония</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4</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42</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0" u="none" strike="noStrike" dirty="0">
                          <a:solidFill>
                            <a:srgbClr val="000000"/>
                          </a:solidFill>
                          <a:effectLst/>
                          <a:latin typeface="Times New Roman" panose="02020603050405020304" pitchFamily="18" charset="0"/>
                        </a:rPr>
                        <a:t>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10</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3</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32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dirty="0">
                          <a:solidFill>
                            <a:srgbClr val="000000"/>
                          </a:solidFill>
                          <a:effectLst/>
                          <a:latin typeface="Times New Roman" panose="02020603050405020304" pitchFamily="18" charset="0"/>
                        </a:rPr>
                        <a:t>Бронхит</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dirty="0">
                          <a:solidFill>
                            <a:srgbClr val="000000"/>
                          </a:solidFill>
                          <a:effectLst/>
                          <a:latin typeface="Times New Roman" panose="02020603050405020304" pitchFamily="18" charset="0"/>
                        </a:rPr>
                        <a:t>33</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355</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0" u="none" strike="noStrike" dirty="0">
                          <a:solidFill>
                            <a:srgbClr val="000000"/>
                          </a:solidFill>
                          <a:effectLst/>
                          <a:latin typeface="Times New Roman" panose="02020603050405020304" pitchFamily="18" charset="0"/>
                        </a:rPr>
                        <a:t>14</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174</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16</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160</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dirty="0">
                          <a:solidFill>
                            <a:srgbClr val="000000"/>
                          </a:solidFill>
                          <a:effectLst/>
                          <a:latin typeface="Times New Roman" panose="02020603050405020304" pitchFamily="18" charset="0"/>
                        </a:rPr>
                        <a:t>3</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21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Бронхиальная астма</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dirty="0">
                          <a:solidFill>
                            <a:srgbClr val="000000"/>
                          </a:solidFill>
                          <a:effectLst/>
                          <a:latin typeface="Times New Roman" panose="02020603050405020304" pitchFamily="18" charset="0"/>
                        </a:rPr>
                        <a:t>3</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48</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4</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dirty="0">
                          <a:solidFill>
                            <a:srgbClr val="000000"/>
                          </a:solidFill>
                          <a:effectLst/>
                          <a:latin typeface="Times New Roman" panose="02020603050405020304" pitchFamily="18" charset="0"/>
                        </a:rPr>
                        <a:t>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44</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Ангина</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37</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332</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0" u="none" strike="noStrike" dirty="0">
                          <a:solidFill>
                            <a:srgbClr val="000000"/>
                          </a:solidFill>
                          <a:effectLst/>
                          <a:latin typeface="Times New Roman" panose="02020603050405020304" pitchFamily="18" charset="0"/>
                        </a:rPr>
                        <a:t>14</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141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19</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154</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4</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37</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1" i="0" u="none" strike="noStrike">
                          <a:solidFill>
                            <a:srgbClr val="FF0066"/>
                          </a:solidFill>
                          <a:effectLst/>
                          <a:latin typeface="Times New Roman" panose="02020603050405020304" pitchFamily="18" charset="0"/>
                        </a:rPr>
                        <a:t>Ветряная оспа</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FF0066"/>
                          </a:solidFill>
                          <a:effectLst/>
                          <a:latin typeface="Times New Roman" panose="02020603050405020304" pitchFamily="18" charset="0"/>
                        </a:rPr>
                        <a:t>13</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FF0066"/>
                          </a:solidFill>
                          <a:effectLst/>
                          <a:latin typeface="Times New Roman" panose="02020603050405020304" pitchFamily="18" charset="0"/>
                        </a:rPr>
                        <a:t>151</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FF0066"/>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0" u="none" strike="noStrike" dirty="0">
                          <a:solidFill>
                            <a:srgbClr val="000000"/>
                          </a:solidFill>
                          <a:effectLst/>
                          <a:latin typeface="Times New Roman" panose="02020603050405020304" pitchFamily="18" charset="0"/>
                        </a:rPr>
                        <a:t>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dirty="0">
                          <a:solidFill>
                            <a:srgbClr val="000000"/>
                          </a:solidFill>
                          <a:effectLst/>
                          <a:latin typeface="Times New Roman" panose="02020603050405020304" pitchFamily="18" charset="0"/>
                        </a:rPr>
                        <a:t>10</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6</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98</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6</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43</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Краснуха</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Эпидемический паротит</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1" i="0" u="none" strike="noStrike">
                          <a:solidFill>
                            <a:srgbClr val="FF0066"/>
                          </a:solidFill>
                          <a:effectLst/>
                          <a:latin typeface="Times New Roman" panose="02020603050405020304" pitchFamily="18" charset="0"/>
                        </a:rPr>
                        <a:t>Скарлатина</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FF0066"/>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FF0066"/>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FF0066"/>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Паразитарные заболев</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ОКИ</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Травма</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4</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40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dirty="0">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dirty="0">
                          <a:solidFill>
                            <a:srgbClr val="000000"/>
                          </a:solidFill>
                          <a:effectLst/>
                          <a:latin typeface="Times New Roman" panose="02020603050405020304" pitchFamily="18" charset="0"/>
                        </a:rPr>
                        <a:t>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25</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15</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1" i="0" u="none" strike="noStrike">
                          <a:solidFill>
                            <a:srgbClr val="FF0066"/>
                          </a:solidFill>
                          <a:effectLst/>
                          <a:latin typeface="Times New Roman" panose="02020603050405020304" pitchFamily="18" charset="0"/>
                        </a:rPr>
                        <a:t>Прочие всего:</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66</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521</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1050" b="1" i="0" u="none" strike="noStrike" dirty="0">
                          <a:solidFill>
                            <a:srgbClr val="000000"/>
                          </a:solidFill>
                          <a:effectLst/>
                          <a:latin typeface="Times New Roman" panose="02020603050405020304" pitchFamily="18" charset="0"/>
                        </a:rPr>
                        <a:t>21</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dirty="0">
                          <a:solidFill>
                            <a:srgbClr val="000000"/>
                          </a:solidFill>
                          <a:effectLst/>
                          <a:latin typeface="Times New Roman" panose="02020603050405020304" pitchFamily="18" charset="0"/>
                        </a:rPr>
                        <a:t>178</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a:txBody>
                    <a:bodyPr/>
                    <a:lstStyle/>
                    <a:p>
                      <a:pPr algn="r" fontAlgn="b"/>
                      <a:r>
                        <a:rPr lang="ru-RU" sz="1050" b="1" i="0" u="none" strike="noStrike">
                          <a:solidFill>
                            <a:srgbClr val="000000"/>
                          </a:solidFill>
                          <a:effectLst/>
                          <a:latin typeface="Times New Roman" panose="02020603050405020304" pitchFamily="18" charset="0"/>
                        </a:rPr>
                        <a:t>38</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297</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a:txBody>
                    <a:bodyPr/>
                    <a:lstStyle/>
                    <a:p>
                      <a:pPr algn="r" fontAlgn="b"/>
                      <a:r>
                        <a:rPr lang="ru-RU" sz="1050" b="1" i="0" u="none" strike="noStrike">
                          <a:solidFill>
                            <a:srgbClr val="000000"/>
                          </a:solidFill>
                          <a:effectLst/>
                          <a:latin typeface="Times New Roman" panose="02020603050405020304" pitchFamily="18" charset="0"/>
                        </a:rPr>
                        <a:t>7</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ru-RU" sz="1050" b="1" i="0" u="none" strike="noStrike" dirty="0">
                          <a:solidFill>
                            <a:srgbClr val="000000"/>
                          </a:solidFill>
                          <a:effectLst/>
                          <a:latin typeface="Times New Roman" panose="02020603050405020304" pitchFamily="18" charset="0"/>
                        </a:rPr>
                        <a:t>46</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7655">
                <a:tc>
                  <a:txBody>
                    <a:bodyPr/>
                    <a:lstStyle/>
                    <a:p>
                      <a:pPr algn="l" fontAlgn="b"/>
                      <a:r>
                        <a:rPr lang="ru-RU" sz="1050" b="0" i="0" u="none" strike="noStrike">
                          <a:solidFill>
                            <a:srgbClr val="000000"/>
                          </a:solidFill>
                          <a:effectLst/>
                          <a:latin typeface="Times New Roman" panose="02020603050405020304" pitchFamily="18" charset="0"/>
                        </a:rPr>
                        <a:t>Болезни ЖКТ</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18</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77</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0" u="none" strike="noStrike" dirty="0">
                          <a:solidFill>
                            <a:srgbClr val="000000"/>
                          </a:solidFill>
                          <a:effectLst/>
                          <a:latin typeface="Times New Roman" panose="02020603050405020304" pitchFamily="18" charset="0"/>
                        </a:rPr>
                        <a:t>3</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20</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12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43</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3</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14</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Болезни МПС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Болезни глаз и прид.</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Болезни уха</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4</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38</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0" u="none" strike="noStrike" dirty="0">
                          <a:solidFill>
                            <a:srgbClr val="000000"/>
                          </a:solidFill>
                          <a:effectLst/>
                          <a:latin typeface="Times New Roman" panose="02020603050405020304" pitchFamily="18" charset="0"/>
                        </a:rPr>
                        <a:t>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13</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dirty="0">
                          <a:solidFill>
                            <a:srgbClr val="000000"/>
                          </a:solidFill>
                          <a:effectLst/>
                          <a:latin typeface="Times New Roman" panose="02020603050405020304" pitchFamily="18" charset="0"/>
                        </a:rPr>
                        <a:t>3</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dirty="0">
                          <a:solidFill>
                            <a:srgbClr val="000000"/>
                          </a:solidFill>
                          <a:effectLst/>
                          <a:latin typeface="Times New Roman" panose="02020603050405020304" pitchFamily="18" charset="0"/>
                        </a:rPr>
                        <a:t>25</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Болезни кожи</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22</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176</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0" u="none" strike="noStrike" dirty="0">
                          <a:solidFill>
                            <a:srgbClr val="000000"/>
                          </a:solidFill>
                          <a:effectLst/>
                          <a:latin typeface="Times New Roman" panose="02020603050405020304" pitchFamily="18" charset="0"/>
                        </a:rPr>
                        <a:t>12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dirty="0">
                          <a:solidFill>
                            <a:srgbClr val="000000"/>
                          </a:solidFill>
                          <a:effectLst/>
                          <a:latin typeface="Times New Roman" panose="02020603050405020304" pitchFamily="18" charset="0"/>
                        </a:rPr>
                        <a:t>91</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8</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a:solidFill>
                            <a:srgbClr val="000000"/>
                          </a:solidFill>
                          <a:effectLst/>
                          <a:latin typeface="Times New Roman" panose="02020603050405020304" pitchFamily="18" charset="0"/>
                        </a:rPr>
                        <a:t>70</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15</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655">
                <a:tc>
                  <a:txBody>
                    <a:bodyPr/>
                    <a:lstStyle/>
                    <a:p>
                      <a:pPr algn="l" fontAlgn="b"/>
                      <a:r>
                        <a:rPr lang="ru-RU" sz="1050" b="0" i="0" u="none" strike="noStrike">
                          <a:solidFill>
                            <a:srgbClr val="000000"/>
                          </a:solidFill>
                          <a:effectLst/>
                          <a:latin typeface="Times New Roman" panose="02020603050405020304" pitchFamily="18" charset="0"/>
                        </a:rPr>
                        <a:t>прочие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22</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230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ru-RU" sz="1050" b="0" i="0" u="none" strike="noStrike" dirty="0">
                          <a:solidFill>
                            <a:srgbClr val="000000"/>
                          </a:solidFill>
                          <a:effectLst/>
                          <a:latin typeface="Times New Roman" panose="02020603050405020304" pitchFamily="18" charset="0"/>
                        </a:rPr>
                        <a:t>5</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dirty="0">
                          <a:solidFill>
                            <a:srgbClr val="000000"/>
                          </a:solidFill>
                          <a:effectLst/>
                          <a:latin typeface="Times New Roman" panose="02020603050405020304" pitchFamily="18" charset="0"/>
                        </a:rPr>
                        <a:t>54</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a:solidFill>
                            <a:srgbClr val="000000"/>
                          </a:solidFill>
                          <a:effectLst/>
                          <a:latin typeface="Times New Roman" panose="02020603050405020304" pitchFamily="18" charset="0"/>
                        </a:rPr>
                        <a:t>15</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ctr"/>
                      <a:r>
                        <a:rPr lang="ru-RU" sz="1050" b="0" i="0" u="none" strike="noStrike" dirty="0">
                          <a:solidFill>
                            <a:srgbClr val="000000"/>
                          </a:solidFill>
                          <a:effectLst/>
                          <a:latin typeface="Times New Roman" panose="02020603050405020304" pitchFamily="18" charset="0"/>
                        </a:rPr>
                        <a:t>159</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r" fontAlgn="ctr"/>
                      <a:r>
                        <a:rPr lang="ru-RU" sz="1050" b="0" i="0" u="none" strike="noStrike" dirty="0">
                          <a:solidFill>
                            <a:srgbClr val="000000"/>
                          </a:solidFill>
                          <a:effectLst/>
                          <a:latin typeface="Times New Roman" panose="02020603050405020304" pitchFamily="18" charset="0"/>
                        </a:rPr>
                        <a:t>2</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17</a:t>
                      </a:r>
                    </a:p>
                  </a:txBody>
                  <a:tcPr marL="4941" marR="4941" marT="4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537">
                <a:tc>
                  <a:txBody>
                    <a:bodyPr/>
                    <a:lstStyle/>
                    <a:p>
                      <a:pPr algn="l" fontAlgn="b"/>
                      <a:r>
                        <a:rPr lang="ru-RU" sz="1050" b="0" i="0" u="none" strike="noStrike">
                          <a:solidFill>
                            <a:srgbClr val="000000"/>
                          </a:solidFill>
                          <a:effectLst/>
                          <a:latin typeface="Times New Roman" panose="02020603050405020304" pitchFamily="18" charset="0"/>
                        </a:rPr>
                        <a:t>Болезни крови, кр.орг и др</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r" fontAlgn="b"/>
                      <a:r>
                        <a:rPr lang="ru-RU" sz="1050" b="1" i="0" u="none" strike="noStrike">
                          <a:solidFill>
                            <a:srgbClr val="000000"/>
                          </a:solidFill>
                          <a:effectLst/>
                          <a:latin typeface="Times New Roman" panose="02020603050405020304" pitchFamily="18" charset="0"/>
                        </a:rPr>
                        <a:t>0</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ru-RU" sz="1000" b="1" i="0" u="none" strike="noStrike">
                        <a:solidFill>
                          <a:srgbClr val="000000"/>
                        </a:solidFill>
                        <a:effectLst/>
                        <a:latin typeface="Times New Roman" panose="02020603050405020304" pitchFamily="18" charset="0"/>
                      </a:endParaRP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65537">
                <a:tc>
                  <a:txBody>
                    <a:bodyPr/>
                    <a:lstStyle/>
                    <a:p>
                      <a:pPr algn="l" fontAlgn="t"/>
                      <a:r>
                        <a:rPr lang="ru-RU" sz="1050" b="0" i="0" u="none" strike="noStrike">
                          <a:solidFill>
                            <a:srgbClr val="000000"/>
                          </a:solidFill>
                          <a:effectLst/>
                          <a:latin typeface="Times New Roman" panose="02020603050405020304" pitchFamily="18" charset="0"/>
                        </a:rPr>
                        <a:t>Пропущено дней по болезни</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gridSpan="3">
                  <a:txBody>
                    <a:bodyPr/>
                    <a:lstStyle/>
                    <a:p>
                      <a:pPr algn="ctr" fontAlgn="t"/>
                      <a:r>
                        <a:rPr lang="ru-RU" sz="1050" b="1" i="0" u="none" strike="noStrike">
                          <a:solidFill>
                            <a:srgbClr val="000000"/>
                          </a:solidFill>
                          <a:effectLst/>
                          <a:latin typeface="Times New Roman" panose="02020603050405020304" pitchFamily="18" charset="0"/>
                        </a:rPr>
                        <a:t>7457</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dirty="0">
                          <a:solidFill>
                            <a:srgbClr val="000000"/>
                          </a:solidFill>
                          <a:effectLst/>
                          <a:latin typeface="Times New Roman" panose="02020603050405020304" pitchFamily="18" charset="0"/>
                        </a:rPr>
                        <a:t>2091</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dirty="0">
                          <a:solidFill>
                            <a:srgbClr val="000000"/>
                          </a:solidFill>
                          <a:effectLst/>
                          <a:latin typeface="Times New Roman" panose="02020603050405020304" pitchFamily="18" charset="0"/>
                        </a:rPr>
                        <a:t>4375</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hMerge="1">
                  <a:txBody>
                    <a:bodyPr/>
                    <a:lstStyle/>
                    <a:p>
                      <a:endParaRPr lang="ru-RU"/>
                    </a:p>
                  </a:txBody>
                  <a:tcPr/>
                </a:tc>
                <a:tc hMerge="1">
                  <a:txBody>
                    <a:bodyPr/>
                    <a:lstStyle/>
                    <a:p>
                      <a:endParaRPr lang="ru-RU"/>
                    </a:p>
                  </a:txBody>
                  <a:tcPr/>
                </a:tc>
                <a:tc gridSpan="2">
                  <a:txBody>
                    <a:bodyPr/>
                    <a:lstStyle/>
                    <a:p>
                      <a:pPr algn="ctr" fontAlgn="t"/>
                      <a:r>
                        <a:rPr lang="ru-RU" sz="1050" b="0" i="0" u="none" strike="noStrike">
                          <a:solidFill>
                            <a:srgbClr val="000000"/>
                          </a:solidFill>
                          <a:effectLst/>
                          <a:latin typeface="Times New Roman" panose="02020603050405020304" pitchFamily="18" charset="0"/>
                        </a:rPr>
                        <a:t>991</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hMerge="1">
                  <a:txBody>
                    <a:bodyPr/>
                    <a:lstStyle/>
                    <a:p>
                      <a:endParaRPr lang="ru-RU"/>
                    </a:p>
                  </a:txBody>
                  <a:tcPr/>
                </a:tc>
              </a:tr>
              <a:tr h="157655">
                <a:tc>
                  <a:txBody>
                    <a:bodyPr/>
                    <a:lstStyle/>
                    <a:p>
                      <a:pPr algn="l" fontAlgn="t"/>
                      <a:r>
                        <a:rPr lang="ru-RU" sz="1050" b="0" i="0" u="none" strike="noStrike">
                          <a:solidFill>
                            <a:srgbClr val="000000"/>
                          </a:solidFill>
                          <a:effectLst/>
                          <a:latin typeface="Times New Roman" panose="02020603050405020304" pitchFamily="18" charset="0"/>
                        </a:rPr>
                        <a:t>Среднесписочный состав</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gridSpan="3">
                  <a:txBody>
                    <a:bodyPr/>
                    <a:lstStyle/>
                    <a:p>
                      <a:pPr algn="ctr" fontAlgn="t"/>
                      <a:r>
                        <a:rPr lang="ru-RU" sz="1050" b="1" i="0" u="none" strike="noStrike">
                          <a:solidFill>
                            <a:srgbClr val="000000"/>
                          </a:solidFill>
                          <a:effectLst/>
                          <a:latin typeface="Times New Roman" panose="02020603050405020304" pitchFamily="18" charset="0"/>
                        </a:rPr>
                        <a:t>199,8</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dirty="0">
                          <a:solidFill>
                            <a:srgbClr val="000000"/>
                          </a:solidFill>
                          <a:effectLst/>
                          <a:latin typeface="Times New Roman" panose="02020603050405020304" pitchFamily="18" charset="0"/>
                        </a:rPr>
                        <a:t>43,5</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dirty="0">
                          <a:solidFill>
                            <a:srgbClr val="000000"/>
                          </a:solidFill>
                          <a:effectLst/>
                          <a:latin typeface="Times New Roman" panose="02020603050405020304" pitchFamily="18" charset="0"/>
                        </a:rPr>
                        <a:t>125,6</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ru-RU"/>
                    </a:p>
                  </a:txBody>
                  <a:tcPr/>
                </a:tc>
                <a:tc hMerge="1">
                  <a:txBody>
                    <a:bodyPr/>
                    <a:lstStyle/>
                    <a:p>
                      <a:endParaRPr lang="ru-RU"/>
                    </a:p>
                  </a:txBody>
                  <a:tcPr/>
                </a:tc>
                <a:tc gridSpan="2">
                  <a:txBody>
                    <a:bodyPr/>
                    <a:lstStyle/>
                    <a:p>
                      <a:pPr algn="ctr" fontAlgn="t"/>
                      <a:r>
                        <a:rPr lang="ru-RU" sz="1050" b="0" i="0" u="none" strike="noStrike">
                          <a:solidFill>
                            <a:srgbClr val="000000"/>
                          </a:solidFill>
                          <a:effectLst/>
                          <a:latin typeface="Times New Roman" panose="02020603050405020304" pitchFamily="18" charset="0"/>
                        </a:rPr>
                        <a:t>30,7</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ru-RU"/>
                    </a:p>
                  </a:txBody>
                  <a:tcPr/>
                </a:tc>
              </a:tr>
              <a:tr h="157655">
                <a:tc>
                  <a:txBody>
                    <a:bodyPr/>
                    <a:lstStyle/>
                    <a:p>
                      <a:pPr algn="l" fontAlgn="t"/>
                      <a:r>
                        <a:rPr lang="ru-RU" sz="1050" b="0" i="0" u="none" strike="noStrike">
                          <a:solidFill>
                            <a:srgbClr val="000000"/>
                          </a:solidFill>
                          <a:effectLst/>
                          <a:latin typeface="Times New Roman" panose="02020603050405020304" pitchFamily="18" charset="0"/>
                        </a:rPr>
                        <a:t>Пропущено дней всего</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gridSpan="3">
                  <a:txBody>
                    <a:bodyPr/>
                    <a:lstStyle/>
                    <a:p>
                      <a:pPr algn="ctr" fontAlgn="t"/>
                      <a:r>
                        <a:rPr lang="ru-RU" sz="1050" b="1" i="0" u="none" strike="noStrike">
                          <a:solidFill>
                            <a:srgbClr val="000000"/>
                          </a:solidFill>
                          <a:effectLst/>
                          <a:latin typeface="Times New Roman" panose="02020603050405020304" pitchFamily="18" charset="0"/>
                        </a:rPr>
                        <a:t>21235</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dirty="0">
                          <a:solidFill>
                            <a:srgbClr val="000000"/>
                          </a:solidFill>
                          <a:effectLst/>
                          <a:latin typeface="Times New Roman" panose="02020603050405020304" pitchFamily="18" charset="0"/>
                        </a:rPr>
                        <a:t>4671</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a:solidFill>
                            <a:srgbClr val="000000"/>
                          </a:solidFill>
                          <a:effectLst/>
                          <a:latin typeface="Times New Roman" panose="02020603050405020304" pitchFamily="18" charset="0"/>
                        </a:rPr>
                        <a:t>14015</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ru-RU"/>
                    </a:p>
                  </a:txBody>
                  <a:tcPr/>
                </a:tc>
                <a:tc hMerge="1">
                  <a:txBody>
                    <a:bodyPr/>
                    <a:lstStyle/>
                    <a:p>
                      <a:endParaRPr lang="ru-RU"/>
                    </a:p>
                  </a:txBody>
                  <a:tcPr/>
                </a:tc>
                <a:tc gridSpan="2">
                  <a:txBody>
                    <a:bodyPr/>
                    <a:lstStyle/>
                    <a:p>
                      <a:pPr algn="ctr" fontAlgn="t"/>
                      <a:r>
                        <a:rPr lang="ru-RU" sz="1050" b="0" i="0" u="none" strike="noStrike">
                          <a:solidFill>
                            <a:srgbClr val="000000"/>
                          </a:solidFill>
                          <a:effectLst/>
                          <a:latin typeface="Times New Roman" panose="02020603050405020304" pitchFamily="18" charset="0"/>
                        </a:rPr>
                        <a:t>2549</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ru-RU"/>
                    </a:p>
                  </a:txBody>
                  <a:tcPr/>
                </a:tc>
              </a:tr>
              <a:tr h="157655">
                <a:tc>
                  <a:txBody>
                    <a:bodyPr/>
                    <a:lstStyle/>
                    <a:p>
                      <a:pPr algn="l" fontAlgn="t"/>
                      <a:r>
                        <a:rPr lang="ru-RU" sz="1050" b="0" i="0" u="none" strike="noStrike">
                          <a:solidFill>
                            <a:srgbClr val="000000"/>
                          </a:solidFill>
                          <a:effectLst/>
                          <a:latin typeface="Times New Roman" panose="02020603050405020304" pitchFamily="18" charset="0"/>
                        </a:rPr>
                        <a:t>Проведено дето/дн всего</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ctr" fontAlgn="t"/>
                      <a:r>
                        <a:rPr lang="ru-RU" sz="1050" b="1" i="0" u="none" strike="noStrike">
                          <a:solidFill>
                            <a:srgbClr val="000000"/>
                          </a:solidFill>
                          <a:effectLst/>
                          <a:latin typeface="Times New Roman" panose="02020603050405020304" pitchFamily="18" charset="0"/>
                        </a:rPr>
                        <a:t>27299</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dirty="0">
                          <a:solidFill>
                            <a:srgbClr val="000000"/>
                          </a:solidFill>
                          <a:effectLst/>
                          <a:latin typeface="Times New Roman" panose="02020603050405020304" pitchFamily="18" charset="0"/>
                        </a:rPr>
                        <a:t>5802</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a:solidFill>
                            <a:srgbClr val="000000"/>
                          </a:solidFill>
                          <a:effectLst/>
                          <a:latin typeface="Times New Roman" panose="02020603050405020304" pitchFamily="18" charset="0"/>
                        </a:rPr>
                        <a:t>16478</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hMerge="1">
                  <a:txBody>
                    <a:bodyPr/>
                    <a:lstStyle/>
                    <a:p>
                      <a:endParaRPr lang="ru-RU"/>
                    </a:p>
                  </a:txBody>
                  <a:tcPr/>
                </a:tc>
                <a:tc gridSpan="2">
                  <a:txBody>
                    <a:bodyPr/>
                    <a:lstStyle/>
                    <a:p>
                      <a:pPr algn="ctr" fontAlgn="t"/>
                      <a:r>
                        <a:rPr lang="ru-RU" sz="1050" b="0" i="0" u="none" strike="noStrike" dirty="0">
                          <a:solidFill>
                            <a:srgbClr val="000000"/>
                          </a:solidFill>
                          <a:effectLst/>
                          <a:latin typeface="Times New Roman" panose="02020603050405020304" pitchFamily="18" charset="0"/>
                        </a:rPr>
                        <a:t>5019</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r>
              <a:tr h="285354">
                <a:tc>
                  <a:txBody>
                    <a:bodyPr/>
                    <a:lstStyle/>
                    <a:p>
                      <a:pPr algn="l" fontAlgn="t"/>
                      <a:r>
                        <a:rPr lang="ru-RU" sz="1050" b="0" i="0" u="none" strike="noStrike">
                          <a:solidFill>
                            <a:srgbClr val="000000"/>
                          </a:solidFill>
                          <a:effectLst/>
                          <a:latin typeface="Times New Roman" panose="02020603050405020304" pitchFamily="18" charset="0"/>
                        </a:rPr>
                        <a:t>Число пропусков на 1 реб по болезни</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gridSpan="3">
                  <a:txBody>
                    <a:bodyPr/>
                    <a:lstStyle/>
                    <a:p>
                      <a:pPr algn="ctr" fontAlgn="t"/>
                      <a:r>
                        <a:rPr lang="ru-RU" sz="1050" b="1" i="0" u="none" strike="noStrike">
                          <a:solidFill>
                            <a:srgbClr val="000000"/>
                          </a:solidFill>
                          <a:effectLst/>
                          <a:latin typeface="Times New Roman" panose="02020603050405020304" pitchFamily="18" charset="0"/>
                        </a:rPr>
                        <a:t>37,3</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dirty="0">
                          <a:solidFill>
                            <a:srgbClr val="000000"/>
                          </a:solidFill>
                          <a:effectLst/>
                          <a:latin typeface="Times New Roman" panose="02020603050405020304" pitchFamily="18" charset="0"/>
                        </a:rPr>
                        <a:t>48,1</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hMerge="1">
                  <a:txBody>
                    <a:bodyPr/>
                    <a:lstStyle/>
                    <a:p>
                      <a:endParaRPr lang="ru-RU"/>
                    </a:p>
                  </a:txBody>
                  <a:tcPr/>
                </a:tc>
                <a:tc hMerge="1">
                  <a:txBody>
                    <a:bodyPr/>
                    <a:lstStyle/>
                    <a:p>
                      <a:endParaRPr lang="ru-RU"/>
                    </a:p>
                  </a:txBody>
                  <a:tcPr/>
                </a:tc>
                <a:tc gridSpan="3">
                  <a:txBody>
                    <a:bodyPr/>
                    <a:lstStyle/>
                    <a:p>
                      <a:pPr algn="ctr" fontAlgn="t"/>
                      <a:r>
                        <a:rPr lang="ru-RU" sz="1050" b="0" i="0" u="none" strike="noStrike" dirty="0">
                          <a:solidFill>
                            <a:srgbClr val="000000"/>
                          </a:solidFill>
                          <a:effectLst/>
                          <a:latin typeface="Times New Roman" panose="02020603050405020304" pitchFamily="18" charset="0"/>
                        </a:rPr>
                        <a:t>34,8</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hMerge="1">
                  <a:txBody>
                    <a:bodyPr/>
                    <a:lstStyle/>
                    <a:p>
                      <a:endParaRPr lang="ru-RU"/>
                    </a:p>
                  </a:txBody>
                  <a:tcPr/>
                </a:tc>
                <a:tc hMerge="1">
                  <a:txBody>
                    <a:bodyPr/>
                    <a:lstStyle/>
                    <a:p>
                      <a:endParaRPr lang="ru-RU"/>
                    </a:p>
                  </a:txBody>
                  <a:tcPr/>
                </a:tc>
                <a:tc gridSpan="2">
                  <a:txBody>
                    <a:bodyPr/>
                    <a:lstStyle/>
                    <a:p>
                      <a:pPr algn="ctr" fontAlgn="t"/>
                      <a:r>
                        <a:rPr lang="ru-RU" sz="1050" b="0" i="0" u="none" strike="noStrike">
                          <a:solidFill>
                            <a:srgbClr val="000000"/>
                          </a:solidFill>
                          <a:effectLst/>
                          <a:latin typeface="Times New Roman" panose="02020603050405020304" pitchFamily="18" charset="0"/>
                        </a:rPr>
                        <a:t>32,3</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hMerge="1">
                  <a:txBody>
                    <a:bodyPr/>
                    <a:lstStyle/>
                    <a:p>
                      <a:endParaRPr lang="ru-RU"/>
                    </a:p>
                  </a:txBody>
                  <a:tcPr/>
                </a:tc>
              </a:tr>
              <a:tr h="285354">
                <a:tc>
                  <a:txBody>
                    <a:bodyPr/>
                    <a:lstStyle/>
                    <a:p>
                      <a:pPr algn="l" fontAlgn="t"/>
                      <a:r>
                        <a:rPr lang="ru-RU" sz="1050" b="0" i="0" u="none" strike="noStrike">
                          <a:solidFill>
                            <a:srgbClr val="000000"/>
                          </a:solidFill>
                          <a:effectLst/>
                          <a:latin typeface="Times New Roman" panose="02020603050405020304" pitchFamily="18" charset="0"/>
                        </a:rPr>
                        <a:t>Срдняя продолжительность 1 заболевания</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gridSpan="3">
                  <a:txBody>
                    <a:bodyPr/>
                    <a:lstStyle/>
                    <a:p>
                      <a:pPr algn="ctr" fontAlgn="t"/>
                      <a:r>
                        <a:rPr lang="ru-RU" sz="1050" b="1" i="0" u="none" strike="noStrike">
                          <a:solidFill>
                            <a:srgbClr val="000000"/>
                          </a:solidFill>
                          <a:effectLst/>
                          <a:latin typeface="Times New Roman" panose="02020603050405020304" pitchFamily="18" charset="0"/>
                        </a:rPr>
                        <a:t>8,5</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ru-RU"/>
                    </a:p>
                  </a:txBody>
                  <a:tcPr/>
                </a:tc>
                <a:tc hMerge="1">
                  <a:txBody>
                    <a:bodyPr/>
                    <a:lstStyle/>
                    <a:p>
                      <a:endParaRPr lang="ru-RU"/>
                    </a:p>
                  </a:txBody>
                  <a:tcPr/>
                </a:tc>
                <a:tc gridSpan="3">
                  <a:txBody>
                    <a:bodyPr/>
                    <a:lstStyle/>
                    <a:p>
                      <a:pPr algn="ctr" fontAlgn="t"/>
                      <a:r>
                        <a:rPr lang="ru-RU" sz="1050" b="1" i="0" u="none" strike="noStrike" dirty="0">
                          <a:solidFill>
                            <a:srgbClr val="000000"/>
                          </a:solidFill>
                          <a:effectLst/>
                          <a:latin typeface="Times New Roman" panose="02020603050405020304" pitchFamily="18" charset="0"/>
                        </a:rPr>
                        <a:t>9,5</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ru-RU"/>
                    </a:p>
                  </a:txBody>
                  <a:tcPr/>
                </a:tc>
                <a:tc hMerge="1">
                  <a:txBody>
                    <a:bodyPr/>
                    <a:lstStyle/>
                    <a:p>
                      <a:endParaRPr lang="ru-RU"/>
                    </a:p>
                  </a:txBody>
                  <a:tcPr/>
                </a:tc>
                <a:tc gridSpan="3">
                  <a:txBody>
                    <a:bodyPr/>
                    <a:lstStyle/>
                    <a:p>
                      <a:pPr algn="ctr" fontAlgn="t"/>
                      <a:r>
                        <a:rPr lang="ru-RU" sz="1050" b="1" i="0" u="none" strike="noStrike" dirty="0">
                          <a:solidFill>
                            <a:srgbClr val="000000"/>
                          </a:solidFill>
                          <a:effectLst/>
                          <a:latin typeface="Times New Roman" panose="02020603050405020304" pitchFamily="18" charset="0"/>
                        </a:rPr>
                        <a:t>8,2</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ru-RU"/>
                    </a:p>
                  </a:txBody>
                  <a:tcPr/>
                </a:tc>
                <a:tc hMerge="1">
                  <a:txBody>
                    <a:bodyPr/>
                    <a:lstStyle/>
                    <a:p>
                      <a:endParaRPr lang="ru-RU"/>
                    </a:p>
                  </a:txBody>
                  <a:tcPr/>
                </a:tc>
                <a:tc gridSpan="2">
                  <a:txBody>
                    <a:bodyPr/>
                    <a:lstStyle/>
                    <a:p>
                      <a:pPr algn="ctr" fontAlgn="t"/>
                      <a:r>
                        <a:rPr lang="ru-RU" sz="1050" b="1" i="0" u="none" strike="noStrike">
                          <a:solidFill>
                            <a:srgbClr val="000000"/>
                          </a:solidFill>
                          <a:effectLst/>
                          <a:latin typeface="Times New Roman" panose="02020603050405020304" pitchFamily="18" charset="0"/>
                        </a:rPr>
                        <a:t>8,1</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ru-RU"/>
                    </a:p>
                  </a:txBody>
                  <a:tcPr/>
                </a:tc>
              </a:tr>
              <a:tr h="203650">
                <a:tc>
                  <a:txBody>
                    <a:bodyPr/>
                    <a:lstStyle/>
                    <a:p>
                      <a:pPr algn="l" fontAlgn="t"/>
                      <a:r>
                        <a:rPr lang="ru-RU" sz="1050" b="0" i="0" u="none" strike="noStrike">
                          <a:solidFill>
                            <a:srgbClr val="000000"/>
                          </a:solidFill>
                          <a:effectLst/>
                          <a:latin typeface="Times New Roman" panose="02020603050405020304" pitchFamily="18" charset="0"/>
                        </a:rPr>
                        <a:t>Количество случаев на 1 ребенка</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3">
                  <a:txBody>
                    <a:bodyPr/>
                    <a:lstStyle/>
                    <a:p>
                      <a:pPr algn="ctr" fontAlgn="t"/>
                      <a:r>
                        <a:rPr lang="ru-RU" sz="1050" b="1" i="0" u="none" strike="noStrike">
                          <a:solidFill>
                            <a:srgbClr val="000000"/>
                          </a:solidFill>
                          <a:effectLst/>
                          <a:latin typeface="Times New Roman" panose="02020603050405020304" pitchFamily="18" charset="0"/>
                        </a:rPr>
                        <a:t>4,4</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ru-RU"/>
                    </a:p>
                  </a:txBody>
                  <a:tcPr/>
                </a:tc>
                <a:tc hMerge="1">
                  <a:txBody>
                    <a:bodyPr/>
                    <a:lstStyle/>
                    <a:p>
                      <a:endParaRPr lang="ru-RU"/>
                    </a:p>
                  </a:txBody>
                  <a:tcPr/>
                </a:tc>
                <a:tc gridSpan="3">
                  <a:txBody>
                    <a:bodyPr/>
                    <a:lstStyle/>
                    <a:p>
                      <a:pPr algn="ctr" fontAlgn="t"/>
                      <a:r>
                        <a:rPr lang="ru-RU" sz="1050" b="1" i="0" u="none" strike="noStrike">
                          <a:solidFill>
                            <a:srgbClr val="000000"/>
                          </a:solidFill>
                          <a:effectLst/>
                          <a:latin typeface="Times New Roman" panose="02020603050405020304" pitchFamily="18" charset="0"/>
                        </a:rPr>
                        <a:t>5,1</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ru-RU"/>
                    </a:p>
                  </a:txBody>
                  <a:tcPr/>
                </a:tc>
                <a:tc hMerge="1">
                  <a:txBody>
                    <a:bodyPr/>
                    <a:lstStyle/>
                    <a:p>
                      <a:endParaRPr lang="ru-RU"/>
                    </a:p>
                  </a:txBody>
                  <a:tcPr/>
                </a:tc>
                <a:tc gridSpan="3">
                  <a:txBody>
                    <a:bodyPr/>
                    <a:lstStyle/>
                    <a:p>
                      <a:pPr algn="ctr" fontAlgn="t"/>
                      <a:r>
                        <a:rPr lang="ru-RU" sz="1050" b="1" i="0" u="none" strike="noStrike" dirty="0">
                          <a:solidFill>
                            <a:srgbClr val="000000"/>
                          </a:solidFill>
                          <a:effectLst/>
                          <a:latin typeface="Times New Roman" panose="02020603050405020304" pitchFamily="18" charset="0"/>
                        </a:rPr>
                        <a:t>4,3</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ru-RU"/>
                    </a:p>
                  </a:txBody>
                  <a:tcPr/>
                </a:tc>
                <a:tc hMerge="1">
                  <a:txBody>
                    <a:bodyPr/>
                    <a:lstStyle/>
                    <a:p>
                      <a:endParaRPr lang="ru-RU"/>
                    </a:p>
                  </a:txBody>
                  <a:tcPr/>
                </a:tc>
                <a:tc gridSpan="2">
                  <a:txBody>
                    <a:bodyPr/>
                    <a:lstStyle/>
                    <a:p>
                      <a:pPr algn="ctr" fontAlgn="t"/>
                      <a:r>
                        <a:rPr lang="ru-RU" sz="1050" b="1" i="0" u="none" strike="noStrike" dirty="0">
                          <a:solidFill>
                            <a:srgbClr val="000000"/>
                          </a:solidFill>
                          <a:effectLst/>
                          <a:latin typeface="Times New Roman" panose="02020603050405020304" pitchFamily="18" charset="0"/>
                        </a:rPr>
                        <a:t>4,0</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ru-RU"/>
                    </a:p>
                  </a:txBody>
                  <a:tcPr/>
                </a:tc>
              </a:tr>
              <a:tr h="169456">
                <a:tc>
                  <a:txBody>
                    <a:bodyPr/>
                    <a:lstStyle/>
                    <a:p>
                      <a:pPr algn="l" fontAlgn="t"/>
                      <a:r>
                        <a:rPr lang="ru-RU" sz="1050" b="0" i="0" u="none" strike="noStrike">
                          <a:solidFill>
                            <a:srgbClr val="000000"/>
                          </a:solidFill>
                          <a:effectLst/>
                          <a:latin typeface="Times New Roman" panose="02020603050405020304" pitchFamily="18" charset="0"/>
                        </a:rPr>
                        <a:t>Индекс здоровья</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ru-RU" sz="1100" b="0" i="0" u="none" strike="noStrike" dirty="0">
                          <a:solidFill>
                            <a:srgbClr val="000000"/>
                          </a:solidFill>
                          <a:effectLst/>
                          <a:latin typeface="Times New Roman" panose="02020603050405020304" pitchFamily="18" charset="0"/>
                        </a:rPr>
                        <a:t>23,5%</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a:txBody>
                    <a:bodyPr/>
                    <a:lstStyle/>
                    <a:p>
                      <a:pPr algn="ctr" fontAlgn="t"/>
                      <a:r>
                        <a:rPr lang="ru-RU" sz="1100" b="1" i="0" u="none" strike="noStrike" dirty="0">
                          <a:solidFill>
                            <a:srgbClr val="FF0000"/>
                          </a:solidFill>
                          <a:effectLst/>
                          <a:latin typeface="Times New Roman" panose="02020603050405020304" pitchFamily="18" charset="0"/>
                        </a:rPr>
                        <a:t>47</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Times New Roman" panose="02020603050405020304" pitchFamily="18" charset="0"/>
                        </a:rPr>
                        <a:t>7%</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ru-RU" sz="1100" b="1" i="0" u="none" strike="noStrike" dirty="0">
                          <a:solidFill>
                            <a:srgbClr val="FF0000"/>
                          </a:solidFill>
                          <a:effectLst/>
                          <a:latin typeface="Times New Roman" panose="02020603050405020304" pitchFamily="18" charset="0"/>
                        </a:rPr>
                        <a:t>3</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t"/>
                      <a:endParaRPr lang="ru-RU" sz="1050" b="1" i="0" u="none" strike="noStrike" dirty="0">
                        <a:solidFill>
                          <a:srgbClr val="FF0000"/>
                        </a:solidFill>
                        <a:effectLst/>
                        <a:latin typeface="Times New Roman" panose="02020603050405020304" pitchFamily="18" charset="0"/>
                      </a:endParaRP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t"/>
                      <a:r>
                        <a:rPr lang="ru-RU" sz="1100" b="0" i="0" u="none" strike="noStrike" dirty="0">
                          <a:solidFill>
                            <a:srgbClr val="000000"/>
                          </a:solidFill>
                          <a:effectLst/>
                          <a:latin typeface="Times New Roman" panose="02020603050405020304" pitchFamily="18" charset="0"/>
                        </a:rPr>
                        <a:t>19%</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a:txBody>
                    <a:bodyPr/>
                    <a:lstStyle/>
                    <a:p>
                      <a:pPr algn="ctr" fontAlgn="t"/>
                      <a:r>
                        <a:rPr lang="ru-RU" sz="1100" b="1" i="0" u="none" strike="noStrike" dirty="0">
                          <a:solidFill>
                            <a:srgbClr val="FF0000"/>
                          </a:solidFill>
                          <a:effectLst/>
                          <a:latin typeface="Times New Roman" panose="02020603050405020304" pitchFamily="18" charset="0"/>
                        </a:rPr>
                        <a:t>24</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0" i="0" u="none" strike="noStrike" dirty="0">
                          <a:solidFill>
                            <a:srgbClr val="000000"/>
                          </a:solidFill>
                          <a:effectLst/>
                          <a:latin typeface="Times New Roman" panose="02020603050405020304" pitchFamily="18" charset="0"/>
                        </a:rPr>
                        <a:t>65%</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1100" b="1" i="0" u="none" strike="noStrike" dirty="0">
                          <a:solidFill>
                            <a:srgbClr val="FF0000"/>
                          </a:solidFill>
                          <a:effectLst/>
                          <a:latin typeface="Times New Roman" panose="02020603050405020304" pitchFamily="18" charset="0"/>
                        </a:rPr>
                        <a:t>20</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655">
                <a:tc>
                  <a:txBody>
                    <a:bodyPr/>
                    <a:lstStyle/>
                    <a:p>
                      <a:pPr algn="l" fontAlgn="t"/>
                      <a:r>
                        <a:rPr lang="ru-RU" sz="1050" b="0" i="0" u="none" strike="noStrike">
                          <a:solidFill>
                            <a:srgbClr val="000000"/>
                          </a:solidFill>
                          <a:effectLst/>
                          <a:latin typeface="Times New Roman" panose="02020603050405020304" pitchFamily="18" charset="0"/>
                        </a:rPr>
                        <a:t>ЧБД</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gridSpan="3">
                  <a:txBody>
                    <a:bodyPr/>
                    <a:lstStyle/>
                    <a:p>
                      <a:pPr algn="ctr" fontAlgn="t"/>
                      <a:r>
                        <a:rPr lang="ru-RU" sz="1050" b="1" i="0" u="none" strike="noStrike">
                          <a:solidFill>
                            <a:srgbClr val="000000"/>
                          </a:solidFill>
                          <a:effectLst/>
                          <a:latin typeface="Times New Roman" panose="02020603050405020304" pitchFamily="18" charset="0"/>
                        </a:rPr>
                        <a:t>57</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hMerge="1">
                  <a:txBody>
                    <a:bodyPr/>
                    <a:lstStyle/>
                    <a:p>
                      <a:endParaRPr lang="ru-RU"/>
                    </a:p>
                  </a:txBody>
                  <a:tcPr/>
                </a:tc>
                <a:tc hMerge="1">
                  <a:txBody>
                    <a:bodyPr/>
                    <a:lstStyle/>
                    <a:p>
                      <a:endParaRPr lang="ru-RU"/>
                    </a:p>
                  </a:txBody>
                  <a:tcPr/>
                </a:tc>
                <a:tc gridSpan="3">
                  <a:txBody>
                    <a:bodyPr/>
                    <a:lstStyle/>
                    <a:p>
                      <a:pPr algn="ctr" fontAlgn="t"/>
                      <a:r>
                        <a:rPr lang="ru-RU" sz="1050" b="1" i="0" u="none" strike="noStrike" dirty="0">
                          <a:solidFill>
                            <a:srgbClr val="000000"/>
                          </a:solidFill>
                          <a:effectLst/>
                          <a:latin typeface="Times New Roman" panose="02020603050405020304" pitchFamily="18" charset="0"/>
                        </a:rPr>
                        <a:t>28</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hMerge="1">
                  <a:txBody>
                    <a:bodyPr/>
                    <a:lstStyle/>
                    <a:p>
                      <a:endParaRPr lang="ru-RU"/>
                    </a:p>
                  </a:txBody>
                  <a:tcPr/>
                </a:tc>
                <a:tc hMerge="1">
                  <a:txBody>
                    <a:bodyPr/>
                    <a:lstStyle/>
                    <a:p>
                      <a:endParaRPr lang="ru-RU"/>
                    </a:p>
                  </a:txBody>
                  <a:tcPr/>
                </a:tc>
                <a:tc gridSpan="3">
                  <a:txBody>
                    <a:bodyPr/>
                    <a:lstStyle/>
                    <a:p>
                      <a:pPr algn="ctr" fontAlgn="t"/>
                      <a:r>
                        <a:rPr lang="ru-RU" sz="1050" b="1" i="0" u="none" strike="noStrike" dirty="0">
                          <a:solidFill>
                            <a:srgbClr val="000000"/>
                          </a:solidFill>
                          <a:effectLst/>
                          <a:latin typeface="Times New Roman" panose="02020603050405020304" pitchFamily="18" charset="0"/>
                        </a:rPr>
                        <a:t>9</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hMerge="1">
                  <a:txBody>
                    <a:bodyPr/>
                    <a:lstStyle/>
                    <a:p>
                      <a:endParaRPr lang="ru-RU"/>
                    </a:p>
                  </a:txBody>
                  <a:tcPr/>
                </a:tc>
                <a:tc hMerge="1">
                  <a:txBody>
                    <a:bodyPr/>
                    <a:lstStyle/>
                    <a:p>
                      <a:endParaRPr lang="ru-RU"/>
                    </a:p>
                  </a:txBody>
                  <a:tcPr/>
                </a:tc>
                <a:tc gridSpan="2">
                  <a:txBody>
                    <a:bodyPr/>
                    <a:lstStyle/>
                    <a:p>
                      <a:pPr algn="ctr" fontAlgn="t"/>
                      <a:r>
                        <a:rPr lang="ru-RU" sz="1050" b="1" i="0" u="none" strike="noStrike" dirty="0">
                          <a:solidFill>
                            <a:srgbClr val="000000"/>
                          </a:solidFill>
                          <a:effectLst/>
                          <a:latin typeface="Times New Roman" panose="02020603050405020304" pitchFamily="18" charset="0"/>
                        </a:rPr>
                        <a:t>20</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hMerge="1">
                  <a:txBody>
                    <a:bodyPr/>
                    <a:lstStyle/>
                    <a:p>
                      <a:endParaRPr lang="ru-RU"/>
                    </a:p>
                  </a:txBody>
                  <a:tcPr/>
                </a:tc>
              </a:tr>
              <a:tr h="157655">
                <a:tc>
                  <a:txBody>
                    <a:bodyPr/>
                    <a:lstStyle/>
                    <a:p>
                      <a:pPr algn="l" fontAlgn="b"/>
                      <a:r>
                        <a:rPr lang="ru-RU" sz="1050" b="0" i="0" u="none" strike="noStrike">
                          <a:solidFill>
                            <a:srgbClr val="000000"/>
                          </a:solidFill>
                          <a:effectLst/>
                          <a:latin typeface="Times New Roman" panose="02020603050405020304" pitchFamily="18" charset="0"/>
                        </a:rPr>
                        <a:t>План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t"/>
                      <a:r>
                        <a:rPr lang="ru-RU" sz="1050" b="1" i="0" u="none" strike="noStrike">
                          <a:solidFill>
                            <a:srgbClr val="000000"/>
                          </a:solidFill>
                          <a:effectLst/>
                          <a:latin typeface="Times New Roman" panose="02020603050405020304" pitchFamily="18" charset="0"/>
                        </a:rPr>
                        <a:t>27661</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2">
                  <a:txBody>
                    <a:bodyPr/>
                    <a:lstStyle/>
                    <a:p>
                      <a:pPr algn="l" fontAlgn="b"/>
                      <a:r>
                        <a:rPr lang="ru-RU" sz="1050" b="0" i="0" u="none" strike="noStrike">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ru-RU" sz="1050" b="0" i="0" u="none" strike="noStrike">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9012">
                <a:tc>
                  <a:txBody>
                    <a:bodyPr/>
                    <a:lstStyle/>
                    <a:p>
                      <a:pPr algn="l" fontAlgn="b"/>
                      <a:r>
                        <a:rPr lang="ru-RU" sz="1050" b="0" i="0" u="none" strike="noStrike">
                          <a:solidFill>
                            <a:srgbClr val="000000"/>
                          </a:solidFill>
                          <a:effectLst/>
                          <a:latin typeface="Times New Roman" panose="02020603050405020304" pitchFamily="18" charset="0"/>
                        </a:rPr>
                        <a:t>% выполн</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t"/>
                      <a:r>
                        <a:rPr lang="ru-RU" sz="1050" b="0" i="0" u="none" strike="noStrike">
                          <a:solidFill>
                            <a:srgbClr val="000000"/>
                          </a:solidFill>
                          <a:effectLst/>
                          <a:latin typeface="Times New Roman" panose="02020603050405020304" pitchFamily="18" charset="0"/>
                        </a:rPr>
                        <a:t>98,7%</a:t>
                      </a:r>
                    </a:p>
                  </a:txBody>
                  <a:tcPr marL="4941" marR="4941" marT="49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2">
                  <a:txBody>
                    <a:bodyPr/>
                    <a:lstStyle/>
                    <a:p>
                      <a:pPr algn="l" fontAlgn="b"/>
                      <a:r>
                        <a:rPr lang="ru-RU" sz="1050" b="0" i="0" u="none" strike="noStrike">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b"/>
                      <a:r>
                        <a:rPr lang="ru-RU" sz="1050" b="0" i="0" u="none" strike="noStrike">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ru-RU" sz="1050" b="0" i="0" u="none" strike="noStrike">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b"/>
                      <a:r>
                        <a:rPr lang="ru-RU" sz="1050" b="0" i="0" u="none" strike="noStrike">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50" b="0" i="0" u="none" strike="noStrike">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50" b="0" i="0" u="none" strike="noStrike" dirty="0">
                          <a:solidFill>
                            <a:srgbClr val="000000"/>
                          </a:solidFill>
                          <a:effectLst/>
                          <a:latin typeface="Times New Roman" panose="02020603050405020304" pitchFamily="18" charset="0"/>
                        </a:rPr>
                        <a:t> </a:t>
                      </a:r>
                    </a:p>
                  </a:txBody>
                  <a:tcPr marL="4941" marR="4941" marT="49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Прямоугольник 2"/>
          <p:cNvSpPr/>
          <p:nvPr/>
        </p:nvSpPr>
        <p:spPr>
          <a:xfrm>
            <a:off x="251520" y="116632"/>
            <a:ext cx="7416824" cy="338554"/>
          </a:xfrm>
          <a:prstGeom prst="rect">
            <a:avLst/>
          </a:prstGeom>
        </p:spPr>
        <p:txBody>
          <a:bodyPr wrap="square">
            <a:spAutoFit/>
          </a:bodyPr>
          <a:lstStyle/>
          <a:p>
            <a:r>
              <a:rPr lang="ru-RU" sz="1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rPr>
              <a:t> Отчет по заболеваемости, посещаемости д/с № 47 "Лесная сказка"  2021 </a:t>
            </a:r>
            <a:r>
              <a:rPr lang="ru-RU" sz="16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rPr>
              <a:t>год. </a:t>
            </a:r>
            <a:endParaRPr lang="ru-RU" sz="2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Рисунок 4" descr="Мультяшные дети">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94" y="3761656"/>
            <a:ext cx="1746077" cy="3096344"/>
          </a:xfrm>
          <a:prstGeom prst="rect">
            <a:avLst/>
          </a:prstGeom>
          <a:noFill/>
          <a:ln>
            <a:noFill/>
          </a:ln>
        </p:spPr>
      </p:pic>
      <p:pic>
        <p:nvPicPr>
          <p:cNvPr id="6" name="Рисунок 5" descr="https://ds04.infourok.ru/uploads/ex/09ca/00186041-3f07d84e/hello_html_m4482514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94" y="538907"/>
            <a:ext cx="1768104" cy="3222749"/>
          </a:xfrm>
          <a:prstGeom prst="rect">
            <a:avLst/>
          </a:prstGeom>
          <a:ln>
            <a:noFill/>
          </a:ln>
          <a:effectLst>
            <a:softEdge rad="112500"/>
          </a:effectLst>
        </p:spPr>
      </p:pic>
    </p:spTree>
    <p:extLst>
      <p:ext uri="{BB962C8B-B14F-4D97-AF65-F5344CB8AC3E}">
        <p14:creationId xmlns:p14="http://schemas.microsoft.com/office/powerpoint/2010/main" val="2373915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53000">
              <a:schemeClr val="accent1"/>
            </a:gs>
            <a:gs pos="8000">
              <a:srgbClr val="00B0F0"/>
            </a:gs>
            <a:gs pos="8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p:cNvSpPr/>
          <p:nvPr/>
        </p:nvSpPr>
        <p:spPr>
          <a:xfrm>
            <a:off x="107504" y="103113"/>
            <a:ext cx="6696744" cy="1785104"/>
          </a:xfrm>
          <a:prstGeom prst="rect">
            <a:avLst/>
          </a:prstGeom>
        </p:spPr>
        <p:txBody>
          <a:bodyPr wrap="square">
            <a:spAutoFit/>
          </a:bodyPr>
          <a:lstStyle/>
          <a:p>
            <a:pPr algn="ctr"/>
            <a:r>
              <a:rPr lang="ru-RU" sz="2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Объем выполняемой работы, в том числе в соответствии с должностной инструкцией старшей медицинской </a:t>
            </a:r>
            <a:r>
              <a:rPr lang="ru-RU" sz="24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сестры:</a:t>
            </a:r>
            <a:endParaRPr lang="ru-RU" sz="14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endParaRPr>
          </a:p>
          <a:p>
            <a:pPr algn="ct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400" b="1" dirty="0">
                <a:latin typeface="Times New Roman" panose="02020603050405020304" pitchFamily="18" charset="0"/>
                <a:ea typeface="Calibri" panose="020F0502020204030204" pitchFamily="34" charset="0"/>
                <a:cs typeface="Times New Roman" panose="02020603050405020304" pitchFamily="18" charset="0"/>
              </a:rPr>
              <a:t>должностные обязанности старшей медсестры входит:</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ru-RU" sz="24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1250142" y="1484784"/>
            <a:ext cx="7632848" cy="4770537"/>
          </a:xfrm>
          <a:prstGeom prst="rect">
            <a:avLst/>
          </a:prstGeom>
        </p:spPr>
        <p:txBody>
          <a:bodyPr wrap="square">
            <a:spAutoFit/>
          </a:bodyPr>
          <a:lstStyle/>
          <a:p>
            <a:pPr marL="342900" lvl="0" indent="-342900" algn="just">
              <a:spcAft>
                <a:spcPts val="0"/>
              </a:spcAft>
              <a:buFont typeface="+mj-lt"/>
              <a:buAutoNum type="arabicPeriod"/>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Оказание </a:t>
            </a:r>
            <a:r>
              <a:rPr lang="ru-RU" sz="1600" dirty="0">
                <a:latin typeface="Times New Roman" panose="02020603050405020304" pitchFamily="18" charset="0"/>
                <a:ea typeface="Calibri" panose="020F0502020204030204" pitchFamily="34" charset="0"/>
                <a:cs typeface="Times New Roman" panose="02020603050405020304" pitchFamily="18" charset="0"/>
              </a:rPr>
              <a:t>доврачебной неотложной помощи детям;</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Осуществление ежедневного производственного контроля за: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созданием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санитарно</a:t>
            </a:r>
            <a:r>
              <a:rPr lang="ru-RU" sz="1600" dirty="0">
                <a:latin typeface="Times New Roman" panose="02020603050405020304" pitchFamily="18" charset="0"/>
                <a:ea typeface="Calibri" panose="020F0502020204030204" pitchFamily="34" charset="0"/>
                <a:cs typeface="Times New Roman" panose="02020603050405020304" pitchFamily="18" charset="0"/>
              </a:rPr>
              <a:t>–гигиенических условий;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соблюдением санитарного режима в детском саду (правильная организация уборки помещения, мытья посуды, обработка игрушек, маркировка уборочного инвентаря), проветривания;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правильным и своевременным выполнением режимных моментов;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выполнением оздоровительных и закаливающих мероприятий, направленных на охрану жизни и здоровья детей;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организацией физического воспитания;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Контроль за своевременность медосмотра и прохождения обучения сотрудников детского сада по санитарному минимуму;</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Осуществление постоянного контроля качества поставляемых продуктов питания и соблюдения сроков реализации, качества их хранения в складских помещениях;</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Участие в организации и проведении профилактических осмотров детей врачами-специалистами;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Своевременным прохождением медицинских осмотров сотрудниками;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Контроль организации детского питания в группах.</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107504" y="2393615"/>
            <a:ext cx="1728192" cy="1474847"/>
          </a:xfrm>
          <a:prstGeom prst="rect">
            <a:avLst/>
          </a:prstGeom>
        </p:spPr>
      </p:pic>
      <p:pic>
        <p:nvPicPr>
          <p:cNvPr id="8" name="Рисунок 7" descr="https://png.pngtree.com/element_origin_min_pic/17/04/05/7f7a284a8a70e05b55b8b2839f2b1c8c.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103113"/>
            <a:ext cx="1997606" cy="2245767"/>
          </a:xfrm>
          <a:prstGeom prst="rect">
            <a:avLst/>
          </a:prstGeom>
          <a:ln>
            <a:noFill/>
          </a:ln>
          <a:effectLst>
            <a:softEdge rad="112500"/>
          </a:effectLst>
        </p:spPr>
      </p:pic>
    </p:spTree>
    <p:extLst>
      <p:ext uri="{BB962C8B-B14F-4D97-AF65-F5344CB8AC3E}">
        <p14:creationId xmlns:p14="http://schemas.microsoft.com/office/powerpoint/2010/main" val="2309806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750"/>
                                        <p:tgtEl>
                                          <p:spTgt spid="5"/>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750" fill="hold"/>
                                        <p:tgtEl>
                                          <p:spTgt spid="7"/>
                                        </p:tgtEl>
                                        <p:attrNameLst>
                                          <p:attrName>ppt_w</p:attrName>
                                        </p:attrNameLst>
                                      </p:cBhvr>
                                      <p:tavLst>
                                        <p:tav tm="0">
                                          <p:val>
                                            <p:fltVal val="0"/>
                                          </p:val>
                                        </p:tav>
                                        <p:tav tm="100000">
                                          <p:val>
                                            <p:strVal val="#ppt_w"/>
                                          </p:val>
                                        </p:tav>
                                      </p:tavLst>
                                    </p:anim>
                                    <p:anim calcmode="lin" valueType="num">
                                      <p:cBhvr>
                                        <p:cTn id="11" dur="175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40000"/>
                <a:lumOff val="60000"/>
              </a:schemeClr>
            </a:gs>
            <a:gs pos="42000">
              <a:schemeClr val="accent1">
                <a:lumMod val="45000"/>
                <a:lumOff val="55000"/>
              </a:schemeClr>
            </a:gs>
            <a:gs pos="10920">
              <a:schemeClr val="accent1"/>
            </a:gs>
            <a:gs pos="80000">
              <a:schemeClr val="accent1">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p:cNvSpPr/>
          <p:nvPr/>
        </p:nvSpPr>
        <p:spPr>
          <a:xfrm>
            <a:off x="179512" y="188640"/>
            <a:ext cx="7704856" cy="5539978"/>
          </a:xfrm>
          <a:prstGeom prst="rect">
            <a:avLst/>
          </a:prstGeom>
        </p:spPr>
        <p:txBody>
          <a:bodyPr wrap="square">
            <a:spAutoFit/>
          </a:bodyPr>
          <a:lstStyle/>
          <a:p>
            <a:pPr algn="ctr">
              <a:spcAft>
                <a:spcPts val="0"/>
              </a:spcAft>
            </a:pPr>
            <a:r>
              <a:rPr lang="ru-RU" sz="2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Оформление следующих отчетных медицинских документов и журналов, отвечающих установленным </a:t>
            </a:r>
            <a:r>
              <a:rPr lang="ru-RU" sz="20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требованиям СанПиН, а также утвержденным формам АН ДОО «</a:t>
            </a:r>
            <a:r>
              <a:rPr lang="ru-RU" sz="2000" b="1" dirty="0" err="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Алмазик</a:t>
            </a:r>
            <a:r>
              <a:rPr lang="ru-RU" sz="20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endParaRPr lang="ru-RU" sz="2000" b="1" dirty="0" smtClean="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20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Основные журналы :</a:t>
            </a:r>
            <a:endParaRPr lang="ru-RU" sz="20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комплексный план работы на год</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spcAft>
                <a:spcPts val="0"/>
              </a:spcAft>
              <a:buFont typeface="Wingdings" panose="05000000000000000000" pitchFamily="2"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и</a:t>
            </a:r>
            <a:r>
              <a:rPr lang="ru-RU" dirty="0" smtClean="0">
                <a:latin typeface="Times New Roman" panose="02020603050405020304" pitchFamily="18" charset="0"/>
                <a:ea typeface="Calibri" panose="020F0502020204030204" pitchFamily="34" charset="0"/>
                <a:cs typeface="Times New Roman" panose="02020603050405020304" pitchFamily="18" charset="0"/>
              </a:rPr>
              <a:t>стория развития ребенка (ф 112), медицинская карта (ф-026/у)</a:t>
            </a:r>
          </a:p>
          <a:p>
            <a:pPr marL="342900" indent="-342900" algn="just">
              <a:buFont typeface="Wingdings" panose="05000000000000000000" pitchFamily="2" charset="2"/>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журнал </a:t>
            </a:r>
            <a:r>
              <a:rPr lang="ru-RU" dirty="0">
                <a:latin typeface="Times New Roman" panose="02020603050405020304" pitchFamily="18" charset="0"/>
                <a:ea typeface="Calibri" panose="020F0502020204030204" pitchFamily="34" charset="0"/>
                <a:cs typeface="Times New Roman" panose="02020603050405020304" pitchFamily="18" charset="0"/>
              </a:rPr>
              <a:t>учета движения </a:t>
            </a:r>
            <a:r>
              <a:rPr lang="ru-RU" dirty="0" smtClean="0">
                <a:latin typeface="Times New Roman" panose="02020603050405020304" pitchFamily="18" charset="0"/>
                <a:ea typeface="Calibri" panose="020F0502020204030204" pitchFamily="34" charset="0"/>
                <a:cs typeface="Times New Roman" panose="02020603050405020304" pitchFamily="18" charset="0"/>
              </a:rPr>
              <a:t>детей;</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журнал </a:t>
            </a:r>
            <a:r>
              <a:rPr lang="ru-RU" dirty="0">
                <a:latin typeface="Times New Roman" panose="02020603050405020304" pitchFamily="18" charset="0"/>
                <a:ea typeface="Calibri" panose="020F0502020204030204" pitchFamily="34" charset="0"/>
                <a:cs typeface="Times New Roman" panose="02020603050405020304" pitchFamily="18" charset="0"/>
              </a:rPr>
              <a:t>учета инфекционных заболеваний (ф № 060/у</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spcAft>
                <a:spcPts val="0"/>
              </a:spcAft>
              <a:buFont typeface="Wingdings" panose="05000000000000000000" pitchFamily="2" charset="2"/>
              <a:buChar char=""/>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журнал регистрации соматических заболеваний (ф </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074/у);</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журнал </a:t>
            </a:r>
            <a:r>
              <a:rPr lang="ru-RU" dirty="0">
                <a:latin typeface="Times New Roman" panose="02020603050405020304" pitchFamily="18" charset="0"/>
                <a:ea typeface="Calibri" panose="020F0502020204030204" pitchFamily="34" charset="0"/>
                <a:cs typeface="Times New Roman" panose="02020603050405020304" pitchFamily="18" charset="0"/>
              </a:rPr>
              <a:t>антропометрических измерений;</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журнал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бракеража сырой продукции;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журнал бракеража готовой продукции;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журнал учета профилактических прививок </a:t>
            </a:r>
            <a:endPar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и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реакции </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Манту</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журнал учета поступления ИМБП</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журнал осмотра детей врачами-специалистами;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журнал здоровья </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сотрудников и др.</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3284984"/>
            <a:ext cx="3168352" cy="3240360"/>
          </a:xfrm>
          <a:prstGeom prst="rect">
            <a:avLst/>
          </a:prstGeom>
          <a:ln>
            <a:noFill/>
          </a:ln>
          <a:effectLst>
            <a:softEdge rad="112500"/>
          </a:effectLst>
        </p:spPr>
      </p:pic>
    </p:spTree>
    <p:extLst>
      <p:ext uri="{BB962C8B-B14F-4D97-AF65-F5344CB8AC3E}">
        <p14:creationId xmlns:p14="http://schemas.microsoft.com/office/powerpoint/2010/main" val="3491905827"/>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575" decel="100000" fill="hold"/>
                                        <p:tgtEl>
                                          <p:spTgt spid="5"/>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75000"/>
              </a:schemeClr>
            </a:gs>
            <a:gs pos="42000">
              <a:schemeClr val="accent1">
                <a:lumMod val="45000"/>
                <a:lumOff val="55000"/>
              </a:schemeClr>
            </a:gs>
            <a:gs pos="80000">
              <a:schemeClr val="accent1">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 name="Прямоугольник 1"/>
          <p:cNvSpPr/>
          <p:nvPr/>
        </p:nvSpPr>
        <p:spPr>
          <a:xfrm>
            <a:off x="251520" y="260648"/>
            <a:ext cx="7704856" cy="6340197"/>
          </a:xfrm>
          <a:prstGeom prst="rect">
            <a:avLst/>
          </a:prstGeom>
        </p:spPr>
        <p:txBody>
          <a:bodyPr wrap="square">
            <a:spAutoFit/>
          </a:bodyPr>
          <a:lstStyle/>
          <a:p>
            <a:pPr algn="ctr">
              <a:spcAft>
                <a:spcPts val="0"/>
              </a:spcAft>
            </a:pPr>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Сверка </a:t>
            </a:r>
            <a:r>
              <a:rPr lang="ru-RU"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списков детей, зачисленных в дошкольную образовательную организацию (далее – ДОО), и проверка наличия следующих медицинских документов:</a:t>
            </a:r>
            <a:endParaRPr lang="ru-RU"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Медицинская карта ребенка (форма № 026/у-2000);</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Карта профилактических прививок (форма № 063/у);</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Анализ здоровья вновь поступивших детей, составление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листов </a:t>
            </a:r>
            <a:r>
              <a:rPr lang="ru-RU" sz="1600" dirty="0">
                <a:latin typeface="Times New Roman" panose="02020603050405020304" pitchFamily="18" charset="0"/>
                <a:ea typeface="Calibri" panose="020F0502020204030204" pitchFamily="34" charset="0"/>
                <a:cs typeface="Times New Roman" panose="02020603050405020304" pitchFamily="18" charset="0"/>
              </a:rPr>
              <a:t>здоровья ребенка на основании результатов осмотров.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Подготовка к профилактическим осмотрам детей:</a:t>
            </a:r>
            <a:endParaRPr lang="ru-RU" sz="1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анкетирование родителей;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измерение артериального давления;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проведение антропометрии.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Планирование и составление следующих документов: </a:t>
            </a:r>
            <a:endParaRPr lang="ru-RU" sz="1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комплексный план работы на год;</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помесячный план работы;</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годовой план проведения профилактических прививок;</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таблица планирования прививок (при выполнении прививок обязательно наличие письменного согласия родителей);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годовой план санитарно-просветительской работы;</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направление отчетной документации установленной формы в Детскую поликлинику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ГБА </a:t>
            </a:r>
            <a:r>
              <a:rPr lang="ru-RU" sz="1600" dirty="0">
                <a:latin typeface="Times New Roman" panose="02020603050405020304" pitchFamily="18" charset="0"/>
                <a:ea typeface="Calibri" panose="020F0502020204030204" pitchFamily="34" charset="0"/>
                <a:cs typeface="Times New Roman" panose="02020603050405020304" pitchFamily="18" charset="0"/>
              </a:rPr>
              <a:t>РС (Я) </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a:t>
            </a:r>
            <a:r>
              <a:rPr lang="ru-RU" sz="1600" dirty="0" err="1" smtClean="0">
                <a:latin typeface="Times New Roman" panose="02020603050405020304" pitchFamily="18" charset="0"/>
                <a:ea typeface="Calibri" panose="020F0502020204030204" pitchFamily="34" charset="0"/>
                <a:cs typeface="Times New Roman" panose="02020603050405020304" pitchFamily="18" charset="0"/>
              </a:rPr>
              <a:t>Айхаль</a:t>
            </a:r>
            <a:r>
              <a:rPr lang="ru-RU" sz="1600" dirty="0" err="1" smtClean="0">
                <a:latin typeface="Times New Roman" panose="02020603050405020304" pitchFamily="18" charset="0"/>
                <a:ea typeface="Calibri" panose="020F0502020204030204" pitchFamily="34" charset="0"/>
                <a:cs typeface="Times New Roman" panose="02020603050405020304" pitchFamily="18" charset="0"/>
              </a:rPr>
              <a:t>ская</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ea typeface="Calibri" panose="020F0502020204030204" pitchFamily="34" charset="0"/>
                <a:cs typeface="Times New Roman" panose="02020603050405020304" pitchFamily="18" charset="0"/>
              </a:rPr>
              <a:t>городская больница».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Выписка средств, необходимых для работы медицинского кабинета:</a:t>
            </a:r>
            <a:endParaRPr lang="ru-RU" sz="1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медикаментов;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перевязочного материала;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препаратов для оказания экстренной помощи;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2" panose="05020102010507070707" pitchFamily="18"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изделий медицинского назначения.</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descr="https://thumbs.dreamstime.com/b/%D1%80%D0%B5%D0%B1%D0%B5%D0%BD%D0%BE%D0%BA-%D0%B4%D0%BE%D0%BA%D1%82%D0%BE%D1%80-1110467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836712"/>
            <a:ext cx="2448272" cy="3240360"/>
          </a:xfrm>
          <a:prstGeom prst="rect">
            <a:avLst/>
          </a:prstGeom>
          <a:ln>
            <a:noFill/>
          </a:ln>
          <a:effectLst>
            <a:softEdge rad="112500"/>
          </a:effectLst>
        </p:spPr>
      </p:pic>
    </p:spTree>
    <p:extLst>
      <p:ext uri="{BB962C8B-B14F-4D97-AF65-F5344CB8AC3E}">
        <p14:creationId xmlns:p14="http://schemas.microsoft.com/office/powerpoint/2010/main" val="349190582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6" name="Прямоугольник 5"/>
          <p:cNvSpPr/>
          <p:nvPr/>
        </p:nvSpPr>
        <p:spPr>
          <a:xfrm>
            <a:off x="29590" y="116632"/>
            <a:ext cx="9006905" cy="3416320"/>
          </a:xfrm>
          <a:prstGeom prst="rect">
            <a:avLst/>
          </a:prstGeom>
        </p:spPr>
        <p:txBody>
          <a:bodyPr wrap="square">
            <a:spAutoFit/>
          </a:bodyPr>
          <a:lstStyle/>
          <a:p>
            <a:pPr algn="ctr">
              <a:spcAft>
                <a:spcPts val="0"/>
              </a:spcAft>
            </a:pPr>
            <a:r>
              <a:rPr lang="ru-RU" sz="2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Оздоровительная </a:t>
            </a:r>
            <a:r>
              <a:rPr lang="ru-RU" sz="2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работа.</a:t>
            </a:r>
            <a:endParaRPr lang="ru-RU" sz="24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Работа </a:t>
            </a:r>
            <a:r>
              <a:rPr lang="ru-RU" sz="1600" dirty="0">
                <a:latin typeface="Times New Roman" panose="02020603050405020304" pitchFamily="18" charset="0"/>
                <a:ea typeface="Calibri" panose="020F0502020204030204" pitchFamily="34" charset="0"/>
                <a:cs typeface="Times New Roman" panose="02020603050405020304" pitchFamily="18" charset="0"/>
              </a:rPr>
              <a:t>по оздоровлению детей в детском саду проводится по принципу индивидуального подхода к детям с разным уровнем состояния здоровья.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Все </a:t>
            </a:r>
            <a:r>
              <a:rPr lang="ru-RU" sz="1600" dirty="0">
                <a:latin typeface="Times New Roman" panose="02020603050405020304" pitchFamily="18" charset="0"/>
                <a:ea typeface="Calibri" panose="020F0502020204030204" pitchFamily="34" charset="0"/>
                <a:cs typeface="Times New Roman" panose="02020603050405020304" pitchFamily="18" charset="0"/>
              </a:rPr>
              <a:t>занятия проходят в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физкультурном зале в </a:t>
            </a:r>
            <a:r>
              <a:rPr lang="ru-RU" sz="1600" dirty="0">
                <a:latin typeface="Times New Roman" panose="02020603050405020304" pitchFamily="18" charset="0"/>
                <a:ea typeface="Calibri" panose="020F0502020204030204" pitchFamily="34" charset="0"/>
                <a:cs typeface="Times New Roman" panose="02020603050405020304" pitchFamily="18" charset="0"/>
              </a:rPr>
              <a:t>облегченной форме: майка, шорты, носки</a:t>
            </a:r>
            <a:r>
              <a:rPr lang="ru-RU" sz="1600" b="1" dirty="0">
                <a:latin typeface="Times New Roman" panose="02020603050405020304" pitchFamily="18" charset="0"/>
                <a:ea typeface="Calibri" panose="020F0502020204030204" pitchFamily="34" charset="0"/>
                <a:cs typeface="Times New Roman" panose="02020603050405020304" pitchFamily="18" charset="0"/>
              </a:rPr>
              <a:t>.</a:t>
            </a:r>
            <a:endParaRPr lang="ru-RU" sz="16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Во </a:t>
            </a:r>
            <a:r>
              <a:rPr lang="ru-RU" sz="1600" dirty="0">
                <a:latin typeface="Times New Roman" panose="02020603050405020304" pitchFamily="18" charset="0"/>
                <a:ea typeface="Calibri" panose="020F0502020204030204" pitchFamily="34" charset="0"/>
                <a:cs typeface="Times New Roman" panose="02020603050405020304" pitchFamily="18" charset="0"/>
              </a:rPr>
              <a:t>время таких занятий дети получают воздушные ванны, что дает закаливающий эффект. Продолжением закаливающих мероприятий в течение дня является и гимнастика после сна, которая проводится на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дорожках «Здоровья» с </a:t>
            </a:r>
            <a:r>
              <a:rPr lang="ru-RU" sz="1600" dirty="0">
                <a:latin typeface="Times New Roman" panose="02020603050405020304" pitchFamily="18" charset="0"/>
                <a:ea typeface="Calibri" panose="020F0502020204030204" pitchFamily="34" charset="0"/>
                <a:cs typeface="Times New Roman" panose="02020603050405020304" pitchFamily="18" charset="0"/>
              </a:rPr>
              <a:t>последующим сухим обтиранием в группе по Рижскому методу закаливания</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В летний период проводится контрастное обливание ножек.</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Для </a:t>
            </a:r>
            <a:r>
              <a:rPr lang="ru-RU" sz="1600" dirty="0">
                <a:latin typeface="Times New Roman" panose="02020603050405020304" pitchFamily="18" charset="0"/>
                <a:ea typeface="Calibri" panose="020F0502020204030204" pitchFamily="34" charset="0"/>
                <a:cs typeface="Times New Roman" panose="02020603050405020304" pitchFamily="18" charset="0"/>
              </a:rPr>
              <a:t>каждой возрастной группы в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организации </a:t>
            </a:r>
            <a:r>
              <a:rPr lang="ru-RU" sz="1600" dirty="0">
                <a:latin typeface="Times New Roman" panose="02020603050405020304" pitchFamily="18" charset="0"/>
                <a:ea typeface="Calibri" panose="020F0502020204030204" pitchFamily="34" charset="0"/>
                <a:cs typeface="Times New Roman" panose="02020603050405020304" pitchFamily="18" charset="0"/>
              </a:rPr>
              <a:t>разработаны оптимальные двигательный и ортопедический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режимы, алгоритмы оздоровительного комплекса по сезонам.</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В </a:t>
            </a:r>
            <a:r>
              <a:rPr lang="ru-RU" sz="1600" dirty="0">
                <a:latin typeface="Times New Roman" panose="02020603050405020304" pitchFamily="18" charset="0"/>
                <a:ea typeface="Calibri" panose="020F0502020204030204" pitchFamily="34" charset="0"/>
                <a:cs typeface="Times New Roman" panose="02020603050405020304" pitchFamily="18" charset="0"/>
              </a:rPr>
              <a:t>систему закаливания в нашем детском саду включены и бальнеологические мероприятия: плавание и водные упражнения в бассейне</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Закаливание детей основано на природных факторах: солнце, воздух и вода.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6630" y="3513429"/>
            <a:ext cx="8496944" cy="400110"/>
          </a:xfrm>
          <a:prstGeom prst="rect">
            <a:avLst/>
          </a:prstGeom>
        </p:spPr>
        <p:txBody>
          <a:bodyPr wrap="square">
            <a:spAutoFit/>
          </a:bodyPr>
          <a:lstStyle/>
          <a:p>
            <a:pPr algn="ctr">
              <a:spcAft>
                <a:spcPts val="0"/>
              </a:spcAft>
            </a:pPr>
            <a:r>
              <a:rPr lang="ru-RU" sz="20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Качественные </a:t>
            </a:r>
            <a:r>
              <a:rPr lang="ru-RU" sz="20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показатели </a:t>
            </a:r>
            <a:r>
              <a:rPr lang="ru-RU" sz="20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работы </a:t>
            </a:r>
            <a:r>
              <a:rPr lang="ru-RU" sz="20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за 2021 год</a:t>
            </a:r>
            <a:r>
              <a:rPr lang="ru-RU" sz="20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a:t>
            </a:r>
            <a:endParaRPr lang="ru-RU" sz="20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VID_20220324_09403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a:off x="104552" y="3947329"/>
            <a:ext cx="4176464" cy="2638904"/>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3042" y="3952266"/>
            <a:ext cx="4275102" cy="26290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168099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7">
                                          <p:stCondLst>
                                            <p:cond delay="0"/>
                                          </p:stCondLst>
                                        </p:cTn>
                                        <p:tgtEl>
                                          <p:spTgt spid="3"/>
                                        </p:tgtEl>
                                      </p:cBhvr>
                                    </p:animEffect>
                                    <p:anim calcmode="lin" valueType="num">
                                      <p:cBhvr>
                                        <p:cTn id="13" dur="1594"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gtEl>
                                        <p:attrNameLst>
                                          <p:attrName>ppt_y</p:attrName>
                                        </p:attrNameLst>
                                      </p:cBhvr>
                                      <p:tavLst>
                                        <p:tav tm="0" fmla="#ppt_y-sin(pi*$)/9">
                                          <p:val>
                                            <p:fltVal val="0"/>
                                          </p:val>
                                        </p:tav>
                                        <p:tav tm="100000">
                                          <p:val>
                                            <p:fltVal val="1"/>
                                          </p:val>
                                        </p:tav>
                                      </p:tavLst>
                                    </p:anim>
                                    <p:anim calcmode="lin" valueType="num">
                                      <p:cBhvr>
                                        <p:cTn id="16" dur="290" tmFilter="0, 0; 0.125,0.2665; 0.25,0.4; 0.375,0.465; 0.5,0.5;  0.625,0.535; 0.75,0.6; 0.875,0.7335; 1,1">
                                          <p:stCondLst>
                                            <p:cond delay="1159"/>
                                          </p:stCondLst>
                                        </p:cTn>
                                        <p:tgtEl>
                                          <p:spTgt spid="3"/>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gtEl>
                                      </p:cBhvr>
                                      <p:to x="100000" y="60000"/>
                                    </p:animScale>
                                    <p:animScale>
                                      <p:cBhvr>
                                        <p:cTn id="19" dur="145" decel="50000">
                                          <p:stCondLst>
                                            <p:cond delay="592"/>
                                          </p:stCondLst>
                                        </p:cTn>
                                        <p:tgtEl>
                                          <p:spTgt spid="3"/>
                                        </p:tgtEl>
                                      </p:cBhvr>
                                      <p:to x="100000" y="100000"/>
                                    </p:animScale>
                                    <p:animScale>
                                      <p:cBhvr>
                                        <p:cTn id="20" dur="23">
                                          <p:stCondLst>
                                            <p:cond delay="1148"/>
                                          </p:stCondLst>
                                        </p:cTn>
                                        <p:tgtEl>
                                          <p:spTgt spid="3"/>
                                        </p:tgtEl>
                                      </p:cBhvr>
                                      <p:to x="100000" y="80000"/>
                                    </p:animScale>
                                    <p:animScale>
                                      <p:cBhvr>
                                        <p:cTn id="21" dur="145" decel="50000">
                                          <p:stCondLst>
                                            <p:cond delay="1171"/>
                                          </p:stCondLst>
                                        </p:cTn>
                                        <p:tgtEl>
                                          <p:spTgt spid="3"/>
                                        </p:tgtEl>
                                      </p:cBhvr>
                                      <p:to x="100000" y="100000"/>
                                    </p:animScale>
                                    <p:animScale>
                                      <p:cBhvr>
                                        <p:cTn id="22" dur="23">
                                          <p:stCondLst>
                                            <p:cond delay="1437"/>
                                          </p:stCondLst>
                                        </p:cTn>
                                        <p:tgtEl>
                                          <p:spTgt spid="3"/>
                                        </p:tgtEl>
                                      </p:cBhvr>
                                      <p:to x="100000" y="90000"/>
                                    </p:animScale>
                                    <p:animScale>
                                      <p:cBhvr>
                                        <p:cTn id="23" dur="145" decel="50000">
                                          <p:stCondLst>
                                            <p:cond delay="1459"/>
                                          </p:stCondLst>
                                        </p:cTn>
                                        <p:tgtEl>
                                          <p:spTgt spid="3"/>
                                        </p:tgtEl>
                                      </p:cBhvr>
                                      <p:to x="100000" y="100000"/>
                                    </p:animScale>
                                    <p:animScale>
                                      <p:cBhvr>
                                        <p:cTn id="24" dur="23">
                                          <p:stCondLst>
                                            <p:cond delay="1582"/>
                                          </p:stCondLst>
                                        </p:cTn>
                                        <p:tgtEl>
                                          <p:spTgt spid="3"/>
                                        </p:tgtEl>
                                      </p:cBhvr>
                                      <p:to x="100000" y="95000"/>
                                    </p:animScale>
                                    <p:animScale>
                                      <p:cBhvr>
                                        <p:cTn id="25" dur="145" decel="50000">
                                          <p:stCondLst>
                                            <p:cond delay="1605"/>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fill="hold" display="0">
                  <p:stCondLst>
                    <p:cond delay="indefinite"/>
                  </p:stCondLst>
                </p:cTn>
                <p:tgtEl>
                  <p:spTgt spid="4"/>
                </p:tgtEl>
              </p:cMediaNode>
            </p:video>
          </p:childTnLst>
        </p:cTn>
      </p:par>
    </p:tnLst>
    <p:bldLst>
      <p:bldP spid="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20000"/>
                <a:lumOff val="80000"/>
              </a:schemeClr>
            </a:gs>
            <a:gs pos="42000">
              <a:schemeClr val="accent1">
                <a:lumMod val="45000"/>
                <a:lumOff val="55000"/>
              </a:schemeClr>
            </a:gs>
            <a:gs pos="80000">
              <a:schemeClr val="accent1">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Прямоугольник 7"/>
          <p:cNvSpPr/>
          <p:nvPr/>
        </p:nvSpPr>
        <p:spPr>
          <a:xfrm>
            <a:off x="179512" y="0"/>
            <a:ext cx="8784976" cy="830997"/>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spcAft>
                <a:spcPts val="0"/>
              </a:spcAft>
            </a:pPr>
            <a:r>
              <a:rPr lang="ru-RU" sz="2000" b="1" dirty="0" smtClean="0">
                <a:ln/>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В </a:t>
            </a:r>
            <a:r>
              <a:rPr lang="ru-RU" sz="2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детском саду проводятся </a:t>
            </a:r>
            <a:r>
              <a:rPr lang="ru-RU" sz="2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следующие здоровье сберегающие мероприятия:</a:t>
            </a:r>
            <a:endParaRPr lang="ru-RU" sz="2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4199335297"/>
              </p:ext>
            </p:extLst>
          </p:nvPr>
        </p:nvGraphicFramePr>
        <p:xfrm>
          <a:off x="179512" y="853363"/>
          <a:ext cx="8568952" cy="5855918"/>
        </p:xfrm>
        <a:graphic>
          <a:graphicData uri="http://schemas.openxmlformats.org/drawingml/2006/table">
            <a:tbl>
              <a:tblPr firstRow="1" firstCol="1" bandRow="1">
                <a:tableStyleId>{3C2FFA5D-87B4-456A-9821-1D502468CF0F}</a:tableStyleId>
              </a:tblPr>
              <a:tblGrid>
                <a:gridCol w="614529"/>
                <a:gridCol w="7954423"/>
              </a:tblGrid>
              <a:tr h="344079">
                <a:tc>
                  <a:txBody>
                    <a:bodyPr/>
                    <a:lstStyle/>
                    <a:p>
                      <a:pPr algn="ctr">
                        <a:lnSpc>
                          <a:spcPct val="107000"/>
                        </a:lnSpc>
                        <a:spcAft>
                          <a:spcPts val="0"/>
                        </a:spcAft>
                      </a:pPr>
                      <a:r>
                        <a:rPr lang="ru-RU" sz="11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ru-RU" sz="1100" dirty="0">
                          <a:effectLst/>
                          <a:latin typeface="Times New Roman" panose="02020603050405020304" pitchFamily="18" charset="0"/>
                          <a:cs typeface="Times New Roman" panose="02020603050405020304" pitchFamily="18" charset="0"/>
                        </a:rPr>
                        <a:t>п/п</a:t>
                      </a:r>
                      <a:endParaRPr lang="ru-RU"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solidFill>
                      <a:srgbClr val="00B0F0"/>
                    </a:solidFill>
                  </a:tcPr>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Наименование мероприятия</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solidFill>
                      <a:srgbClr val="00B0F0"/>
                    </a:solidFill>
                  </a:tcPr>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1</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Соблюдения режима дня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2</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Утренняя гимнастика</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3</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Утренний прием (гимнастика на воздухе) (июль-август)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95890">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4</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Дыхательная гимнастика «Поиграем носиком»</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5</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ЛФК (коррекция осанки, стопы, зрения)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6</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Физическое воспитание (1раз в неделю)</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7</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Плавание (1 раза в неделю)</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8</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Прогулки на свежем воздухе </a:t>
                      </a:r>
                      <a:r>
                        <a:rPr lang="ru-RU" sz="1200" dirty="0" smtClean="0">
                          <a:effectLst/>
                          <a:latin typeface="Times New Roman" panose="02020603050405020304" pitchFamily="18" charset="0"/>
                          <a:cs typeface="Times New Roman" panose="02020603050405020304" pitchFamily="18" charset="0"/>
                        </a:rPr>
                        <a:t>(2 раза </a:t>
                      </a:r>
                      <a:r>
                        <a:rPr lang="ru-RU" sz="1200" dirty="0">
                          <a:effectLst/>
                          <a:latin typeface="Times New Roman" panose="02020603050405020304" pitchFamily="18" charset="0"/>
                          <a:cs typeface="Times New Roman" panose="02020603050405020304" pitchFamily="18" charset="0"/>
                        </a:rPr>
                        <a:t>в день)</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9</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Контрастное обливание ног (летний оздоровительный период)</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10</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Самомассаж точечный по Уманской, игровой</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374600">
                <a:tc>
                  <a:txBody>
                    <a:bodyPr/>
                    <a:lstStyle/>
                    <a:p>
                      <a:pPr algn="ctr">
                        <a:lnSpc>
                          <a:spcPct val="107000"/>
                        </a:lnSpc>
                        <a:spcAft>
                          <a:spcPts val="0"/>
                        </a:spcAft>
                      </a:pPr>
                      <a:r>
                        <a:rPr lang="ru-RU" sz="1000" dirty="0" smtClean="0">
                          <a:effectLst/>
                          <a:latin typeface="Times New Roman" panose="02020603050405020304" pitchFamily="18" charset="0"/>
                          <a:cs typeface="Times New Roman" panose="02020603050405020304" pitchFamily="18" charset="0"/>
                        </a:rPr>
                        <a:t>11</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Рижский метод оздоровления - ходьба босиком по мокрой дорожке, ребристой доске, «морском» коврике после дневного сна.</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374600">
                <a:tc>
                  <a:txBody>
                    <a:bodyPr/>
                    <a:lstStyle/>
                    <a:p>
                      <a:pPr algn="ctr">
                        <a:lnSpc>
                          <a:spcPct val="107000"/>
                        </a:lnSpc>
                        <a:spcAft>
                          <a:spcPts val="0"/>
                        </a:spcAft>
                      </a:pPr>
                      <a:r>
                        <a:rPr lang="ru-RU" sz="1000" dirty="0" smtClean="0">
                          <a:effectLst/>
                          <a:latin typeface="Times New Roman" panose="02020603050405020304" pitchFamily="18" charset="0"/>
                          <a:cs typeface="Times New Roman" panose="02020603050405020304" pitchFamily="18" charset="0"/>
                        </a:rPr>
                        <a:t>12</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Полоскание полости рта, горла кипяченой водой комнатной температуры после каждого приема пищи, соленой водой после сна</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303324">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13</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Обширное умывание прохладной водой, умывание рук до локтей водой с постепенным понижением температуры</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14</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Местные и общие воздушные ванны (проветривание помещения)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564246">
                <a:tc>
                  <a:txBody>
                    <a:bodyPr/>
                    <a:lstStyle/>
                    <a:p>
                      <a:pPr algn="ctr">
                        <a:lnSpc>
                          <a:spcPct val="107000"/>
                        </a:lnSpc>
                        <a:spcAft>
                          <a:spcPts val="0"/>
                        </a:spcAft>
                      </a:pPr>
                      <a:r>
                        <a:rPr lang="ru-RU" sz="1000" dirty="0" smtClean="0">
                          <a:effectLst/>
                          <a:latin typeface="Times New Roman" panose="02020603050405020304" pitchFamily="18" charset="0"/>
                          <a:cs typeface="Times New Roman" panose="02020603050405020304" pitchFamily="18" charset="0"/>
                        </a:rPr>
                        <a:t>15</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Профилактика острых респираторных вирусных заболеваний </a:t>
                      </a:r>
                      <a:r>
                        <a:rPr lang="ru-RU" sz="1200" dirty="0" smtClean="0">
                          <a:effectLst/>
                          <a:latin typeface="Times New Roman" panose="02020603050405020304" pitchFamily="18" charset="0"/>
                          <a:cs typeface="Times New Roman" panose="02020603050405020304" pitchFamily="18" charset="0"/>
                        </a:rPr>
                        <a:t>, новой коронавирусной инфекции (</a:t>
                      </a:r>
                      <a:r>
                        <a:rPr lang="ru-RU" sz="1200" dirty="0" err="1" smtClean="0">
                          <a:effectLst/>
                          <a:latin typeface="Times New Roman" panose="02020603050405020304" pitchFamily="18" charset="0"/>
                          <a:cs typeface="Times New Roman" panose="02020603050405020304" pitchFamily="18" charset="0"/>
                        </a:rPr>
                        <a:t>фитоионизация</a:t>
                      </a:r>
                      <a:r>
                        <a:rPr lang="ru-RU" sz="1200" dirty="0" smtClean="0">
                          <a:effectLst/>
                          <a:latin typeface="Times New Roman" panose="02020603050405020304" pitchFamily="18" charset="0"/>
                          <a:cs typeface="Times New Roman" panose="02020603050405020304" pitchFamily="18" charset="0"/>
                        </a:rPr>
                        <a:t> </a:t>
                      </a:r>
                      <a:r>
                        <a:rPr lang="ru-RU" sz="1200" dirty="0">
                          <a:effectLst/>
                          <a:latin typeface="Times New Roman" panose="02020603050405020304" pitchFamily="18" charset="0"/>
                          <a:cs typeface="Times New Roman" panose="02020603050405020304" pitchFamily="18" charset="0"/>
                        </a:rPr>
                        <a:t>воздуха, </a:t>
                      </a:r>
                      <a:r>
                        <a:rPr lang="ru-RU" sz="1200" dirty="0" err="1">
                          <a:effectLst/>
                          <a:latin typeface="Times New Roman" panose="02020603050405020304" pitchFamily="18" charset="0"/>
                          <a:cs typeface="Times New Roman" panose="02020603050405020304" pitchFamily="18" charset="0"/>
                        </a:rPr>
                        <a:t>оксолиновая</a:t>
                      </a:r>
                      <a:r>
                        <a:rPr lang="ru-RU" sz="1200" dirty="0">
                          <a:effectLst/>
                          <a:latin typeface="Times New Roman" panose="02020603050405020304" pitchFamily="18" charset="0"/>
                          <a:cs typeface="Times New Roman" panose="02020603050405020304" pitchFamily="18" charset="0"/>
                        </a:rPr>
                        <a:t> мазь в нос 2 раза в день, иммуномодуляторы - </a:t>
                      </a:r>
                      <a:r>
                        <a:rPr lang="ru-RU" sz="1200" dirty="0" err="1">
                          <a:effectLst/>
                          <a:latin typeface="Times New Roman" panose="02020603050405020304" pitchFamily="18" charset="0"/>
                          <a:cs typeface="Times New Roman" panose="02020603050405020304" pitchFamily="18" charset="0"/>
                        </a:rPr>
                        <a:t>анаферон</a:t>
                      </a:r>
                      <a:r>
                        <a:rPr lang="ru-RU" sz="1200" dirty="0">
                          <a:effectLst/>
                          <a:latin typeface="Times New Roman" panose="02020603050405020304" pitchFamily="18" charset="0"/>
                          <a:cs typeface="Times New Roman" panose="02020603050405020304" pitchFamily="18" charset="0"/>
                        </a:rPr>
                        <a:t> 1 т х 1 раз в день - № </a:t>
                      </a:r>
                      <a:r>
                        <a:rPr lang="ru-RU" sz="1200" dirty="0" smtClean="0">
                          <a:effectLst/>
                          <a:latin typeface="Times New Roman" panose="02020603050405020304" pitchFamily="18" charset="0"/>
                          <a:cs typeface="Times New Roman" panose="02020603050405020304" pitchFamily="18" charset="0"/>
                        </a:rPr>
                        <a:t>10, </a:t>
                      </a:r>
                      <a:r>
                        <a:rPr lang="ru-RU" sz="1200" dirty="0" err="1" smtClean="0">
                          <a:effectLst/>
                          <a:latin typeface="Times New Roman" panose="02020603050405020304" pitchFamily="18" charset="0"/>
                          <a:cs typeface="Times New Roman" panose="02020603050405020304" pitchFamily="18" charset="0"/>
                        </a:rPr>
                        <a:t>арбидол</a:t>
                      </a:r>
                      <a:r>
                        <a:rPr lang="ru-RU" sz="1200" dirty="0" smtClean="0">
                          <a:effectLst/>
                          <a:latin typeface="Times New Roman" panose="02020603050405020304" pitchFamily="18" charset="0"/>
                          <a:cs typeface="Times New Roman" panose="02020603050405020304" pitchFamily="18" charset="0"/>
                        </a:rPr>
                        <a:t> 1 т х1 р/д, </a:t>
                      </a:r>
                      <a:r>
                        <a:rPr lang="ru-RU" sz="1200" dirty="0" err="1" smtClean="0">
                          <a:effectLst/>
                          <a:latin typeface="Times New Roman" panose="02020603050405020304" pitchFamily="18" charset="0"/>
                          <a:cs typeface="Times New Roman" panose="02020603050405020304" pitchFamily="18" charset="0"/>
                        </a:rPr>
                        <a:t>Гриппферон</a:t>
                      </a:r>
                      <a:r>
                        <a:rPr lang="ru-RU" sz="1200" dirty="0" smtClean="0">
                          <a:effectLst/>
                          <a:latin typeface="Times New Roman" panose="02020603050405020304" pitchFamily="18" charset="0"/>
                          <a:cs typeface="Times New Roman" panose="02020603050405020304" pitchFamily="18" charset="0"/>
                        </a:rPr>
                        <a:t> по 2 кап х 2 р/д)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281576">
                <a:tc>
                  <a:txBody>
                    <a:bodyPr/>
                    <a:lstStyle/>
                    <a:p>
                      <a:pPr algn="ctr">
                        <a:lnSpc>
                          <a:spcPct val="107000"/>
                        </a:lnSpc>
                        <a:spcAft>
                          <a:spcPts val="0"/>
                        </a:spcAft>
                      </a:pPr>
                      <a:r>
                        <a:rPr lang="ru-RU" sz="1000" dirty="0" smtClean="0">
                          <a:effectLst/>
                          <a:latin typeface="Times New Roman" panose="02020603050405020304" pitchFamily="18" charset="0"/>
                          <a:cs typeface="Times New Roman" panose="02020603050405020304" pitchFamily="18" charset="0"/>
                        </a:rPr>
                        <a:t>16</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smtClean="0">
                          <a:effectLst/>
                          <a:latin typeface="Times New Roman" panose="02020603050405020304" pitchFamily="18" charset="0"/>
                          <a:cs typeface="Times New Roman" panose="02020603050405020304" pitchFamily="18" charset="0"/>
                        </a:rPr>
                        <a:t>Витамин Д3 по</a:t>
                      </a:r>
                      <a:r>
                        <a:rPr lang="ru-RU" sz="1200" baseline="0" dirty="0" smtClean="0">
                          <a:effectLst/>
                          <a:latin typeface="Times New Roman" panose="02020603050405020304" pitchFamily="18" charset="0"/>
                          <a:cs typeface="Times New Roman" panose="02020603050405020304" pitchFamily="18" charset="0"/>
                        </a:rPr>
                        <a:t> назначению врача педиатра (</a:t>
                      </a:r>
                      <a:r>
                        <a:rPr lang="ru-RU" sz="1200" baseline="0" dirty="0" err="1" smtClean="0">
                          <a:effectLst/>
                          <a:latin typeface="Times New Roman" panose="02020603050405020304" pitchFamily="18" charset="0"/>
                          <a:cs typeface="Times New Roman" panose="02020603050405020304" pitchFamily="18" charset="0"/>
                        </a:rPr>
                        <a:t>осень,весна</a:t>
                      </a:r>
                      <a:r>
                        <a:rPr lang="ru-RU" sz="1200" baseline="0" dirty="0" smtClean="0">
                          <a:effectLst/>
                          <a:latin typeface="Times New Roman" panose="02020603050405020304" pitchFamily="18" charset="0"/>
                          <a:cs typeface="Times New Roman" panose="02020603050405020304" pitchFamily="18" charset="0"/>
                        </a:rPr>
                        <a:t> -1 раз в день-30 дней)</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216024">
                <a:tc>
                  <a:txBody>
                    <a:bodyPr/>
                    <a:lstStyle/>
                    <a:p>
                      <a:pPr algn="ctr">
                        <a:lnSpc>
                          <a:spcPct val="107000"/>
                        </a:lnSpc>
                        <a:spcAft>
                          <a:spcPts val="0"/>
                        </a:spcAft>
                      </a:pPr>
                      <a:r>
                        <a:rPr lang="ru-RU" sz="1000" dirty="0" smtClean="0">
                          <a:effectLst/>
                          <a:latin typeface="Times New Roman" panose="02020603050405020304" pitchFamily="18" charset="0"/>
                          <a:cs typeface="Times New Roman" panose="02020603050405020304" pitchFamily="18" charset="0"/>
                        </a:rPr>
                        <a:t>17</a:t>
                      </a:r>
                      <a:r>
                        <a:rPr lang="ru-RU" sz="1000" dirty="0">
                          <a:effectLst/>
                          <a:latin typeface="Times New Roman" panose="02020603050405020304" pitchFamily="18" charset="0"/>
                          <a:cs typeface="Times New Roman" panose="02020603050405020304" pitchFamily="18" charset="0"/>
                        </a:rPr>
                        <a:t> </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err="1">
                          <a:effectLst/>
                          <a:latin typeface="Times New Roman" panose="02020603050405020304" pitchFamily="18" charset="0"/>
                          <a:cs typeface="Times New Roman" panose="02020603050405020304" pitchFamily="18" charset="0"/>
                        </a:rPr>
                        <a:t>Свето</a:t>
                      </a:r>
                      <a:r>
                        <a:rPr lang="ru-RU" sz="1200" dirty="0">
                          <a:effectLst/>
                          <a:latin typeface="Times New Roman" panose="02020603050405020304" pitchFamily="18" charset="0"/>
                          <a:cs typeface="Times New Roman" panose="02020603050405020304" pitchFamily="18" charset="0"/>
                        </a:rPr>
                        <a:t> - и </a:t>
                      </a:r>
                      <a:r>
                        <a:rPr lang="ru-RU" sz="1200" dirty="0" err="1">
                          <a:effectLst/>
                          <a:latin typeface="Times New Roman" panose="02020603050405020304" pitchFamily="18" charset="0"/>
                          <a:cs typeface="Times New Roman" panose="02020603050405020304" pitchFamily="18" charset="0"/>
                        </a:rPr>
                        <a:t>цветотерапия</a:t>
                      </a:r>
                      <a:r>
                        <a:rPr lang="ru-RU" sz="1200" dirty="0">
                          <a:effectLst/>
                          <a:latin typeface="Times New Roman" panose="02020603050405020304" pitchFamily="18" charset="0"/>
                          <a:cs typeface="Times New Roman" panose="02020603050405020304" pitchFamily="18" charset="0"/>
                        </a:rPr>
                        <a:t> (обеспечение светового режима и </a:t>
                      </a:r>
                      <a:r>
                        <a:rPr lang="ru-RU" sz="1200" dirty="0" smtClean="0">
                          <a:effectLst/>
                          <a:latin typeface="Times New Roman" panose="02020603050405020304" pitchFamily="18" charset="0"/>
                          <a:cs typeface="Times New Roman" panose="02020603050405020304" pitchFamily="18" charset="0"/>
                        </a:rPr>
                        <a:t>световое </a:t>
                      </a:r>
                      <a:r>
                        <a:rPr lang="ru-RU" sz="1200" dirty="0">
                          <a:effectLst/>
                          <a:latin typeface="Times New Roman" panose="02020603050405020304" pitchFamily="18" charset="0"/>
                          <a:cs typeface="Times New Roman" panose="02020603050405020304" pitchFamily="18" charset="0"/>
                        </a:rPr>
                        <a:t>сопровождение среды и учебного процесса)</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18</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a:effectLst/>
                          <a:latin typeface="Times New Roman" panose="02020603050405020304" pitchFamily="18" charset="0"/>
                          <a:cs typeface="Times New Roman" panose="02020603050405020304" pitchFamily="18" charset="0"/>
                        </a:rPr>
                        <a:t>Питание, витаминизированное с разнообразием овощных блюд, соков и фруктов</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229123">
                <a:tc>
                  <a:txBody>
                    <a:bodyPr/>
                    <a:lstStyle/>
                    <a:p>
                      <a:pPr algn="ctr">
                        <a:lnSpc>
                          <a:spcPct val="107000"/>
                        </a:lnSpc>
                        <a:spcAft>
                          <a:spcPts val="0"/>
                        </a:spcAft>
                      </a:pPr>
                      <a:r>
                        <a:rPr lang="ru-RU" sz="1000" dirty="0">
                          <a:effectLst/>
                          <a:latin typeface="Times New Roman" panose="02020603050405020304" pitchFamily="18" charset="0"/>
                          <a:cs typeface="Times New Roman" panose="02020603050405020304" pitchFamily="18" charset="0"/>
                        </a:rPr>
                        <a:t>19</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r>
                        <a:rPr lang="ru-RU" sz="1200" dirty="0" err="1">
                          <a:effectLst/>
                          <a:latin typeface="Times New Roman" panose="02020603050405020304" pitchFamily="18" charset="0"/>
                          <a:cs typeface="Times New Roman" panose="02020603050405020304" pitchFamily="18" charset="0"/>
                        </a:rPr>
                        <a:t>Фитонцидопрофилактика</a:t>
                      </a:r>
                      <a:r>
                        <a:rPr lang="ru-RU" sz="1200" dirty="0">
                          <a:effectLst/>
                          <a:latin typeface="Times New Roman" panose="02020603050405020304" pitchFamily="18" charset="0"/>
                          <a:cs typeface="Times New Roman" panose="02020603050405020304" pitchFamily="18" charset="0"/>
                        </a:rPr>
                        <a:t> – «волшебная приправа» (лук, чеснок на первое блюдо в обед)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214878">
                <a:tc>
                  <a:txBody>
                    <a:bodyPr/>
                    <a:lstStyle/>
                    <a:p>
                      <a:pPr algn="ctr">
                        <a:lnSpc>
                          <a:spcPct val="100000"/>
                        </a:lnSpc>
                        <a:spcAft>
                          <a:spcPts val="0"/>
                        </a:spcAft>
                      </a:pPr>
                      <a:r>
                        <a:rPr lang="ru-RU" sz="1000" dirty="0">
                          <a:effectLst/>
                          <a:latin typeface="Times New Roman" panose="02020603050405020304" pitchFamily="18" charset="0"/>
                          <a:cs typeface="Times New Roman" panose="02020603050405020304" pitchFamily="18" charset="0"/>
                        </a:rPr>
                        <a:t>20</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0000"/>
                        </a:lnSpc>
                        <a:spcAft>
                          <a:spcPts val="0"/>
                        </a:spcAft>
                      </a:pPr>
                      <a:r>
                        <a:rPr lang="ru-RU" sz="1200" dirty="0">
                          <a:effectLst/>
                          <a:latin typeface="Times New Roman" panose="02020603050405020304" pitchFamily="18" charset="0"/>
                          <a:cs typeface="Times New Roman" panose="02020603050405020304" pitchFamily="18" charset="0"/>
                        </a:rPr>
                        <a:t>Оксигенотерапия (кислородный коктейль 1 курс – 10 </a:t>
                      </a:r>
                      <a:r>
                        <a:rPr lang="ru-RU" sz="1200" dirty="0" smtClean="0">
                          <a:effectLst/>
                          <a:latin typeface="Times New Roman" panose="02020603050405020304" pitchFamily="18" charset="0"/>
                          <a:cs typeface="Times New Roman" panose="02020603050405020304" pitchFamily="18" charset="0"/>
                        </a:rPr>
                        <a:t>дней-</a:t>
                      </a:r>
                      <a:r>
                        <a:rPr lang="ru-RU" sz="1200" baseline="0" dirty="0" smtClean="0">
                          <a:effectLst/>
                          <a:latin typeface="Times New Roman" panose="02020603050405020304" pitchFamily="18" charset="0"/>
                          <a:cs typeface="Times New Roman" panose="02020603050405020304" pitchFamily="18" charset="0"/>
                        </a:rPr>
                        <a:t> ежеквартально,</a:t>
                      </a:r>
                      <a:r>
                        <a:rPr lang="ru-RU" sz="1200" dirty="0" smtClean="0">
                          <a:effectLst/>
                          <a:latin typeface="Times New Roman" panose="02020603050405020304" pitchFamily="18" charset="0"/>
                          <a:cs typeface="Times New Roman" panose="02020603050405020304" pitchFamily="18" charset="0"/>
                        </a:rPr>
                        <a:t> по</a:t>
                      </a:r>
                      <a:r>
                        <a:rPr lang="ru-RU" sz="1200" baseline="0" dirty="0" smtClean="0">
                          <a:effectLst/>
                          <a:latin typeface="Times New Roman" panose="02020603050405020304" pitchFamily="18" charset="0"/>
                          <a:cs typeface="Times New Roman" panose="02020603050405020304" pitchFamily="18" charset="0"/>
                        </a:rPr>
                        <a:t> договору 129 ребенка </a:t>
                      </a:r>
                      <a:r>
                        <a:rPr lang="ru-RU" sz="1200" dirty="0" smtClean="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95890">
                <a:tc>
                  <a:txBody>
                    <a:bodyPr/>
                    <a:lstStyle/>
                    <a:p>
                      <a:pPr algn="ctr">
                        <a:lnSpc>
                          <a:spcPct val="100000"/>
                        </a:lnSpc>
                        <a:spcAft>
                          <a:spcPts val="0"/>
                        </a:spcAft>
                      </a:pPr>
                      <a:r>
                        <a:rPr lang="ru-RU" sz="1000" dirty="0">
                          <a:effectLst/>
                          <a:latin typeface="Times New Roman" panose="02020603050405020304" pitchFamily="18" charset="0"/>
                          <a:cs typeface="Times New Roman" panose="02020603050405020304" pitchFamily="18" charset="0"/>
                        </a:rPr>
                        <a:t>21</a:t>
                      </a: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effectLst/>
                          <a:latin typeface="Times New Roman" panose="02020603050405020304" pitchFamily="18" charset="0"/>
                          <a:cs typeface="Times New Roman" panose="02020603050405020304" pitchFamily="18" charset="0"/>
                        </a:rPr>
                        <a:t>С-витаминизация III блюда </a:t>
                      </a: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r h="184953">
                <a:tc>
                  <a:txBody>
                    <a:bodyPr/>
                    <a:lstStyle/>
                    <a:p>
                      <a:pPr algn="ctr">
                        <a:lnSpc>
                          <a:spcPct val="107000"/>
                        </a:lnSpc>
                        <a:spcAft>
                          <a:spcPts val="0"/>
                        </a:spcAft>
                      </a:pPr>
                      <a:endParaRPr lang="ru-RU"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c>
                  <a:txBody>
                    <a:bodyPr/>
                    <a:lstStyle/>
                    <a:p>
                      <a:pPr algn="l">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821" marR="41821" marT="8364" marB="0"/>
                </a:tc>
              </a:tr>
            </a:tbl>
          </a:graphicData>
        </a:graphic>
      </p:graphicFrame>
      <p:sp>
        <p:nvSpPr>
          <p:cNvPr id="2" name="TextBox 1"/>
          <p:cNvSpPr txBox="1"/>
          <p:nvPr/>
        </p:nvSpPr>
        <p:spPr>
          <a:xfrm>
            <a:off x="5076056" y="836712"/>
            <a:ext cx="3816424" cy="369332"/>
          </a:xfrm>
          <a:prstGeom prst="rect">
            <a:avLst/>
          </a:prstGeom>
          <a:noFill/>
        </p:spPr>
        <p:txBody>
          <a:bodyPr wrap="square" rtlCol="0">
            <a:spAutoFit/>
          </a:bodyPr>
          <a:lstStyle/>
          <a:p>
            <a:endParaRPr lang="ru-RU" dirty="0"/>
          </a:p>
        </p:txBody>
      </p:sp>
      <p:pic>
        <p:nvPicPr>
          <p:cNvPr id="5" name="Рисунок 4" descr="http://dou89.ivedu.ru/thumbs_orig/marafon_19/hqvpkn_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3137" y="1206044"/>
            <a:ext cx="3402261" cy="1873487"/>
          </a:xfrm>
          <a:prstGeom prst="rect">
            <a:avLst/>
          </a:prstGeom>
          <a:noFill/>
          <a:ln>
            <a:noFill/>
          </a:ln>
        </p:spPr>
      </p:pic>
    </p:spTree>
    <p:extLst>
      <p:ext uri="{BB962C8B-B14F-4D97-AF65-F5344CB8AC3E}">
        <p14:creationId xmlns:p14="http://schemas.microsoft.com/office/powerpoint/2010/main" val="3616465893"/>
      </p:ext>
    </p:extLst>
  </p:cSld>
  <p:clrMapOvr>
    <a:masterClrMapping/>
  </p:clrMapOvr>
  <mc:AlternateContent xmlns:mc="http://schemas.openxmlformats.org/markup-compatibility/2006" xmlns:p14="http://schemas.microsoft.com/office/powerpoint/2010/main">
    <mc:Choice Requires="p14">
      <p:transition spd="slow" p14:dur="1500">
        <p:pull dir="d"/>
      </p:transition>
    </mc:Choice>
    <mc:Fallback xmlns="">
      <p:transition spd="slow">
        <p:pull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75"/>
                                        <p:tgtEl>
                                          <p:spTgt spid="12"/>
                                        </p:tgtEl>
                                      </p:cBhvr>
                                    </p:animEffect>
                                    <p:anim calcmode="lin" valueType="num">
                                      <p:cBhvr>
                                        <p:cTn id="8" dur="700" fill="hold"/>
                                        <p:tgtEl>
                                          <p:spTgt spid="12"/>
                                        </p:tgtEl>
                                        <p:attrNameLst>
                                          <p:attrName>ppt_x</p:attrName>
                                        </p:attrNameLst>
                                      </p:cBhvr>
                                      <p:tavLst>
                                        <p:tav tm="0">
                                          <p:val>
                                            <p:strVal val="#ppt_x"/>
                                          </p:val>
                                        </p:tav>
                                        <p:tav tm="100000">
                                          <p:val>
                                            <p:strVal val="#ppt_x"/>
                                          </p:val>
                                        </p:tav>
                                      </p:tavLst>
                                    </p:anim>
                                    <p:anim calcmode="lin" valueType="num">
                                      <p:cBhvr>
                                        <p:cTn id="9" dur="700" fill="hold"/>
                                        <p:tgtEl>
                                          <p:spTgt spid="12"/>
                                        </p:tgtEl>
                                        <p:attrNameLst>
                                          <p:attrName>ppt_y</p:attrName>
                                        </p:attrNameLst>
                                      </p:cBhvr>
                                      <p:tavLst>
                                        <p:tav tm="0">
                                          <p:val>
                                            <p:strVal val="#ppt_y+0.31"/>
                                          </p:val>
                                        </p:tav>
                                        <p:tav tm="100000">
                                          <p:val>
                                            <p:strVal val="#ppt_y+0.31"/>
                                          </p:val>
                                        </p:tav>
                                      </p:tavLst>
                                    </p:anim>
                                    <p:anim calcmode="lin" valueType="num">
                                      <p:cBhvr>
                                        <p:cTn id="10" dur="1050" decel="50000" fill="hold">
                                          <p:stCondLst>
                                            <p:cond delay="7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050" decel="50000" fill="hold">
                                          <p:stCondLst>
                                            <p:cond delay="7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3"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539552" y="116632"/>
            <a:ext cx="8238730" cy="523220"/>
          </a:xfrm>
          <a:prstGeom prst="rect">
            <a:avLst/>
          </a:prstGeom>
        </p:spPr>
        <p:txBody>
          <a:bodyPr wrap="none">
            <a:spAutoFit/>
          </a:bodyPr>
          <a:lstStyle/>
          <a:p>
            <a:pPr>
              <a:spcAft>
                <a:spcPts val="0"/>
              </a:spcAft>
            </a:pPr>
            <a:r>
              <a:rPr lang="ru-RU" sz="28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Качественные показатели работы за </a:t>
            </a:r>
            <a:r>
              <a:rPr lang="ru-RU" sz="28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2021 </a:t>
            </a:r>
            <a:r>
              <a:rPr lang="ru-RU" sz="28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год.</a:t>
            </a:r>
            <a:endParaRPr lang="ru-RU" sz="28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07504" y="639852"/>
            <a:ext cx="8928991" cy="5940088"/>
          </a:xfrm>
          <a:prstGeom prst="rect">
            <a:avLst/>
          </a:prstGeom>
        </p:spPr>
        <p:txBody>
          <a:bodyPr wrap="square">
            <a:spAutoFit/>
          </a:bodyPr>
          <a:lstStyle/>
          <a:p>
            <a:pPr algn="ctr">
              <a:spcAft>
                <a:spcPts val="0"/>
              </a:spcAft>
            </a:pPr>
            <a:r>
              <a:rPr lang="ru-RU" sz="2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Прием и организация обслуживания вновь поступающих детей в детское учреждение.</a:t>
            </a:r>
            <a:endParaRPr lang="ru-RU" sz="20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Особое </a:t>
            </a:r>
            <a:r>
              <a:rPr lang="ru-RU" sz="1600" dirty="0">
                <a:latin typeface="Times New Roman" panose="02020603050405020304" pitchFamily="18" charset="0"/>
                <a:ea typeface="Calibri" panose="020F0502020204030204" pitchFamily="34" charset="0"/>
                <a:cs typeface="Times New Roman" panose="02020603050405020304" pitchFamily="18" charset="0"/>
              </a:rPr>
              <a:t>внимание в учреждении уделяется приему вновь поступающих детей и создание условий, способствующих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облегчению периода адаптации. </a:t>
            </a:r>
            <a:r>
              <a:rPr lang="ru-RU" sz="1600" dirty="0">
                <a:latin typeface="Times New Roman" panose="02020603050405020304" pitchFamily="18" charset="0"/>
                <a:ea typeface="Calibri" panose="020F0502020204030204" pitchFamily="34" charset="0"/>
                <a:cs typeface="Times New Roman" panose="02020603050405020304" pitchFamily="18" charset="0"/>
              </a:rPr>
              <a:t>Все дети перед поступлением в детский сад проходят углубленный медицинский осмотр, согласно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приказа </a:t>
            </a:r>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 514-н </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r>
              <a:rPr lang="ru-RU" sz="1600" b="1" dirty="0">
                <a:latin typeface="Times New Roman" panose="02020603050405020304" pitchFamily="18" charset="0"/>
                <a:ea typeface="Calibri" panose="020F0502020204030204" pitchFamily="34" charset="0"/>
                <a:cs typeface="Times New Roman" panose="02020603050405020304" pitchFamily="18" charset="0"/>
              </a:rPr>
              <a:t>О порядке прохождения несовершеннолетними медицинских осмотров, в том числе при поступлении в образовательные учреждения» от </a:t>
            </a:r>
            <a:r>
              <a:rPr lang="ru-RU" sz="1600" dirty="0" smtClean="0">
                <a:latin typeface="Times New Roman" panose="02020603050405020304" pitchFamily="18" charset="0"/>
                <a:cs typeface="Times New Roman" panose="02020603050405020304" pitchFamily="18" charset="0"/>
              </a:rPr>
              <a:t>10.08.2017г</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ea typeface="Calibri" panose="020F0502020204030204" pitchFamily="34" charset="0"/>
                <a:cs typeface="Times New Roman" panose="02020603050405020304" pitchFamily="18" charset="0"/>
              </a:rPr>
              <a:t>в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поликлинике </a:t>
            </a:r>
            <a:r>
              <a:rPr lang="ru-RU" sz="1600" dirty="0">
                <a:latin typeface="Times New Roman" panose="02020603050405020304" pitchFamily="18" charset="0"/>
                <a:ea typeface="Calibri" panose="020F0502020204030204" pitchFamily="34" charset="0"/>
                <a:cs typeface="Times New Roman" panose="02020603050405020304" pitchFamily="18" charset="0"/>
              </a:rPr>
              <a:t>по месту жительства. На ребенка составляется подробная выписка - эпикриз с заключением о состоянии здоровья ребенка; с оценкой нервно - психического развития, определяется группа здоровья, даются рекомендации по его дальнейшему наблюдению.</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smtClean="0">
                <a:latin typeface="Times New Roman" panose="02020603050405020304" pitchFamily="18" charset="0"/>
                <a:ea typeface="Calibri" panose="020F0502020204030204" pitchFamily="34" charset="0"/>
                <a:cs typeface="Times New Roman" panose="02020603050405020304" pitchFamily="18" charset="0"/>
              </a:rPr>
              <a:t>Нарушений </a:t>
            </a:r>
            <a:r>
              <a:rPr lang="ru-RU" sz="1600" dirty="0">
                <a:latin typeface="Times New Roman" panose="02020603050405020304" pitchFamily="18" charset="0"/>
                <a:ea typeface="Calibri" panose="020F0502020204030204" pitchFamily="34" charset="0"/>
                <a:cs typeface="Times New Roman" panose="02020603050405020304" pitchFamily="18" charset="0"/>
              </a:rPr>
              <a:t>состояния здоровья, вызванных адаптацией, нет</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r>
              <a:rPr lang="ru-RU" sz="1600" dirty="0" smtClean="0"/>
              <a:t> </a:t>
            </a:r>
            <a:r>
              <a:rPr lang="ru-RU" sz="1600" dirty="0">
                <a:latin typeface="Times New Roman" panose="02020603050405020304" pitchFamily="18" charset="0"/>
                <a:cs typeface="Times New Roman" panose="02020603050405020304" pitchFamily="18" charset="0"/>
              </a:rPr>
              <a:t>На начало 2020-2021учебного года было обследовано 145 воспитанников детского сада (от 3 до 7 лет). Выявлено, что 70 воспитанников (48%) имеют нарушения речи. Из числа детей, имеющих нарушения речи в логопедическую группу, были зачислены 26 воспитанников подготовительных к школе групп, 44 воспитанника (от 3 до 6 лет) нуждаются в логопедической помощи и относятся к «группе риска». </a:t>
            </a:r>
            <a:r>
              <a:rPr lang="ru-RU" sz="1600" dirty="0" smtClean="0">
                <a:latin typeface="Times New Roman" panose="02020603050405020304" pitchFamily="18" charset="0"/>
                <a:cs typeface="Times New Roman" panose="02020603050405020304" pitchFamily="18" charset="0"/>
              </a:rPr>
              <a:t>На </a:t>
            </a:r>
            <a:r>
              <a:rPr lang="ru-RU" sz="1600" dirty="0">
                <a:latin typeface="Times New Roman" panose="02020603050405020304" pitchFamily="18" charset="0"/>
                <a:cs typeface="Times New Roman" panose="02020603050405020304" pitchFamily="18" charset="0"/>
              </a:rPr>
              <a:t>основании заключения и рекомендации ТМПК,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логопедическую группу были зачислены два воспитанника с ОВЗ. </a:t>
            </a:r>
          </a:p>
          <a:p>
            <a:pPr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Общее санитарно-гигиеническое состояние дошкольного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учреждения </a:t>
            </a:r>
            <a:r>
              <a:rPr lang="ru-RU" sz="1600" dirty="0">
                <a:latin typeface="Times New Roman" panose="02020603050405020304" pitchFamily="18" charset="0"/>
                <a:ea typeface="Calibri" panose="020F0502020204030204" pitchFamily="34" charset="0"/>
                <a:cs typeface="Times New Roman" panose="02020603050405020304" pitchFamily="18" charset="0"/>
              </a:rPr>
              <a:t>соответствует требованиям СанПиН: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питьевой</a:t>
            </a:r>
            <a:r>
              <a:rPr lang="ru-RU" sz="1600" dirty="0">
                <a:latin typeface="Times New Roman" panose="02020603050405020304" pitchFamily="18" charset="0"/>
                <a:ea typeface="Calibri" panose="020F0502020204030204" pitchFamily="34" charset="0"/>
                <a:cs typeface="Times New Roman" panose="02020603050405020304" pitchFamily="18" charset="0"/>
              </a:rPr>
              <a:t>, световой и воздушный режимы соответствуют нормам</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ea typeface="Calibri" panose="020F0502020204030204" pitchFamily="34" charset="0"/>
                <a:cs typeface="Times New Roman" panose="02020603050405020304" pitchFamily="18" charset="0"/>
              </a:rPr>
              <a:t>По результатам плановых и внеплановых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проверок</a:t>
            </a:r>
          </a:p>
          <a:p>
            <a:pPr>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Роспотребнадзора</a:t>
            </a:r>
            <a:r>
              <a:rPr lang="ru-RU" sz="1600" dirty="0">
                <a:latin typeface="Times New Roman" panose="02020603050405020304" pitchFamily="18" charset="0"/>
                <a:ea typeface="Calibri" panose="020F0502020204030204" pitchFamily="34" charset="0"/>
                <a:cs typeface="Times New Roman" panose="02020603050405020304" pitchFamily="18" charset="0"/>
              </a:rPr>
              <a:t> грубых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нарушений не </a:t>
            </a:r>
            <a:r>
              <a:rPr lang="ru-RU" sz="1600" dirty="0">
                <a:latin typeface="Times New Roman" panose="02020603050405020304" pitchFamily="18" charset="0"/>
                <a:ea typeface="Calibri" panose="020F0502020204030204" pitchFamily="34" charset="0"/>
                <a:cs typeface="Times New Roman" panose="02020603050405020304" pitchFamily="18" charset="0"/>
              </a:rPr>
              <a:t>отмечалось.</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descr="https://papik.pro/uploads/posts/2022-01/1642369745_58-papik-pro-p-sadik-klipart-6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8029" y="4293096"/>
            <a:ext cx="3330253" cy="2564904"/>
          </a:xfrm>
          <a:prstGeom prst="rect">
            <a:avLst/>
          </a:prstGeom>
          <a:noFill/>
          <a:ln>
            <a:noFill/>
          </a:ln>
        </p:spPr>
      </p:pic>
    </p:spTree>
    <p:extLst>
      <p:ext uri="{BB962C8B-B14F-4D97-AF65-F5344CB8AC3E}">
        <p14:creationId xmlns:p14="http://schemas.microsoft.com/office/powerpoint/2010/main" val="2146419273"/>
      </p:ext>
    </p:extLst>
  </p:cSld>
  <p:clrMapOvr>
    <a:masterClrMapping/>
  </p:clrMapOvr>
  <mc:AlternateContent xmlns:mc="http://schemas.openxmlformats.org/markup-compatibility/2006" xmlns:p14="http://schemas.microsoft.com/office/powerpoint/2010/main">
    <mc:Choice Requires="p14">
      <p:transition spd="slow" p14:dur="1500">
        <p:pull dir="r"/>
      </p:transition>
    </mc:Choice>
    <mc:Fallback xmlns="">
      <p:transition spd="slow">
        <p:pull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575" decel="100000" fill="hold"/>
                                        <p:tgtEl>
                                          <p:spTgt spid="2"/>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2"/>
                                        </p:tgtEl>
                                        <p:attrNameLst>
                                          <p:attrName>ppt_y</p:attrName>
                                        </p:attrNameLst>
                                      </p:cBhvr>
                                      <p:tavLst>
                                        <p:tav tm="0">
                                          <p:val>
                                            <p:strVal val="#ppt_y-.03"/>
                                          </p:val>
                                        </p:tav>
                                        <p:tav tm="100000">
                                          <p:val>
                                            <p:strVal val="#ppt_y"/>
                                          </p:val>
                                        </p:tav>
                                      </p:tavLst>
                                    </p:anim>
                                  </p:childTnLst>
                                </p:cTn>
                              </p:par>
                              <p:par>
                                <p:cTn id="11" presetID="2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42000">
              <a:schemeClr val="accent1">
                <a:lumMod val="45000"/>
                <a:lumOff val="55000"/>
              </a:schemeClr>
            </a:gs>
            <a:gs pos="80000">
              <a:schemeClr val="accent2">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8105" y="188640"/>
            <a:ext cx="8178112" cy="1440160"/>
          </a:xfrm>
        </p:spPr>
        <p:txBody>
          <a:bodyPr>
            <a:noAutofit/>
          </a:bodyPr>
          <a:lstStyle/>
          <a:p>
            <a:pPr>
              <a:spcAft>
                <a:spcPts val="0"/>
              </a:spcAft>
            </a:pPr>
            <a:r>
              <a:rPr lang="ru-RU" sz="16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течение 2021 </a:t>
            </a: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учебного года продолжалась работа по расширению зон обслуживания и совершенствованию условий для </a:t>
            </a: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профилактической работы. Введена дополнительная оздоровительная  услуга «Кислородный коктейль». </a:t>
            </a:r>
            <a: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r>
            <a:br>
              <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schemeClr val="tx1"/>
              </a:solidFill>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0" y="1484784"/>
            <a:ext cx="8396217" cy="5262979"/>
          </a:xfrm>
          <a:prstGeom prst="rect">
            <a:avLst/>
          </a:prstGeom>
        </p:spPr>
        <p:txBody>
          <a:bodyPr wrap="square">
            <a:spAutoFit/>
          </a:bodyPr>
          <a:lstStyle/>
          <a:p>
            <a:pPr algn="just" fontAlgn="base"/>
            <a:r>
              <a:rPr lang="ru-RU" sz="1400" dirty="0">
                <a:solidFill>
                  <a:srgbClr val="666666"/>
                </a:solidFill>
                <a:latin typeface="Times New Roman" panose="02020603050405020304" pitchFamily="18" charset="0"/>
                <a:cs typeface="Times New Roman" panose="02020603050405020304" pitchFamily="18" charset="0"/>
              </a:rPr>
              <a:t>В нашем детском саду воспитанники курсом 10 дней </a:t>
            </a:r>
            <a:r>
              <a:rPr lang="ru-RU" sz="1400" dirty="0" smtClean="0">
                <a:solidFill>
                  <a:srgbClr val="666666"/>
                </a:solidFill>
                <a:latin typeface="Times New Roman" panose="02020603050405020304" pitchFamily="18" charset="0"/>
                <a:cs typeface="Times New Roman" panose="02020603050405020304" pitchFamily="18" charset="0"/>
              </a:rPr>
              <a:t>1 раз в квартал пьют </a:t>
            </a:r>
            <a:r>
              <a:rPr lang="ru-RU" sz="1400" dirty="0">
                <a:solidFill>
                  <a:srgbClr val="666666"/>
                </a:solidFill>
                <a:latin typeface="Times New Roman" panose="02020603050405020304" pitchFamily="18" charset="0"/>
                <a:cs typeface="Times New Roman" panose="02020603050405020304" pitchFamily="18" charset="0"/>
              </a:rPr>
              <a:t>кислородный коктейль, который улучшает иммунную систему, общефизическое состояние.</a:t>
            </a:r>
          </a:p>
          <a:p>
            <a:pPr algn="just" fontAlgn="base"/>
            <a:r>
              <a:rPr lang="ru-RU" sz="1400" dirty="0">
                <a:solidFill>
                  <a:srgbClr val="666666"/>
                </a:solidFill>
                <a:latin typeface="Times New Roman" panose="02020603050405020304" pitchFamily="18" charset="0"/>
                <a:cs typeface="Times New Roman" panose="02020603050405020304" pitchFamily="18" charset="0"/>
              </a:rPr>
              <a:t>Дети с большим удовольствием его едят ложкой.</a:t>
            </a:r>
          </a:p>
          <a:p>
            <a:pPr algn="just" fontAlgn="base"/>
            <a:r>
              <a:rPr lang="ru-RU" sz="1400" dirty="0">
                <a:solidFill>
                  <a:srgbClr val="666666"/>
                </a:solidFill>
                <a:latin typeface="Times New Roman" panose="02020603050405020304" pitchFamily="18" charset="0"/>
                <a:cs typeface="Times New Roman" panose="02020603050405020304" pitchFamily="18" charset="0"/>
              </a:rPr>
              <a:t>Употребление кислородных коктейлей – это быстрый и простой способ обеспечения организма кислородной поддержкой</a:t>
            </a:r>
            <a:r>
              <a:rPr lang="ru-RU" sz="1400" dirty="0" smtClean="0">
                <a:solidFill>
                  <a:srgbClr val="666666"/>
                </a:solidFill>
                <a:latin typeface="Times New Roman" panose="02020603050405020304" pitchFamily="18" charset="0"/>
                <a:cs typeface="Times New Roman" panose="02020603050405020304" pitchFamily="18" charset="0"/>
              </a:rPr>
              <a:t>. Напитки</a:t>
            </a:r>
            <a:r>
              <a:rPr lang="ru-RU" sz="1400" dirty="0">
                <a:solidFill>
                  <a:srgbClr val="666666"/>
                </a:solidFill>
                <a:latin typeface="Times New Roman" panose="02020603050405020304" pitchFamily="18" charset="0"/>
                <a:cs typeface="Times New Roman" panose="02020603050405020304" pitchFamily="18" charset="0"/>
              </a:rPr>
              <a:t>, обогащенные кислородом, обладают тонизирующим эффектом. При регулярном употреблении кислородного напитка у детей улучшается общее самочувствие, за счет улучшения концентрации внимания и памяти. Пить кислородные коктейли детям советуется регулярно, потому что они обогащают мозг кислородом, тем самым улучая работоспособность мозга. Более того, такие коктейли способны предотвратить кислородное голодание. Также кислородные коктейли заметно улучшают работу ЖКТ (желудочно-кишечный тракт) и нормализуют функции нервной системы. При регулярном употреблении кислородных коктейлей иммунитет ребенка становится сильнее, поэтому увеличивается сопротивляемость к различным заболеваниям вирусного характера.</a:t>
            </a:r>
          </a:p>
          <a:p>
            <a:pPr algn="just" fontAlgn="base"/>
            <a:r>
              <a:rPr lang="ru-RU" sz="1400" dirty="0">
                <a:solidFill>
                  <a:srgbClr val="666666"/>
                </a:solidFill>
                <a:latin typeface="Times New Roman" panose="02020603050405020304" pitchFamily="18" charset="0"/>
                <a:cs typeface="Times New Roman" panose="02020603050405020304" pitchFamily="18" charset="0"/>
              </a:rPr>
              <a:t>Одну порцию кислородного коктейля можно сравнить с хорошей прогулкой в лесу.</a:t>
            </a:r>
          </a:p>
          <a:p>
            <a:pPr algn="just" fontAlgn="base"/>
            <a:r>
              <a:rPr lang="ru-RU" sz="1400" dirty="0">
                <a:solidFill>
                  <a:srgbClr val="666666"/>
                </a:solidFill>
                <a:latin typeface="Times New Roman" panose="02020603050405020304" pitchFamily="18" charset="0"/>
                <a:cs typeface="Times New Roman" panose="02020603050405020304" pitchFamily="18" charset="0"/>
              </a:rPr>
              <a:t>В состав кислородного коктейля входит :</a:t>
            </a:r>
          </a:p>
          <a:p>
            <a:pPr algn="just" fontAlgn="base"/>
            <a:r>
              <a:rPr lang="ru-RU" sz="1400" dirty="0">
                <a:solidFill>
                  <a:srgbClr val="666666"/>
                </a:solidFill>
                <a:latin typeface="Times New Roman" panose="02020603050405020304" pitchFamily="18" charset="0"/>
                <a:cs typeface="Times New Roman" panose="02020603050405020304" pitchFamily="18" charset="0"/>
              </a:rPr>
              <a:t>-соки (яблочный, виноградный или клубничный);</a:t>
            </a:r>
          </a:p>
          <a:p>
            <a:pPr algn="just" fontAlgn="base"/>
            <a:r>
              <a:rPr lang="ru-RU" sz="1400" dirty="0">
                <a:solidFill>
                  <a:srgbClr val="666666"/>
                </a:solidFill>
                <a:latin typeface="Times New Roman" panose="02020603050405020304" pitchFamily="18" charset="0"/>
                <a:cs typeface="Times New Roman" panose="02020603050405020304" pitchFamily="18" charset="0"/>
              </a:rPr>
              <a:t>-сироп шиповника;</a:t>
            </a:r>
          </a:p>
          <a:p>
            <a:pPr algn="just" fontAlgn="base"/>
            <a:r>
              <a:rPr lang="ru-RU" sz="1400" dirty="0">
                <a:solidFill>
                  <a:srgbClr val="666666"/>
                </a:solidFill>
                <a:latin typeface="Times New Roman" panose="02020603050405020304" pitchFamily="18" charset="0"/>
                <a:cs typeface="Times New Roman" panose="02020603050405020304" pitchFamily="18" charset="0"/>
              </a:rPr>
              <a:t>-экстракт корня солодки;</a:t>
            </a:r>
          </a:p>
          <a:p>
            <a:pPr algn="just" fontAlgn="base"/>
            <a:r>
              <a:rPr lang="ru-RU" sz="1400" dirty="0">
                <a:solidFill>
                  <a:srgbClr val="666666"/>
                </a:solidFill>
                <a:latin typeface="Times New Roman" panose="02020603050405020304" pitchFamily="18" charset="0"/>
                <a:cs typeface="Times New Roman" panose="02020603050405020304" pitchFamily="18" charset="0"/>
              </a:rPr>
              <a:t>-вода очищенная;</a:t>
            </a:r>
          </a:p>
          <a:p>
            <a:pPr algn="just" fontAlgn="base"/>
            <a:r>
              <a:rPr lang="ru-RU" sz="1400" dirty="0">
                <a:solidFill>
                  <a:srgbClr val="666666"/>
                </a:solidFill>
                <a:latin typeface="Times New Roman" panose="02020603050405020304" pitchFamily="18" charset="0"/>
                <a:cs typeface="Times New Roman" panose="02020603050405020304" pitchFamily="18" charset="0"/>
              </a:rPr>
              <a:t>-кислород.</a:t>
            </a:r>
          </a:p>
          <a:p>
            <a:pPr algn="just" fontAlgn="base"/>
            <a:r>
              <a:rPr lang="ru-RU" sz="1400" dirty="0">
                <a:solidFill>
                  <a:srgbClr val="666666"/>
                </a:solidFill>
                <a:latin typeface="Times New Roman" panose="02020603050405020304" pitchFamily="18" charset="0"/>
                <a:cs typeface="Times New Roman" panose="02020603050405020304" pitchFamily="18" charset="0"/>
              </a:rPr>
              <a:t>Кислородные коктейли с лопающимися пузырьками </a:t>
            </a:r>
            <a:r>
              <a:rPr lang="ru-RU" sz="1400" dirty="0" smtClean="0">
                <a:solidFill>
                  <a:srgbClr val="666666"/>
                </a:solidFill>
                <a:latin typeface="Times New Roman" panose="02020603050405020304" pitchFamily="18" charset="0"/>
                <a:cs typeface="Times New Roman" panose="02020603050405020304" pitchFamily="18" charset="0"/>
              </a:rPr>
              <a:t>газа</a:t>
            </a:r>
          </a:p>
          <a:p>
            <a:pPr algn="just" fontAlgn="base"/>
            <a:r>
              <a:rPr lang="ru-RU" sz="1400" dirty="0" smtClean="0">
                <a:solidFill>
                  <a:srgbClr val="666666"/>
                </a:solidFill>
                <a:latin typeface="Times New Roman" panose="02020603050405020304" pitchFamily="18" charset="0"/>
                <a:cs typeface="Times New Roman" panose="02020603050405020304" pitchFamily="18" charset="0"/>
              </a:rPr>
              <a:t> </a:t>
            </a:r>
            <a:r>
              <a:rPr lang="ru-RU" sz="1400" dirty="0">
                <a:solidFill>
                  <a:srgbClr val="666666"/>
                </a:solidFill>
                <a:latin typeface="Times New Roman" panose="02020603050405020304" pitchFamily="18" charset="0"/>
                <a:cs typeface="Times New Roman" panose="02020603050405020304" pitchFamily="18" charset="0"/>
              </a:rPr>
              <a:t>приводят в восторг всех детей без исключения.</a:t>
            </a:r>
          </a:p>
          <a:p>
            <a:pPr algn="just" fontAlgn="base"/>
            <a:r>
              <a:rPr lang="ru-RU" sz="1400" dirty="0">
                <a:solidFill>
                  <a:srgbClr val="666666"/>
                </a:solidFill>
                <a:latin typeface="Times New Roman" panose="02020603050405020304" pitchFamily="18" charset="0"/>
                <a:cs typeface="Times New Roman" panose="02020603050405020304" pitchFamily="18" charset="0"/>
              </a:rPr>
              <a:t>Кислородный коктейль лишним никогда не бывает. </a:t>
            </a:r>
            <a:endParaRPr lang="ru-RU" sz="1400" dirty="0" smtClean="0">
              <a:solidFill>
                <a:srgbClr val="666666"/>
              </a:solidFill>
              <a:latin typeface="Times New Roman" panose="02020603050405020304" pitchFamily="18" charset="0"/>
              <a:cs typeface="Times New Roman" panose="02020603050405020304" pitchFamily="18" charset="0"/>
            </a:endParaRPr>
          </a:p>
          <a:p>
            <a:pPr algn="just" fontAlgn="base"/>
            <a:r>
              <a:rPr lang="ru-RU" sz="1400" dirty="0" smtClean="0">
                <a:solidFill>
                  <a:srgbClr val="666666"/>
                </a:solidFill>
                <a:latin typeface="Times New Roman" panose="02020603050405020304" pitchFamily="18" charset="0"/>
                <a:cs typeface="Times New Roman" panose="02020603050405020304" pitchFamily="18" charset="0"/>
              </a:rPr>
              <a:t>Поэтому</a:t>
            </a:r>
            <a:r>
              <a:rPr lang="ru-RU" sz="1400" dirty="0">
                <a:solidFill>
                  <a:srgbClr val="666666"/>
                </a:solidFill>
                <a:latin typeface="Times New Roman" panose="02020603050405020304" pitchFamily="18" charset="0"/>
                <a:cs typeface="Times New Roman" panose="02020603050405020304" pitchFamily="18" charset="0"/>
              </a:rPr>
              <a:t>, если есть возможность, не отказывайте себе </a:t>
            </a:r>
            <a:endParaRPr lang="ru-RU" sz="1400" dirty="0" smtClean="0">
              <a:solidFill>
                <a:srgbClr val="666666"/>
              </a:solidFill>
              <a:latin typeface="Times New Roman" panose="02020603050405020304" pitchFamily="18" charset="0"/>
              <a:cs typeface="Times New Roman" panose="02020603050405020304" pitchFamily="18" charset="0"/>
            </a:endParaRPr>
          </a:p>
          <a:p>
            <a:pPr algn="just" fontAlgn="base"/>
            <a:r>
              <a:rPr lang="ru-RU" sz="1400" dirty="0" smtClean="0">
                <a:solidFill>
                  <a:srgbClr val="666666"/>
                </a:solidFill>
                <a:latin typeface="Times New Roman" panose="02020603050405020304" pitchFamily="18" charset="0"/>
                <a:cs typeface="Times New Roman" panose="02020603050405020304" pitchFamily="18" charset="0"/>
              </a:rPr>
              <a:t>в </a:t>
            </a:r>
            <a:r>
              <a:rPr lang="ru-RU" sz="1400" dirty="0">
                <a:solidFill>
                  <a:srgbClr val="666666"/>
                </a:solidFill>
                <a:latin typeface="Times New Roman" panose="02020603050405020304" pitchFamily="18" charset="0"/>
                <a:cs typeface="Times New Roman" panose="02020603050405020304" pitchFamily="18" charset="0"/>
              </a:rPr>
              <a:t>удовольствии выпить оздоровительную порцию.</a:t>
            </a:r>
            <a:endParaRPr lang="ru-RU" sz="1400" i="0" u="none" strike="noStrike" dirty="0">
              <a:solidFill>
                <a:srgbClr val="666666"/>
              </a:solidFill>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4193704"/>
            <a:ext cx="3570621" cy="2664296"/>
          </a:xfrm>
          <a:prstGeom prst="rect">
            <a:avLst/>
          </a:prstGeom>
          <a:ln>
            <a:noFill/>
          </a:ln>
          <a:effectLst>
            <a:softEdge rad="112500"/>
          </a:effectLst>
        </p:spPr>
      </p:pic>
    </p:spTree>
    <p:extLst>
      <p:ext uri="{BB962C8B-B14F-4D97-AF65-F5344CB8AC3E}">
        <p14:creationId xmlns:p14="http://schemas.microsoft.com/office/powerpoint/2010/main" val="3579453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75000"/>
              </a:schemeClr>
            </a:gs>
            <a:gs pos="57000">
              <a:schemeClr val="accent1">
                <a:lumMod val="45000"/>
                <a:lumOff val="55000"/>
              </a:schemeClr>
            </a:gs>
            <a:gs pos="90000">
              <a:schemeClr val="accent1">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p:cNvSpPr/>
          <p:nvPr/>
        </p:nvSpPr>
        <p:spPr>
          <a:xfrm>
            <a:off x="539552" y="260648"/>
            <a:ext cx="8352928" cy="830997"/>
          </a:xfrm>
          <a:prstGeom prst="rect">
            <a:avLst/>
          </a:prstGeom>
        </p:spPr>
        <p:txBody>
          <a:bodyPr wrap="square">
            <a:spAutoFit/>
          </a:bodyPr>
          <a:lstStyle/>
          <a:p>
            <a:pPr algn="ctr">
              <a:spcAft>
                <a:spcPts val="0"/>
              </a:spcAft>
            </a:pPr>
            <a:r>
              <a:rPr lang="ru-RU" sz="2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Показатели по группам здоровья воспитанников  </a:t>
            </a:r>
            <a:endParaRPr lang="ru-RU" sz="24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endParaRPr>
          </a:p>
          <a:p>
            <a:pPr algn="ctr">
              <a:spcAft>
                <a:spcPts val="0"/>
              </a:spcAft>
            </a:pPr>
            <a:r>
              <a:rPr lang="ru-RU" sz="24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д/с </a:t>
            </a:r>
            <a:r>
              <a:rPr lang="ru-RU" sz="2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 </a:t>
            </a:r>
            <a:r>
              <a:rPr lang="ru-RU" sz="24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47 «Лесная сказка» </a:t>
            </a:r>
            <a:r>
              <a:rPr lang="ru-RU" sz="2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на конец </a:t>
            </a:r>
            <a:r>
              <a:rPr lang="ru-RU" sz="24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2021 </a:t>
            </a:r>
            <a:r>
              <a:rPr lang="ru-RU" sz="2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года</a:t>
            </a:r>
            <a:endParaRPr lang="ru-RU" sz="24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222410332"/>
              </p:ext>
            </p:extLst>
          </p:nvPr>
        </p:nvGraphicFramePr>
        <p:xfrm>
          <a:off x="107504" y="1106444"/>
          <a:ext cx="4536502" cy="2478128"/>
        </p:xfrm>
        <a:graphic>
          <a:graphicData uri="http://schemas.openxmlformats.org/drawingml/2006/table">
            <a:tbl>
              <a:tblPr>
                <a:tableStyleId>{5DA37D80-6434-44D0-A028-1B22A696006F}</a:tableStyleId>
              </a:tblPr>
              <a:tblGrid>
                <a:gridCol w="896704"/>
                <a:gridCol w="774425"/>
                <a:gridCol w="696983"/>
                <a:gridCol w="851868"/>
                <a:gridCol w="774425"/>
                <a:gridCol w="542097"/>
              </a:tblGrid>
              <a:tr h="211486">
                <a:tc gridSpan="6">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    </a:t>
                      </a:r>
                      <a:r>
                        <a:rPr lang="ru-RU" sz="1100" u="none" strike="noStrike" dirty="0" smtClean="0">
                          <a:effectLst/>
                          <a:latin typeface="Times New Roman" panose="02020603050405020304" pitchFamily="18" charset="0"/>
                          <a:cs typeface="Times New Roman" panose="02020603050405020304" pitchFamily="18" charset="0"/>
                        </a:rPr>
                        <a:t> </a:t>
                      </a:r>
                      <a:r>
                        <a:rPr lang="ru-RU" sz="1100" u="none" strike="noStrike" dirty="0">
                          <a:effectLst/>
                          <a:latin typeface="Times New Roman" panose="02020603050405020304" pitchFamily="18" charset="0"/>
                          <a:cs typeface="Times New Roman" panose="02020603050405020304" pitchFamily="18" charset="0"/>
                        </a:rPr>
                        <a:t>РАСПРЕДЕЛЕНИЕ ДЕТЕЙ ПО </a:t>
                      </a:r>
                      <a:r>
                        <a:rPr lang="ru-RU" sz="1100" u="none" strike="noStrike" dirty="0" smtClean="0">
                          <a:effectLst/>
                          <a:latin typeface="Times New Roman" panose="02020603050405020304" pitchFamily="18" charset="0"/>
                          <a:cs typeface="Times New Roman" panose="02020603050405020304" pitchFamily="18" charset="0"/>
                        </a:rPr>
                        <a:t>ГРУППАМ</a:t>
                      </a:r>
                      <a:r>
                        <a:rPr lang="ru-RU" sz="1100" u="none" strike="noStrike" baseline="0" dirty="0" smtClean="0">
                          <a:effectLst/>
                          <a:latin typeface="Times New Roman" panose="02020603050405020304" pitchFamily="18" charset="0"/>
                          <a:cs typeface="Times New Roman" panose="02020603050405020304" pitchFamily="18" charset="0"/>
                        </a:rPr>
                        <a:t> </a:t>
                      </a:r>
                      <a:r>
                        <a:rPr lang="ru-RU" sz="1100" u="none" strike="noStrike" dirty="0" smtClean="0">
                          <a:effectLst/>
                          <a:latin typeface="Times New Roman" panose="02020603050405020304" pitchFamily="18" charset="0"/>
                          <a:cs typeface="Times New Roman" panose="02020603050405020304" pitchFamily="18" charset="0"/>
                        </a:rPr>
                        <a:t>ЗДОРОВЬЯ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l" fontAlgn="b"/>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11486">
                <a:tc gridSpan="6">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 </a:t>
                      </a:r>
                      <a:r>
                        <a:rPr lang="ru-RU" sz="1200" u="none" strike="noStrike" dirty="0">
                          <a:effectLst/>
                          <a:latin typeface="Times New Roman" panose="02020603050405020304" pitchFamily="18" charset="0"/>
                          <a:cs typeface="Times New Roman" panose="02020603050405020304" pitchFamily="18" charset="0"/>
                        </a:rPr>
                        <a:t>филиал детский сад № 47  «Лесная сказка</a:t>
                      </a:r>
                      <a:r>
                        <a:rPr lang="ru-RU" sz="1200" u="none" strike="noStrike" dirty="0" smtClean="0">
                          <a:effectLst/>
                          <a:latin typeface="Times New Roman" panose="02020603050405020304" pitchFamily="18" charset="0"/>
                          <a:cs typeface="Times New Roman" panose="02020603050405020304" pitchFamily="18" charset="0"/>
                        </a:rPr>
                        <a:t>» за 2021 год.</a:t>
                      </a:r>
                    </a:p>
                    <a:p>
                      <a:pPr algn="l"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l" fontAlgn="b"/>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407029">
                <a:tc rowSpan="2">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ru-RU" sz="1000" u="none" strike="noStrike" dirty="0" smtClean="0">
                          <a:effectLst/>
                        </a:rPr>
                        <a:t>Группа здоровья</a:t>
                      </a:r>
                    </a:p>
                    <a:p>
                      <a:pPr algn="l"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3">
                  <a:txBody>
                    <a:bodyPr/>
                    <a:lstStyle/>
                    <a:p>
                      <a:pPr algn="l" fontAlgn="ctr"/>
                      <a:r>
                        <a:rPr lang="ru-RU" sz="1000" u="none" strike="noStrike" dirty="0">
                          <a:effectLst/>
                        </a:rPr>
                        <a:t>Состоит на начало полугодия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3">
                  <a:txBody>
                    <a:bodyPr/>
                    <a:lstStyle/>
                    <a:p>
                      <a:pPr algn="l" fontAlgn="ctr"/>
                      <a:r>
                        <a:rPr lang="ru-RU" sz="1000" u="none" strike="noStrike" dirty="0">
                          <a:effectLst/>
                        </a:rPr>
                        <a:t>Состоит на конец полугодия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000" u="none" strike="noStrike" dirty="0">
                          <a:effectLst/>
                        </a:rPr>
                        <a:t>Улучшили группу здоровья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000" u="none" strike="noStrike" dirty="0">
                          <a:effectLst/>
                        </a:rPr>
                        <a:t>Ухудшили группу здоровья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000" u="none" strike="noStrike" dirty="0">
                          <a:effectLst/>
                        </a:rPr>
                        <a:t>Без изменений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27430">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algn="l" fontAlgn="ctr"/>
                      <a:r>
                        <a:rPr lang="ru-RU" sz="1000" u="none" strike="noStrike" dirty="0">
                          <a:effectLst/>
                        </a:rPr>
                        <a:t>(одна цифра)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l" fontAlgn="ctr"/>
                      <a:r>
                        <a:rPr lang="ru-RU" sz="1000" u="none" strike="noStrike" dirty="0">
                          <a:effectLst/>
                        </a:rPr>
                        <a:t>(одна цифра)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l" fontAlgn="ctr"/>
                      <a:r>
                        <a:rPr lang="ru-RU" sz="1000" u="none" strike="noStrike" dirty="0">
                          <a:effectLst/>
                        </a:rPr>
                        <a:t>(одна цифра)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72914">
                <a:tc>
                  <a:txBody>
                    <a:bodyPr/>
                    <a:lstStyle/>
                    <a:p>
                      <a:pPr algn="l"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ru-RU"/>
                    </a:p>
                  </a:txBody>
                  <a:tcPr/>
                </a:tc>
                <a:tc vMerge="1">
                  <a:txBody>
                    <a:bodyPr/>
                    <a:lstStyle/>
                    <a:p>
                      <a:endParaRPr lang="ru-RU"/>
                    </a:p>
                  </a:txBody>
                  <a:tcPr/>
                </a:tc>
                <a:tc vMerge="1">
                  <a:txBody>
                    <a:bodyPr/>
                    <a:lstStyle/>
                    <a:p>
                      <a:pPr algn="l" fontAlgn="ct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pPr algn="l"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pPr algn="l" fontAlgn="ct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3430">
                <a:tc>
                  <a:txBody>
                    <a:bodyPr/>
                    <a:lstStyle/>
                    <a:p>
                      <a:pPr algn="ctr" fontAlgn="ctr"/>
                      <a:r>
                        <a:rPr lang="en-US" sz="1000" u="none" strike="noStrike" dirty="0">
                          <a:effectLst/>
                        </a:rPr>
                        <a:t>I</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smtClean="0">
                          <a:effectLst/>
                        </a:rPr>
                        <a:t>47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a:effectLst/>
                        </a:rPr>
                        <a:t>36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4">
                  <a:txBody>
                    <a:bodyPr/>
                    <a:lstStyle/>
                    <a:p>
                      <a:pPr algn="ctr" fontAlgn="ctr"/>
                      <a:r>
                        <a:rPr lang="ru-RU" sz="1000" u="none" strike="noStrike" dirty="0">
                          <a:effectLst/>
                        </a:rPr>
                        <a:t>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4">
                  <a:txBody>
                    <a:bodyPr/>
                    <a:lstStyle/>
                    <a:p>
                      <a:pPr algn="ctr" fontAlgn="ctr"/>
                      <a:r>
                        <a:rPr lang="ru-RU" sz="1000" u="none" strike="noStrike" dirty="0">
                          <a:effectLst/>
                        </a:rPr>
                        <a:t>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4">
                  <a:txBody>
                    <a:bodyPr/>
                    <a:lstStyle/>
                    <a:p>
                      <a:pPr algn="ctr" fontAlgn="ctr"/>
                      <a:r>
                        <a:rPr lang="ru-RU" sz="1000" u="none" strike="noStrike" dirty="0">
                          <a:effectLst/>
                        </a:rPr>
                        <a:t>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3430">
                <a:tc>
                  <a:txBody>
                    <a:bodyPr/>
                    <a:lstStyle/>
                    <a:p>
                      <a:pPr algn="ctr" fontAlgn="ctr"/>
                      <a:r>
                        <a:rPr lang="en-US" sz="1000" u="none" strike="noStrike" dirty="0">
                          <a:effectLst/>
                        </a:rPr>
                        <a:t>II</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smtClean="0">
                          <a:effectLst/>
                        </a:rPr>
                        <a:t>145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a:effectLst/>
                        </a:rPr>
                        <a:t>158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ru-RU"/>
                    </a:p>
                  </a:txBody>
                  <a:tcPr/>
                </a:tc>
                <a:tc vMerge="1">
                  <a:txBody>
                    <a:bodyPr/>
                    <a:lstStyle/>
                    <a:p>
                      <a:endParaRPr lang="ru-RU"/>
                    </a:p>
                  </a:txBody>
                  <a:tcPr/>
                </a:tc>
                <a:tc vMerge="1">
                  <a:txBody>
                    <a:bodyPr/>
                    <a:lstStyle/>
                    <a:p>
                      <a:endParaRPr lang="ru-RU"/>
                    </a:p>
                  </a:txBody>
                  <a:tcPr/>
                </a:tc>
              </a:tr>
              <a:tr h="221557">
                <a:tc>
                  <a:txBody>
                    <a:bodyPr/>
                    <a:lstStyle/>
                    <a:p>
                      <a:pPr algn="ctr" fontAlgn="ctr"/>
                      <a:r>
                        <a:rPr lang="en-US" sz="1000" u="none" strike="noStrike" dirty="0">
                          <a:effectLst/>
                        </a:rPr>
                        <a:t>III</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a:effectLst/>
                        </a:rPr>
                        <a:t>12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a:effectLst/>
                        </a:rPr>
                        <a:t>12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ru-RU"/>
                    </a:p>
                  </a:txBody>
                  <a:tcPr/>
                </a:tc>
                <a:tc vMerge="1">
                  <a:txBody>
                    <a:bodyPr/>
                    <a:lstStyle/>
                    <a:p>
                      <a:endParaRPr lang="ru-RU"/>
                    </a:p>
                  </a:txBody>
                  <a:tcPr/>
                </a:tc>
                <a:tc vMerge="1">
                  <a:txBody>
                    <a:bodyPr/>
                    <a:lstStyle/>
                    <a:p>
                      <a:endParaRPr lang="ru-RU"/>
                    </a:p>
                  </a:txBody>
                  <a:tcPr/>
                </a:tc>
              </a:tr>
              <a:tr h="203430">
                <a:tc>
                  <a:txBody>
                    <a:bodyPr/>
                    <a:lstStyle/>
                    <a:p>
                      <a:pPr algn="ctr" fontAlgn="ctr"/>
                      <a:r>
                        <a:rPr lang="en-US" sz="1000" u="none" strike="noStrike" dirty="0">
                          <a:effectLst/>
                        </a:rPr>
                        <a:t>IV</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smtClean="0">
                          <a:effectLst/>
                        </a:rPr>
                        <a:t>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a:effectLst/>
                        </a:rPr>
                        <a:t>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ru-RU"/>
                    </a:p>
                  </a:txBody>
                  <a:tcPr/>
                </a:tc>
                <a:tc vMerge="1">
                  <a:txBody>
                    <a:bodyPr/>
                    <a:lstStyle/>
                    <a:p>
                      <a:endParaRPr lang="ru-RU"/>
                    </a:p>
                  </a:txBody>
                  <a:tcPr/>
                </a:tc>
                <a:tc vMerge="1">
                  <a:txBody>
                    <a:bodyPr/>
                    <a:lstStyle/>
                    <a:p>
                      <a:endParaRPr lang="ru-RU"/>
                    </a:p>
                  </a:txBody>
                  <a:tcPr/>
                </a:tc>
              </a:tr>
              <a:tr h="203430">
                <a:tc>
                  <a:txBody>
                    <a:bodyPr/>
                    <a:lstStyle/>
                    <a:p>
                      <a:pPr algn="l" fontAlgn="ctr"/>
                      <a:r>
                        <a:rPr lang="ru-RU" sz="1000" u="none" strike="noStrike" dirty="0">
                          <a:effectLst/>
                        </a:rPr>
                        <a:t>ВСЕГО: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smtClean="0">
                          <a:effectLst/>
                        </a:rPr>
                        <a:t>206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a:effectLst/>
                        </a:rPr>
                        <a:t>207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a:effectLst/>
                        </a:rPr>
                        <a:t>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a:effectLst/>
                        </a:rPr>
                        <a:t>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u="none" strike="noStrike" dirty="0">
                          <a:effectLst/>
                        </a:rPr>
                        <a:t>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046602514"/>
              </p:ext>
            </p:extLst>
          </p:nvPr>
        </p:nvGraphicFramePr>
        <p:xfrm>
          <a:off x="179512" y="4293096"/>
          <a:ext cx="4032448" cy="2120265"/>
        </p:xfrm>
        <a:graphic>
          <a:graphicData uri="http://schemas.openxmlformats.org/drawingml/2006/table">
            <a:tbl>
              <a:tblPr>
                <a:tableStyleId>{5DA37D80-6434-44D0-A028-1B22A696006F}</a:tableStyleId>
              </a:tblPr>
              <a:tblGrid>
                <a:gridCol w="804818"/>
                <a:gridCol w="569907"/>
                <a:gridCol w="597707"/>
                <a:gridCol w="657477"/>
                <a:gridCol w="657477"/>
                <a:gridCol w="745062"/>
              </a:tblGrid>
              <a:tr h="288032">
                <a:tc rowSpan="4">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   Возраст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4">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Всего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Группы здоровья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c>
                  <a:txBody>
                    <a:bodyPr/>
                    <a:lstStyle/>
                    <a:p>
                      <a:pPr algn="l"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vMerge="1">
                  <a:txBody>
                    <a:bodyPr/>
                    <a:lstStyle/>
                    <a:p>
                      <a:endParaRPr lang="ru-RU"/>
                    </a:p>
                  </a:txBody>
                  <a:tcPr/>
                </a:tc>
                <a:tc vMerge="1">
                  <a:txBody>
                    <a:bodyPr/>
                    <a:lstStyle/>
                    <a:p>
                      <a:endParaRPr lang="ru-RU"/>
                    </a:p>
                  </a:txBody>
                  <a:tcPr/>
                </a:tc>
                <a:tc rowSpan="3">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I</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3">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II</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III</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IV</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6399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ru-RU" sz="1100" u="none" strike="noStrike">
                          <a:effectLst/>
                          <a:latin typeface="Times New Roman" panose="02020603050405020304" pitchFamily="18" charset="0"/>
                          <a:cs typeface="Times New Roman" panose="02020603050405020304" pitchFamily="18" charset="0"/>
                        </a:rPr>
                        <a:t> </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r>
              <a:tr h="0">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До 2х лет 11мес</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0">
                <a:tc>
                  <a:txBody>
                    <a:bodyPr/>
                    <a:lstStyle/>
                    <a:p>
                      <a:pPr algn="l" fontAlgn="ctr"/>
                      <a:r>
                        <a:rPr lang="ru-RU" sz="1200" u="none" strike="noStrike">
                          <a:effectLst/>
                          <a:latin typeface="Times New Roman" panose="02020603050405020304" pitchFamily="18" charset="0"/>
                          <a:cs typeface="Times New Roman" panose="02020603050405020304" pitchFamily="18" charset="0"/>
                        </a:rPr>
                        <a:t>С 3 до 5лет</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131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fontAlgn="ctr"/>
                      <a:r>
                        <a:rPr lang="ru-RU" sz="1200" u="none" strike="noStrike">
                          <a:effectLst/>
                          <a:latin typeface="Times New Roman" panose="02020603050405020304" pitchFamily="18" charset="0"/>
                          <a:cs typeface="Times New Roman" panose="02020603050405020304" pitchFamily="18" charset="0"/>
                        </a:rPr>
                        <a:t>6-7 лет</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fontAlgn="ctr"/>
                      <a:r>
                        <a:rPr lang="ru-RU" sz="1200" u="none" strike="noStrike">
                          <a:effectLst/>
                          <a:latin typeface="Times New Roman" panose="02020603050405020304" pitchFamily="18" charset="0"/>
                          <a:cs typeface="Times New Roman" panose="02020603050405020304" pitchFamily="18" charset="0"/>
                        </a:rPr>
                        <a:t>31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fontAlgn="ctr"/>
                      <a:r>
                        <a:rPr lang="ru-RU" sz="1200" u="none" strike="noStrike">
                          <a:effectLst/>
                          <a:latin typeface="Times New Roman" panose="02020603050405020304" pitchFamily="18" charset="0"/>
                          <a:cs typeface="Times New Roman" panose="02020603050405020304" pitchFamily="18" charset="0"/>
                        </a:rPr>
                        <a:t>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fontAlgn="ctr"/>
                      <a:r>
                        <a:rPr lang="ru-RU" sz="1200" u="none" strike="noStrike">
                          <a:effectLst/>
                          <a:latin typeface="Times New Roman" panose="02020603050405020304" pitchFamily="18" charset="0"/>
                          <a:cs typeface="Times New Roman" panose="02020603050405020304" pitchFamily="18" charset="0"/>
                        </a:rPr>
                        <a:t>20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39980">
                <a:tc>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0">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Всего: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158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9" name="Прямоугольник 8"/>
          <p:cNvSpPr/>
          <p:nvPr/>
        </p:nvSpPr>
        <p:spPr>
          <a:xfrm>
            <a:off x="-24598" y="3789040"/>
            <a:ext cx="5028646" cy="369332"/>
          </a:xfrm>
          <a:prstGeom prst="rect">
            <a:avLst/>
          </a:prstGeom>
        </p:spPr>
        <p:txBody>
          <a:bodyPr wrap="square">
            <a:spAutoFit/>
          </a:bodyPr>
          <a:lstStyle/>
          <a:p>
            <a:r>
              <a:rPr lang="ru-RU" dirty="0">
                <a:solidFill>
                  <a:srgbClr val="000000"/>
                </a:solidFill>
                <a:latin typeface="Times New Roman" panose="02020603050405020304" pitchFamily="18" charset="0"/>
              </a:rPr>
              <a:t> </a:t>
            </a:r>
            <a:r>
              <a:rPr lang="ru-RU" sz="1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rPr>
              <a:t>РАСПРЕДЕЛЕНИЕ ДЕТЕЙ ПО ГРУППАМ ЗДОРОВЬЯ </a:t>
            </a:r>
            <a:endParaRPr lang="ru-RU" dirty="0"/>
          </a:p>
        </p:txBody>
      </p:sp>
      <p:sp>
        <p:nvSpPr>
          <p:cNvPr id="10" name="Прямоугольник 9"/>
          <p:cNvSpPr/>
          <p:nvPr/>
        </p:nvSpPr>
        <p:spPr>
          <a:xfrm>
            <a:off x="4716016" y="1340768"/>
            <a:ext cx="4320480" cy="523220"/>
          </a:xfrm>
          <a:prstGeom prst="rect">
            <a:avLst/>
          </a:prstGeom>
        </p:spPr>
        <p:txBody>
          <a:bodyPr wrap="square">
            <a:spAutoFit/>
          </a:bodyPr>
          <a:lstStyle/>
          <a:p>
            <a:pPr algn="ctr"/>
            <a:r>
              <a:rPr lang="ru-RU" sz="1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rPr>
              <a:t>РАСПРЕДЕЛЕНИЕ ПО ГРУППАМ ЗДОРОВЬЯ ПО ГОДАМ РОЖДЕНИЯ</a:t>
            </a:r>
            <a:r>
              <a:rPr lang="ru-RU" sz="1400" b="1" dirty="0">
                <a:ln w="6600">
                  <a:solidFill>
                    <a:schemeClr val="accent2"/>
                  </a:solidFill>
                  <a:prstDash val="solid"/>
                </a:ln>
                <a:solidFill>
                  <a:srgbClr val="FFFFFF"/>
                </a:solidFill>
                <a:effectLst>
                  <a:outerShdw dist="38100" dir="2700000" algn="tl" rotWithShape="0">
                    <a:schemeClr val="accent2"/>
                  </a:outerShdw>
                </a:effectLst>
              </a:rPr>
              <a:t> </a:t>
            </a:r>
          </a:p>
        </p:txBody>
      </p:sp>
      <p:graphicFrame>
        <p:nvGraphicFramePr>
          <p:cNvPr id="11" name="Таблица 10"/>
          <p:cNvGraphicFramePr>
            <a:graphicFrameLocks noGrp="1"/>
          </p:cNvGraphicFramePr>
          <p:nvPr>
            <p:extLst>
              <p:ext uri="{D42A27DB-BD31-4B8C-83A1-F6EECF244321}">
                <p14:modId xmlns:p14="http://schemas.microsoft.com/office/powerpoint/2010/main" val="590168478"/>
              </p:ext>
            </p:extLst>
          </p:nvPr>
        </p:nvGraphicFramePr>
        <p:xfrm>
          <a:off x="4773044" y="1916832"/>
          <a:ext cx="4263452" cy="2057236"/>
        </p:xfrm>
        <a:graphic>
          <a:graphicData uri="http://schemas.openxmlformats.org/drawingml/2006/table">
            <a:tbl>
              <a:tblPr>
                <a:tableStyleId>{5DA37D80-6434-44D0-A028-1B22A696006F}</a:tableStyleId>
              </a:tblPr>
              <a:tblGrid>
                <a:gridCol w="733103"/>
                <a:gridCol w="652920"/>
                <a:gridCol w="733103"/>
                <a:gridCol w="733103"/>
                <a:gridCol w="733103"/>
                <a:gridCol w="678120"/>
              </a:tblGrid>
              <a:tr h="397981">
                <a:tc rowSpan="2">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Года рождения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Всего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4">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Группы здоровья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c hMerge="1">
                  <a:txBody>
                    <a:bodyPr/>
                    <a:lstStyle/>
                    <a:p>
                      <a:endParaRPr lang="ru-RU"/>
                    </a:p>
                  </a:txBody>
                  <a:tcPr/>
                </a:tc>
              </a:tr>
              <a:tr h="209550">
                <a:tc vMerge="1">
                  <a:txBody>
                    <a:bodyPr/>
                    <a:lstStyle/>
                    <a:p>
                      <a:endParaRPr lang="ru-RU"/>
                    </a:p>
                  </a:txBody>
                  <a:tcPr/>
                </a:tc>
                <a:tc vMerge="1">
                  <a:txBody>
                    <a:bodyPr/>
                    <a:lstStyle/>
                    <a:p>
                      <a:endParaRPr lang="ru-RU"/>
                    </a:p>
                  </a:txBody>
                  <a:tcPr/>
                </a:tc>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I</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III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IV</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9550">
                <a:tc>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 2020 г.</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9550">
                <a:tc>
                  <a:txBody>
                    <a:bodyPr/>
                    <a:lstStyle/>
                    <a:p>
                      <a:pPr algn="l" fontAlgn="ctr"/>
                      <a:r>
                        <a:rPr lang="ru-RU" sz="1200" u="none" strike="noStrike">
                          <a:effectLst/>
                          <a:latin typeface="Times New Roman" panose="02020603050405020304" pitchFamily="18" charset="0"/>
                          <a:cs typeface="Times New Roman" panose="02020603050405020304" pitchFamily="18" charset="0"/>
                        </a:rPr>
                        <a:t> 2019 г.</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9550">
                <a:tc>
                  <a:txBody>
                    <a:bodyPr/>
                    <a:lstStyle/>
                    <a:p>
                      <a:pPr algn="l" fontAlgn="ctr"/>
                      <a:r>
                        <a:rPr lang="ru-RU" sz="1200" u="none" strike="noStrike">
                          <a:effectLst/>
                          <a:latin typeface="Times New Roman" panose="02020603050405020304" pitchFamily="18" charset="0"/>
                          <a:cs typeface="Times New Roman" panose="02020603050405020304" pitchFamily="18" charset="0"/>
                        </a:rPr>
                        <a:t> 2018 г.</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45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9550">
                <a:tc>
                  <a:txBody>
                    <a:bodyPr/>
                    <a:lstStyle/>
                    <a:p>
                      <a:pPr algn="l" fontAlgn="ctr"/>
                      <a:r>
                        <a:rPr lang="ru-RU" sz="1200" u="none" strike="noStrike">
                          <a:effectLst/>
                          <a:latin typeface="Times New Roman" panose="02020603050405020304" pitchFamily="18" charset="0"/>
                          <a:cs typeface="Times New Roman" panose="02020603050405020304" pitchFamily="18" charset="0"/>
                        </a:rPr>
                        <a:t> 2017 г.</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9550">
                <a:tc>
                  <a:txBody>
                    <a:bodyPr/>
                    <a:lstStyle/>
                    <a:p>
                      <a:pPr algn="l" fontAlgn="ctr"/>
                      <a:r>
                        <a:rPr lang="ru-RU" sz="1200" u="none" strike="noStrike">
                          <a:effectLst/>
                          <a:latin typeface="Times New Roman" panose="02020603050405020304" pitchFamily="18" charset="0"/>
                          <a:cs typeface="Times New Roman" panose="02020603050405020304" pitchFamily="18" charset="0"/>
                        </a:rPr>
                        <a:t> 2016 г.</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975">
                <a:tc>
                  <a:txBody>
                    <a:bodyPr/>
                    <a:lstStyle/>
                    <a:p>
                      <a:pPr algn="l" fontAlgn="ctr"/>
                      <a:r>
                        <a:rPr lang="ru-RU" sz="1200" u="none" strike="noStrike">
                          <a:effectLst/>
                          <a:latin typeface="Times New Roman" panose="02020603050405020304" pitchFamily="18" charset="0"/>
                          <a:cs typeface="Times New Roman" panose="02020603050405020304" pitchFamily="18" charset="0"/>
                        </a:rPr>
                        <a:t> 2015 г.</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9550">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Всего: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158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pic>
        <p:nvPicPr>
          <p:cNvPr id="12" name="Рисунок 11" descr="Детский садик на прозрачном фоне">
            <a:hlinkClick r:id="rId2" tgtFrame="&quot;_blan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861048"/>
            <a:ext cx="3240360" cy="2880320"/>
          </a:xfrm>
          <a:prstGeom prst="rect">
            <a:avLst/>
          </a:prstGeom>
          <a:noFill/>
          <a:ln>
            <a:noFill/>
          </a:ln>
        </p:spPr>
      </p:pic>
    </p:spTree>
    <p:extLst>
      <p:ext uri="{BB962C8B-B14F-4D97-AF65-F5344CB8AC3E}">
        <p14:creationId xmlns:p14="http://schemas.microsoft.com/office/powerpoint/2010/main" val="777551378"/>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strVal val="#ppt_w*0.70"/>
                                          </p:val>
                                        </p:tav>
                                        <p:tav tm="100000">
                                          <p:val>
                                            <p:strVal val="#ppt_w"/>
                                          </p:val>
                                        </p:tav>
                                      </p:tavLst>
                                    </p:anim>
                                    <p:anim calcmode="lin" valueType="num">
                                      <p:cBhvr>
                                        <p:cTn id="8" dur="1750" fill="hold"/>
                                        <p:tgtEl>
                                          <p:spTgt spid="5"/>
                                        </p:tgtEl>
                                        <p:attrNameLst>
                                          <p:attrName>ppt_h</p:attrName>
                                        </p:attrNameLst>
                                      </p:cBhvr>
                                      <p:tavLst>
                                        <p:tav tm="0">
                                          <p:val>
                                            <p:strVal val="#ppt_h"/>
                                          </p:val>
                                        </p:tav>
                                        <p:tav tm="100000">
                                          <p:val>
                                            <p:strVal val="#ppt_h"/>
                                          </p:val>
                                        </p:tav>
                                      </p:tavLst>
                                    </p:anim>
                                    <p:animEffect transition="in" filter="fade">
                                      <p:cBhvr>
                                        <p:cTn id="9"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75000"/>
              </a:schemeClr>
            </a:gs>
            <a:gs pos="38000">
              <a:schemeClr val="accent1">
                <a:lumMod val="45000"/>
                <a:lumOff val="55000"/>
              </a:schemeClr>
            </a:gs>
            <a:gs pos="80000">
              <a:schemeClr val="accent1">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8003232" cy="547926"/>
          </a:xfrm>
        </p:spPr>
        <p:txBody>
          <a:bodyPr>
            <a:normAutofit fontScale="90000"/>
          </a:bodyPr>
          <a:lstStyle/>
          <a:p>
            <a:pPr algn="ctr"/>
            <a:r>
              <a:rPr lang="ru-RU" dirty="0"/>
              <a:t> </a:t>
            </a:r>
            <a:r>
              <a:rPr lang="ru-RU" sz="2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Диспансеризация детей в детском саду.</a:t>
            </a:r>
            <a:br>
              <a:rPr lang="ru-RU" sz="2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br>
            <a:endParaRPr lang="ru-RU"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sz="half" idx="2"/>
          </p:nvPr>
        </p:nvSpPr>
        <p:spPr>
          <a:xfrm>
            <a:off x="5868144" y="3284984"/>
            <a:ext cx="3096344" cy="3528392"/>
          </a:xfrm>
        </p:spPr>
        <p:txBody>
          <a:bodyPr>
            <a:normAutofit fontScale="25000" lnSpcReduction="20000"/>
          </a:bodyPr>
          <a:lstStyle/>
          <a:p>
            <a:pPr algn="just"/>
            <a:r>
              <a:rPr lang="ru-RU" sz="6400" dirty="0" smtClean="0">
                <a:latin typeface="Times New Roman" panose="02020603050405020304" pitchFamily="18" charset="0"/>
                <a:cs typeface="Times New Roman" panose="02020603050405020304" pitchFamily="18" charset="0"/>
              </a:rPr>
              <a:t>      </a:t>
            </a:r>
            <a:r>
              <a:rPr lang="ru-RU" sz="5600" dirty="0" smtClean="0">
                <a:latin typeface="Times New Roman" panose="02020603050405020304" pitchFamily="18" charset="0"/>
                <a:cs typeface="Times New Roman" panose="02020603050405020304" pitchFamily="18" charset="0"/>
              </a:rPr>
              <a:t>Диспансеризация детей , посещающих детский сад, заключается в систематическом медицинском наблюдении за состоянием здоровья с профилактической целью в течение всего периода пребывания в учреждении. Проводим доврачебный осмотр детей (скрининг). </a:t>
            </a:r>
            <a:r>
              <a:rPr lang="ru-RU" sz="5600" b="1" dirty="0" smtClean="0">
                <a:latin typeface="Times New Roman" panose="02020603050405020304" pitchFamily="18" charset="0"/>
                <a:cs typeface="Times New Roman" panose="02020603050405020304" pitchFamily="18" charset="0"/>
              </a:rPr>
              <a:t>Скрининг тесты </a:t>
            </a:r>
            <a:r>
              <a:rPr lang="ru-RU" sz="5600" dirty="0" smtClean="0">
                <a:latin typeface="Times New Roman" panose="02020603050405020304" pitchFamily="18" charset="0"/>
                <a:cs typeface="Times New Roman" panose="02020603050405020304" pitchFamily="18" charset="0"/>
              </a:rPr>
              <a:t>делаются с целью раннего выявления отклонений в состоянии здоровья детей для наиболее эффективного проведения лечебно-оздоровительных мероприятий. Окончательный диагноз устанавливается педиатром или узким специалистом после дополнительных обследований. Ежегодно проводятся лабораторные исследования детей в  поликлинике.</a:t>
            </a:r>
            <a:endParaRPr lang="ru-RU" sz="5600"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017865178"/>
              </p:ext>
            </p:extLst>
          </p:nvPr>
        </p:nvGraphicFramePr>
        <p:xfrm>
          <a:off x="35496" y="616331"/>
          <a:ext cx="6408712" cy="6001110"/>
        </p:xfrm>
        <a:graphic>
          <a:graphicData uri="http://schemas.openxmlformats.org/drawingml/2006/table">
            <a:tbl>
              <a:tblPr/>
              <a:tblGrid>
                <a:gridCol w="1240952"/>
                <a:gridCol w="735379"/>
                <a:gridCol w="1240952"/>
                <a:gridCol w="873261"/>
                <a:gridCol w="853155"/>
                <a:gridCol w="723889"/>
                <a:gridCol w="741124"/>
              </a:tblGrid>
              <a:tr h="339181">
                <a:tc gridSpan="7">
                  <a:txBody>
                    <a:bodyPr/>
                    <a:lstStyle/>
                    <a:p>
                      <a:pPr algn="ctr" fontAlgn="ctr"/>
                      <a:r>
                        <a:rPr lang="ru-RU" sz="1200" b="1" i="0" u="none" strike="noStrike" dirty="0">
                          <a:solidFill>
                            <a:srgbClr val="0070C0"/>
                          </a:solidFill>
                          <a:effectLst/>
                          <a:latin typeface="Times New Roman" panose="02020603050405020304" pitchFamily="18" charset="0"/>
                        </a:rPr>
                        <a:t>Отчет по результатам осмотра узкими специалистами за 2021 г по детскому саду                                                                              № 47 "Лесная сказка"</a:t>
                      </a:r>
                    </a:p>
                  </a:txBody>
                  <a:tcPr marL="4392" marR="4392" marT="4392"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14491">
                <a:tc rowSpan="2">
                  <a:txBody>
                    <a:bodyPr/>
                    <a:lstStyle/>
                    <a:p>
                      <a:pPr algn="l" fontAlgn="ctr"/>
                      <a:r>
                        <a:rPr lang="ru-RU" sz="110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ctr"/>
                      <a:r>
                        <a:rPr lang="ru-RU" sz="1100" b="0" i="0" u="none" strike="noStrike" dirty="0">
                          <a:solidFill>
                            <a:srgbClr val="000000"/>
                          </a:solidFill>
                          <a:effectLst/>
                          <a:latin typeface="Times New Roman" panose="02020603050405020304" pitchFamily="18" charset="0"/>
                        </a:rPr>
                        <a:t>Подлежало осмотрам</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Осмотрено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ctr"/>
                      <a:r>
                        <a:rPr lang="ru-RU" sz="1100" b="0" i="0" u="none" strike="noStrike">
                          <a:solidFill>
                            <a:srgbClr val="000000"/>
                          </a:solidFill>
                          <a:effectLst/>
                          <a:latin typeface="Times New Roman" panose="02020603050405020304" pitchFamily="18" charset="0"/>
                        </a:rPr>
                        <a:t>кол-во</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fontAlgn="ctr"/>
                      <a:r>
                        <a:rPr lang="ru-RU" sz="1100" b="0" i="0" u="none" strike="noStrike">
                          <a:solidFill>
                            <a:srgbClr val="000000"/>
                          </a:solidFill>
                          <a:effectLst/>
                          <a:latin typeface="Times New Roman" panose="02020603050405020304" pitchFamily="18" charset="0"/>
                        </a:rPr>
                        <a:t>впервые выявлено патологий</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ctr"/>
                      <a:r>
                        <a:rPr lang="ru-RU" sz="1100" b="0" i="0" u="none" strike="noStrike">
                          <a:solidFill>
                            <a:srgbClr val="000000"/>
                          </a:solidFill>
                          <a:effectLst/>
                          <a:latin typeface="Times New Roman" panose="02020603050405020304" pitchFamily="18" charset="0"/>
                        </a:rPr>
                        <a:t>всего выявлено патологий</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dirty="0">
                          <a:solidFill>
                            <a:srgbClr val="000000"/>
                          </a:solidFill>
                          <a:effectLst/>
                          <a:latin typeface="Times New Roman" panose="02020603050405020304" pitchFamily="18" charset="0"/>
                        </a:rPr>
                        <a:t>специалистами</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детей</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rowSpan="2">
                  <a:txBody>
                    <a:bodyPr/>
                    <a:lstStyle/>
                    <a:p>
                      <a:pPr algn="l" fontAlgn="ctr"/>
                      <a:r>
                        <a:rPr lang="ru-RU" sz="1200" b="0" i="0" u="none" strike="noStrike" dirty="0">
                          <a:solidFill>
                            <a:srgbClr val="000000"/>
                          </a:solidFill>
                          <a:effectLst/>
                          <a:latin typeface="Times New Roman" panose="02020603050405020304" pitchFamily="18" charset="0"/>
                        </a:rPr>
                        <a:t>2 года</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10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solidFill>
                            <a:srgbClr val="000000"/>
                          </a:solidFill>
                          <a:effectLst/>
                          <a:latin typeface="Times New Roman" panose="02020603050405020304" pitchFamily="18" charset="0"/>
                        </a:rPr>
                        <a:t>педиатр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47</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dirty="0">
                          <a:solidFill>
                            <a:srgbClr val="000000"/>
                          </a:solidFill>
                          <a:effectLst/>
                          <a:latin typeface="Times New Roman" panose="02020603050405020304" pitchFamily="18" charset="0"/>
                        </a:rPr>
                        <a:t>стоматолог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47</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rowSpan="9">
                  <a:txBody>
                    <a:bodyPr/>
                    <a:lstStyle/>
                    <a:p>
                      <a:pPr algn="l" fontAlgn="ctr"/>
                      <a:r>
                        <a:rPr lang="ru-RU" sz="1200" b="0" i="0" u="none" strike="noStrike" dirty="0">
                          <a:solidFill>
                            <a:srgbClr val="000000"/>
                          </a:solidFill>
                          <a:effectLst/>
                          <a:latin typeface="Times New Roman" panose="02020603050405020304" pitchFamily="18" charset="0"/>
                        </a:rPr>
                        <a:t>3 года</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algn="ctr"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solidFill>
                            <a:srgbClr val="000000"/>
                          </a:solidFill>
                          <a:effectLst/>
                          <a:latin typeface="Times New Roman" panose="02020603050405020304" pitchFamily="18" charset="0"/>
                        </a:rPr>
                        <a:t>педиатр</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42</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dirty="0">
                          <a:solidFill>
                            <a:srgbClr val="000000"/>
                          </a:solidFill>
                          <a:effectLst/>
                          <a:latin typeface="Times New Roman" panose="02020603050405020304" pitchFamily="18" charset="0"/>
                        </a:rPr>
                        <a:t>невролог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42</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dirty="0">
                          <a:solidFill>
                            <a:srgbClr val="000000"/>
                          </a:solidFill>
                          <a:effectLst/>
                          <a:latin typeface="Times New Roman" panose="02020603050405020304" pitchFamily="18" charset="0"/>
                        </a:rPr>
                        <a:t>детский хирург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42</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99854">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детский стоматолог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42</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офтальмолог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42</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99854">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оториноларинголог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42</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психиатр</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детский уролог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андролог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rowSpan="2">
                  <a:txBody>
                    <a:bodyPr/>
                    <a:lstStyle/>
                    <a:p>
                      <a:pPr algn="l" fontAlgn="ctr"/>
                      <a:r>
                        <a:rPr lang="ru-RU" sz="1200" b="0" i="0" u="none" strike="noStrike" dirty="0">
                          <a:solidFill>
                            <a:srgbClr val="000000"/>
                          </a:solidFill>
                          <a:effectLst/>
                          <a:latin typeface="Times New Roman" panose="02020603050405020304" pitchFamily="18" charset="0"/>
                        </a:rPr>
                        <a:t>4-5 лет</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педиатр</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13</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сиоматолог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13</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rowSpan="4">
                  <a:txBody>
                    <a:bodyPr/>
                    <a:lstStyle/>
                    <a:p>
                      <a:pPr algn="l" fontAlgn="ctr"/>
                      <a:r>
                        <a:rPr lang="ru-RU" sz="1200" b="0" i="0" u="none" strike="noStrike" dirty="0">
                          <a:solidFill>
                            <a:srgbClr val="000000"/>
                          </a:solidFill>
                          <a:effectLst/>
                          <a:latin typeface="Times New Roman" panose="02020603050405020304" pitchFamily="18" charset="0"/>
                        </a:rPr>
                        <a:t>6 лет</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педиатр</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202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невролог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офтальмолог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99854">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детский стоматолог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rowSpan="10">
                  <a:txBody>
                    <a:bodyPr/>
                    <a:lstStyle/>
                    <a:p>
                      <a:pPr algn="l" fontAlgn="ctr"/>
                      <a:r>
                        <a:rPr lang="ru-RU" sz="1200" b="0" i="0" u="none" strike="noStrike" dirty="0">
                          <a:solidFill>
                            <a:srgbClr val="000000"/>
                          </a:solidFill>
                          <a:effectLst/>
                          <a:latin typeface="Times New Roman" panose="02020603050405020304" pitchFamily="18" charset="0"/>
                        </a:rPr>
                        <a:t>7 лет</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0">
                  <a:txBody>
                    <a:bodyPr/>
                    <a:lstStyle/>
                    <a:p>
                      <a:pPr algn="ctr"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педиатр</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25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3</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3</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невролог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25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детский хирург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25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6</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6</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99854">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детский стоматолог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25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0</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202896">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травматолог-ортопед</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25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202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офтальмолог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25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99854">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оториноларинголог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25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психиатр детский</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25</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050" b="0" i="0" u="none" strike="noStrike" dirty="0">
                          <a:solidFill>
                            <a:srgbClr val="000000"/>
                          </a:solidFill>
                          <a:effectLst/>
                          <a:latin typeface="Times New Roman" panose="02020603050405020304" pitchFamily="18" charset="0"/>
                        </a:rPr>
                        <a:t>1</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детский уролог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05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05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vMerge="1">
                  <a:txBody>
                    <a:bodyPr/>
                    <a:lstStyle/>
                    <a:p>
                      <a:endParaRPr lang="ru-RU"/>
                    </a:p>
                  </a:txBody>
                  <a:tcPr/>
                </a:tc>
                <a:tc vMerge="1">
                  <a:txBody>
                    <a:bodyPr/>
                    <a:lstStyle/>
                    <a:p>
                      <a:endParaRPr lang="ru-RU"/>
                    </a:p>
                  </a:txBody>
                  <a:tcPr/>
                </a:tc>
                <a:tc>
                  <a:txBody>
                    <a:bodyPr/>
                    <a:lstStyle/>
                    <a:p>
                      <a:pPr algn="l" fontAlgn="ctr"/>
                      <a:r>
                        <a:rPr lang="ru-RU" sz="1100" b="0" i="0" u="none" strike="noStrike">
                          <a:solidFill>
                            <a:srgbClr val="000000"/>
                          </a:solidFill>
                          <a:effectLst/>
                          <a:latin typeface="Times New Roman" panose="02020603050405020304" pitchFamily="18" charset="0"/>
                        </a:rPr>
                        <a:t>андролог</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dirty="0">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r h="141347">
                <a:tc>
                  <a:txBody>
                    <a:bodyPr/>
                    <a:lstStyle/>
                    <a:p>
                      <a:pPr algn="l" fontAlgn="ctr"/>
                      <a:r>
                        <a:rPr lang="ru-RU" sz="1100" b="0" i="0" u="none" strike="noStrike" dirty="0">
                          <a:solidFill>
                            <a:srgbClr val="000000"/>
                          </a:solidFill>
                          <a:effectLst/>
                          <a:latin typeface="Times New Roman" panose="02020603050405020304" pitchFamily="18" charset="0"/>
                        </a:rPr>
                        <a:t>Итого</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100" b="0" i="0" u="none" strike="noStrike">
                          <a:solidFill>
                            <a:srgbClr val="000000"/>
                          </a:solidFill>
                          <a:effectLst/>
                          <a:latin typeface="Times New Roman" panose="02020603050405020304" pitchFamily="18" charset="0"/>
                        </a:rPr>
                        <a:t> </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127</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Times New Roman" panose="02020603050405020304" pitchFamily="18" charset="0"/>
                        </a:rPr>
                        <a:t>36</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Times New Roman" panose="02020603050405020304" pitchFamily="18" charset="0"/>
                        </a:rPr>
                        <a:t>36</a:t>
                      </a:r>
                    </a:p>
                  </a:txBody>
                  <a:tcPr marL="4392" marR="4392" marT="43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dirty="0">
                        <a:solidFill>
                          <a:srgbClr val="000000"/>
                        </a:solidFill>
                        <a:effectLst/>
                        <a:latin typeface="Times New Roman" panose="02020603050405020304" pitchFamily="18" charset="0"/>
                      </a:endParaRPr>
                    </a:p>
                  </a:txBody>
                  <a:tcPr marL="4392" marR="4392" marT="4392" marB="0" anchor="b">
                    <a:lnL w="12700" cap="flat" cmpd="sng" algn="ctr">
                      <a:solidFill>
                        <a:srgbClr val="000000"/>
                      </a:solidFill>
                      <a:prstDash val="solid"/>
                      <a:round/>
                      <a:headEnd type="none" w="med" len="med"/>
                      <a:tailEnd type="none" w="med" len="med"/>
                    </a:lnL>
                    <a:lnR>
                      <a:noFill/>
                    </a:lnR>
                    <a:lnT>
                      <a:noFill/>
                    </a:lnT>
                    <a:lnB>
                      <a:noFill/>
                    </a:lnB>
                  </a:tcPr>
                </a:tc>
              </a:tr>
            </a:tbl>
          </a:graphicData>
        </a:graphic>
      </p:graphicFrame>
      <p:pic>
        <p:nvPicPr>
          <p:cNvPr id="8" name="Рисунок 7" descr="https://en.hdyo.org/assets/art-jhd-diagnosis-1-ff0229e0fd401466e98b72771eb3983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90741"/>
            <a:ext cx="2952328" cy="2880320"/>
          </a:xfrm>
          <a:prstGeom prst="rect">
            <a:avLst/>
          </a:prstGeom>
          <a:ln>
            <a:noFill/>
          </a:ln>
          <a:effectLst>
            <a:softEdge rad="112500"/>
          </a:effectLst>
        </p:spPr>
      </p:pic>
    </p:spTree>
    <p:extLst>
      <p:ext uri="{BB962C8B-B14F-4D97-AF65-F5344CB8AC3E}">
        <p14:creationId xmlns:p14="http://schemas.microsoft.com/office/powerpoint/2010/main" val="1322574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pattFill prst="pct8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4644008" y="4725144"/>
            <a:ext cx="4176464" cy="1569660"/>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Степанова Елена Павловна</a:t>
            </a:r>
          </a:p>
          <a:p>
            <a:pPr algn="ctr"/>
            <a:r>
              <a:rPr lang="ru-RU" sz="1600" b="1" dirty="0">
                <a:latin typeface="Times New Roman" panose="02020603050405020304" pitchFamily="18" charset="0"/>
                <a:cs typeface="Times New Roman" panose="02020603050405020304" pitchFamily="18" charset="0"/>
              </a:rPr>
              <a:t>Старшая медицинская сестра </a:t>
            </a:r>
          </a:p>
          <a:p>
            <a:pPr algn="ctr"/>
            <a:r>
              <a:rPr lang="ru-RU" sz="1600" b="1" dirty="0">
                <a:latin typeface="Times New Roman" panose="02020603050405020304" pitchFamily="18" charset="0"/>
                <a:cs typeface="Times New Roman" panose="02020603050405020304" pitchFamily="18" charset="0"/>
              </a:rPr>
              <a:t>Образование – средне </a:t>
            </a:r>
            <a:r>
              <a:rPr lang="ru-RU" sz="1600" b="1" dirty="0" smtClean="0">
                <a:latin typeface="Times New Roman" panose="02020603050405020304" pitchFamily="18" charset="0"/>
                <a:cs typeface="Times New Roman" panose="02020603050405020304" pitchFamily="18" charset="0"/>
              </a:rPr>
              <a:t>специальное</a:t>
            </a:r>
          </a:p>
          <a:p>
            <a:pPr algn="ctr"/>
            <a:r>
              <a:rPr lang="ru-RU" sz="1600" b="1" dirty="0">
                <a:latin typeface="Times New Roman" panose="02020603050405020304" pitchFamily="18" charset="0"/>
                <a:cs typeface="Times New Roman" panose="02020603050405020304" pitchFamily="18" charset="0"/>
              </a:rPr>
              <a:t>«Сестринское дело в педиатрии</a:t>
            </a:r>
            <a:r>
              <a:rPr lang="ru-RU" sz="1600" b="1" dirty="0" smtClean="0">
                <a:latin typeface="Times New Roman" panose="02020603050405020304" pitchFamily="18" charset="0"/>
                <a:cs typeface="Times New Roman" panose="02020603050405020304" pitchFamily="18" charset="0"/>
              </a:rPr>
              <a:t>»</a:t>
            </a:r>
            <a:endParaRPr lang="ru-RU" sz="1600" b="1"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Общий стаж – </a:t>
            </a:r>
            <a:r>
              <a:rPr lang="ru-RU" sz="1600" b="1" dirty="0" smtClean="0">
                <a:latin typeface="Times New Roman" panose="02020603050405020304" pitchFamily="18" charset="0"/>
                <a:cs typeface="Times New Roman" panose="02020603050405020304" pitchFamily="18" charset="0"/>
              </a:rPr>
              <a:t>21 </a:t>
            </a:r>
            <a:r>
              <a:rPr lang="ru-RU" sz="1600" b="1" dirty="0">
                <a:latin typeface="Times New Roman" panose="02020603050405020304" pitchFamily="18" charset="0"/>
                <a:cs typeface="Times New Roman" panose="02020603050405020304" pitchFamily="18" charset="0"/>
              </a:rPr>
              <a:t>год</a:t>
            </a:r>
          </a:p>
          <a:p>
            <a:pPr algn="ctr"/>
            <a:endParaRPr lang="ru-RU" sz="1600" b="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39752" y="206412"/>
            <a:ext cx="5270866" cy="646331"/>
          </a:xfrm>
          <a:prstGeom prst="rect">
            <a:avLst/>
          </a:prstGeom>
          <a:solidFill>
            <a:schemeClr val="accent1">
              <a:lumMod val="20000"/>
              <a:lumOff val="80000"/>
            </a:schemeClr>
          </a:solidFill>
        </p:spPr>
        <p:txBody>
          <a:bodyPr wrap="none">
            <a:spAutoFit/>
          </a:bodyPr>
          <a:lstStyle/>
          <a:p>
            <a:pPr>
              <a:spcAft>
                <a:spcPts val="0"/>
              </a:spcAft>
            </a:pPr>
            <a:r>
              <a:rPr lang="ru-RU"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Медицинский персонал </a:t>
            </a:r>
          </a:p>
        </p:txBody>
      </p:sp>
      <p:sp>
        <p:nvSpPr>
          <p:cNvPr id="7" name="TextBox 6"/>
          <p:cNvSpPr txBox="1"/>
          <p:nvPr/>
        </p:nvSpPr>
        <p:spPr>
          <a:xfrm>
            <a:off x="215516" y="4797152"/>
            <a:ext cx="3888432" cy="1815882"/>
          </a:xfrm>
          <a:prstGeom prst="rect">
            <a:avLst/>
          </a:prstGeom>
          <a:noFill/>
        </p:spPr>
        <p:txBody>
          <a:bodyPr wrap="square" rtlCol="0">
            <a:spAutoFit/>
          </a:bodyPr>
          <a:lstStyle/>
          <a:p>
            <a:pPr algn="ctr"/>
            <a:r>
              <a:rPr lang="ru-RU" sz="1600" b="1" dirty="0" smtClean="0">
                <a:latin typeface="Times New Roman" panose="02020603050405020304" pitchFamily="18" charset="0"/>
                <a:cs typeface="Times New Roman" panose="02020603050405020304" pitchFamily="18" charset="0"/>
              </a:rPr>
              <a:t>Малиева Фатима Александровна </a:t>
            </a:r>
          </a:p>
          <a:p>
            <a:pPr algn="ctr"/>
            <a:r>
              <a:rPr lang="ru-RU" sz="1600" b="1" dirty="0">
                <a:latin typeface="Times New Roman" panose="02020603050405020304" pitchFamily="18" charset="0"/>
                <a:cs typeface="Times New Roman" panose="02020603050405020304" pitchFamily="18" charset="0"/>
              </a:rPr>
              <a:t>Старшая медицинская сестра </a:t>
            </a:r>
            <a:endParaRPr lang="ru-RU" sz="1600" b="1" dirty="0" smtClean="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Образование </a:t>
            </a:r>
            <a:r>
              <a:rPr lang="ru-RU" sz="1600" b="1" dirty="0" smtClean="0">
                <a:latin typeface="Times New Roman" panose="02020603050405020304" pitchFamily="18" charset="0"/>
                <a:cs typeface="Times New Roman" panose="02020603050405020304" pitchFamily="18" charset="0"/>
              </a:rPr>
              <a:t>– средне </a:t>
            </a:r>
            <a:r>
              <a:rPr lang="ru-RU" sz="1600" b="1" dirty="0" smtClean="0">
                <a:latin typeface="Times New Roman" panose="02020603050405020304" pitchFamily="18" charset="0"/>
                <a:cs typeface="Times New Roman" panose="02020603050405020304" pitchFamily="18" charset="0"/>
              </a:rPr>
              <a:t>специальное</a:t>
            </a:r>
          </a:p>
          <a:p>
            <a:pPr algn="ctr"/>
            <a:r>
              <a:rPr lang="ru-RU" sz="1600" b="1" dirty="0" smtClean="0">
                <a:latin typeface="Times New Roman" panose="02020603050405020304" pitchFamily="18" charset="0"/>
                <a:cs typeface="Times New Roman" panose="02020603050405020304" pitchFamily="18" charset="0"/>
              </a:rPr>
              <a:t>«Сестринское дело в педиатрии»</a:t>
            </a:r>
            <a:endParaRPr lang="ru-RU" sz="1600" b="1"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Общий стаж – </a:t>
            </a:r>
            <a:r>
              <a:rPr lang="ru-RU" sz="1600" b="1" dirty="0" smtClean="0">
                <a:latin typeface="Times New Roman" panose="02020603050405020304" pitchFamily="18" charset="0"/>
                <a:cs typeface="Times New Roman" panose="02020603050405020304" pitchFamily="18" charset="0"/>
              </a:rPr>
              <a:t>32 </a:t>
            </a:r>
            <a:r>
              <a:rPr lang="ru-RU" sz="1600" b="1" dirty="0">
                <a:latin typeface="Times New Roman" panose="02020603050405020304" pitchFamily="18" charset="0"/>
                <a:cs typeface="Times New Roman" panose="02020603050405020304" pitchFamily="18" charset="0"/>
              </a:rPr>
              <a:t>год</a:t>
            </a:r>
          </a:p>
          <a:p>
            <a:pPr algn="ctr"/>
            <a:endParaRPr lang="ru-RU" sz="1600" b="1" dirty="0" smtClean="0">
              <a:latin typeface="Times New Roman" panose="02020603050405020304" pitchFamily="18" charset="0"/>
              <a:cs typeface="Times New Roman" panose="02020603050405020304" pitchFamily="18" charset="0"/>
            </a:endParaRPr>
          </a:p>
          <a:p>
            <a:pPr algn="ctr"/>
            <a:endParaRPr lang="ru-RU" sz="1600" b="1" dirty="0">
              <a:latin typeface="Times New Roman" panose="02020603050405020304" pitchFamily="18" charset="0"/>
              <a:cs typeface="Times New Roman" panose="02020603050405020304" pitchFamily="18" charset="0"/>
            </a:endParaRPr>
          </a:p>
        </p:txBody>
      </p:sp>
      <p:pic>
        <p:nvPicPr>
          <p:cNvPr id="6" name="Объект 5"/>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827584" y="924751"/>
            <a:ext cx="2664296" cy="3728385"/>
          </a:xfrm>
          <a:prstGeom prst="rect">
            <a:avLst/>
          </a:prstGeom>
          <a:solidFill>
            <a:srgbClr val="FFFFFF">
              <a:shade val="85000"/>
            </a:srgbClr>
          </a:solidFill>
          <a:ln w="190500" cap="rnd">
            <a:solidFill>
              <a:srgbClr val="0099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363" y="924750"/>
            <a:ext cx="2779737" cy="3728386"/>
          </a:xfrm>
          <a:prstGeom prst="rect">
            <a:avLst/>
          </a:prstGeom>
          <a:solidFill>
            <a:srgbClr val="FFFFFF">
              <a:shade val="85000"/>
            </a:srgbClr>
          </a:solidFill>
          <a:ln w="190500" cap="rnd">
            <a:solidFill>
              <a:srgbClr val="00B0F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68241224"/>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p:transition spd="slow">
        <p:push dir="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94772855"/>
              </p:ext>
            </p:extLst>
          </p:nvPr>
        </p:nvGraphicFramePr>
        <p:xfrm>
          <a:off x="539552" y="332656"/>
          <a:ext cx="4968552" cy="5976657"/>
        </p:xfrm>
        <a:graphic>
          <a:graphicData uri="http://schemas.openxmlformats.org/drawingml/2006/table">
            <a:tbl>
              <a:tblPr/>
              <a:tblGrid>
                <a:gridCol w="2576641"/>
                <a:gridCol w="1251427"/>
                <a:gridCol w="1140484"/>
              </a:tblGrid>
              <a:tr h="677566">
                <a:tc gridSpan="3">
                  <a:txBody>
                    <a:bodyPr/>
                    <a:lstStyle/>
                    <a:p>
                      <a:pPr algn="ctr" fontAlgn="b"/>
                      <a:r>
                        <a:rPr lang="ru-RU" sz="1600" b="1" i="0" u="none" strike="noStrike" dirty="0">
                          <a:solidFill>
                            <a:srgbClr val="0070C0"/>
                          </a:solidFill>
                          <a:effectLst/>
                          <a:latin typeface="Times New Roman" panose="02020603050405020304" pitchFamily="18" charset="0"/>
                        </a:rPr>
                        <a:t>Количество хронической патологии, </a:t>
                      </a:r>
                      <a:r>
                        <a:rPr lang="ru-RU" sz="1600" b="1" i="0" u="none" strike="noStrike" dirty="0" smtClean="0">
                          <a:solidFill>
                            <a:srgbClr val="0070C0"/>
                          </a:solidFill>
                          <a:effectLst/>
                          <a:latin typeface="Times New Roman" panose="02020603050405020304" pitchFamily="18" charset="0"/>
                        </a:rPr>
                        <a:t>регистрируемой </a:t>
                      </a:r>
                      <a:r>
                        <a:rPr lang="ru-RU" sz="1600" b="1" i="0" u="none" strike="noStrike" dirty="0">
                          <a:solidFill>
                            <a:srgbClr val="0070C0"/>
                          </a:solidFill>
                          <a:effectLst/>
                          <a:latin typeface="Times New Roman" panose="02020603050405020304" pitchFamily="18" charset="0"/>
                        </a:rPr>
                        <a:t>в детском саду № 47 "Лесная сказка" за 2021 г.</a:t>
                      </a:r>
                    </a:p>
                  </a:txBody>
                  <a:tcPr marL="6688" marR="6688" marT="6688" marB="0" anchor="b">
                    <a:lnL>
                      <a:noFill/>
                    </a:lnL>
                    <a:lnR>
                      <a:noFill/>
                    </a:lnR>
                    <a:lnT>
                      <a:noFill/>
                    </a:lnT>
                    <a:lnB>
                      <a:noFill/>
                    </a:lnB>
                  </a:tcPr>
                </a:tc>
                <a:tc hMerge="1">
                  <a:txBody>
                    <a:bodyPr/>
                    <a:lstStyle/>
                    <a:p>
                      <a:endParaRPr lang="ru-RU"/>
                    </a:p>
                  </a:txBody>
                  <a:tcPr/>
                </a:tc>
                <a:tc hMerge="1">
                  <a:txBody>
                    <a:bodyPr/>
                    <a:lstStyle/>
                    <a:p>
                      <a:endParaRPr lang="ru-RU"/>
                    </a:p>
                  </a:txBody>
                  <a:tcPr/>
                </a:tc>
              </a:tr>
              <a:tr h="227744">
                <a:tc>
                  <a:txBody>
                    <a:bodyPr/>
                    <a:lstStyle/>
                    <a:p>
                      <a:pPr algn="l" fontAlgn="b"/>
                      <a:endParaRPr lang="ru-RU" sz="1200" b="0" i="0" u="none" strike="noStrike" dirty="0">
                        <a:solidFill>
                          <a:srgbClr val="000000"/>
                        </a:solidFill>
                        <a:effectLst/>
                        <a:latin typeface="Calibri" panose="020F0502020204030204" pitchFamily="34" charset="0"/>
                      </a:endParaRPr>
                    </a:p>
                  </a:txBody>
                  <a:tcPr marL="6688" marR="6688" marT="668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ru-RU" sz="1200" b="0" i="0" u="none" strike="noStrike">
                        <a:solidFill>
                          <a:srgbClr val="000000"/>
                        </a:solidFill>
                        <a:effectLst/>
                        <a:latin typeface="Calibri" panose="020F0502020204030204" pitchFamily="34" charset="0"/>
                      </a:endParaRPr>
                    </a:p>
                  </a:txBody>
                  <a:tcPr marL="6688" marR="6688" marT="668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ru-RU" sz="1200" b="0" i="0" u="none" strike="noStrike" dirty="0">
                        <a:solidFill>
                          <a:srgbClr val="000000"/>
                        </a:solidFill>
                        <a:effectLst/>
                        <a:latin typeface="Calibri" panose="020F0502020204030204" pitchFamily="34" charset="0"/>
                      </a:endParaRPr>
                    </a:p>
                  </a:txBody>
                  <a:tcPr marL="6688" marR="6688" marT="6688" marB="0" anchor="b">
                    <a:lnL>
                      <a:noFill/>
                    </a:lnL>
                    <a:lnR>
                      <a:noFill/>
                    </a:lnR>
                    <a:lnT>
                      <a:noFill/>
                    </a:lnT>
                    <a:lnB w="12700" cap="flat" cmpd="sng" algn="ctr">
                      <a:solidFill>
                        <a:srgbClr val="000000"/>
                      </a:solidFill>
                      <a:prstDash val="solid"/>
                      <a:round/>
                      <a:headEnd type="none" w="med" len="med"/>
                      <a:tailEnd type="none" w="med" len="med"/>
                    </a:lnB>
                  </a:tcPr>
                </a:tc>
              </a:tr>
              <a:tr h="447454">
                <a:tc>
                  <a:txBody>
                    <a:bodyPr/>
                    <a:lstStyle/>
                    <a:p>
                      <a:pPr algn="l" fontAlgn="ctr"/>
                      <a:r>
                        <a:rPr lang="ru-RU" sz="1200" b="1" i="0" u="none" strike="noStrike" dirty="0">
                          <a:solidFill>
                            <a:srgbClr val="000000"/>
                          </a:solidFill>
                          <a:effectLst/>
                          <a:latin typeface="Times New Roman" panose="02020603050405020304" pitchFamily="18" charset="0"/>
                        </a:rPr>
                        <a:t>Локализация патологии</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200" b="1" i="0" u="none" strike="noStrike">
                          <a:solidFill>
                            <a:srgbClr val="000000"/>
                          </a:solidFill>
                          <a:effectLst/>
                          <a:latin typeface="Times New Roman" panose="02020603050405020304" pitchFamily="18" charset="0"/>
                        </a:rPr>
                        <a:t>абс. число</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ru-RU" sz="1200" b="1" i="0" u="none" strike="noStrike">
                          <a:solidFill>
                            <a:srgbClr val="000000"/>
                          </a:solidFill>
                          <a:effectLst/>
                          <a:latin typeface="Times New Roman" panose="02020603050405020304" pitchFamily="18" charset="0"/>
                        </a:rPr>
                        <a:t>в % к общему числу детей</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134">
                <a:tc>
                  <a:txBody>
                    <a:bodyPr/>
                    <a:lstStyle/>
                    <a:p>
                      <a:pPr algn="l" fontAlgn="ctr"/>
                      <a:r>
                        <a:rPr lang="ru-RU" sz="1200" b="0" i="0" u="none" strike="noStrike" dirty="0">
                          <a:solidFill>
                            <a:srgbClr val="000000"/>
                          </a:solidFill>
                          <a:effectLst/>
                          <a:latin typeface="Times New Roman" panose="02020603050405020304" pitchFamily="18" charset="0"/>
                        </a:rPr>
                        <a:t>Болезни органов дыхания</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0,10%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dirty="0">
                          <a:solidFill>
                            <a:srgbClr val="000000"/>
                          </a:solidFill>
                          <a:effectLst/>
                          <a:latin typeface="Times New Roman" panose="02020603050405020304" pitchFamily="18" charset="0"/>
                        </a:rPr>
                        <a:t>Болезни ЛОР-органов</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0,10%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Болезни ЖКТ</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0,05%</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Болезни МПС</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2</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0,10%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Болезни кожи и п/к</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4</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0,20%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134">
                <a:tc>
                  <a:txBody>
                    <a:bodyPr/>
                    <a:lstStyle/>
                    <a:p>
                      <a:pPr algn="l" fontAlgn="ctr"/>
                      <a:r>
                        <a:rPr lang="ru-RU" sz="1200" b="0" i="0" u="none" strike="noStrike">
                          <a:solidFill>
                            <a:srgbClr val="000000"/>
                          </a:solidFill>
                          <a:effectLst/>
                          <a:latin typeface="Times New Roman" panose="02020603050405020304" pitchFamily="18" charset="0"/>
                        </a:rPr>
                        <a:t>Болезни костно-мышечной системы</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0,05%</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594">
                <a:tc>
                  <a:txBody>
                    <a:bodyPr/>
                    <a:lstStyle/>
                    <a:p>
                      <a:pPr algn="l" fontAlgn="ctr"/>
                      <a:r>
                        <a:rPr lang="ru-RU" sz="1200" b="0" i="0" u="none" strike="noStrike">
                          <a:solidFill>
                            <a:srgbClr val="000000"/>
                          </a:solidFill>
                          <a:effectLst/>
                          <a:latin typeface="Times New Roman" panose="02020603050405020304" pitchFamily="18" charset="0"/>
                        </a:rPr>
                        <a:t>Болезни органов зрения</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56">
                <a:tc>
                  <a:txBody>
                    <a:bodyPr/>
                    <a:lstStyle/>
                    <a:p>
                      <a:pPr algn="l" fontAlgn="ctr"/>
                      <a:r>
                        <a:rPr lang="ru-RU" sz="1200" b="0" i="0" u="none" strike="noStrike">
                          <a:solidFill>
                            <a:srgbClr val="000000"/>
                          </a:solidFill>
                          <a:effectLst/>
                          <a:latin typeface="Times New Roman" panose="02020603050405020304" pitchFamily="18" charset="0"/>
                        </a:rPr>
                        <a:t>Болезни эндокринной системы</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Болезни ССС</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0,05%</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Болезни ЦНС</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5</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0,25%</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7454">
                <a:tc>
                  <a:txBody>
                    <a:bodyPr/>
                    <a:lstStyle/>
                    <a:p>
                      <a:pPr algn="l" fontAlgn="ctr"/>
                      <a:r>
                        <a:rPr lang="ru-RU" sz="1200" b="0" i="0" u="none" strike="noStrike">
                          <a:solidFill>
                            <a:srgbClr val="000000"/>
                          </a:solidFill>
                          <a:effectLst/>
                          <a:latin typeface="Times New Roman" panose="02020603050405020304" pitchFamily="18" charset="0"/>
                        </a:rPr>
                        <a:t>Болезни крови и кроветворных огрганов</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0,10%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Стоматологическая патология</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693">
                <a:tc>
                  <a:txBody>
                    <a:bodyPr/>
                    <a:lstStyle/>
                    <a:p>
                      <a:pPr algn="l" fontAlgn="ctr"/>
                      <a:r>
                        <a:rPr lang="ru-RU" sz="1200" b="1" i="0" u="none" strike="noStrike">
                          <a:solidFill>
                            <a:srgbClr val="000000"/>
                          </a:solidFill>
                          <a:effectLst/>
                          <a:latin typeface="Times New Roman" panose="02020603050405020304" pitchFamily="18" charset="0"/>
                        </a:rPr>
                        <a:t>Всего</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 </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Всего зарегистрировано Д</a:t>
                      </a:r>
                      <a:r>
                        <a:rPr lang="en-US" sz="1200" b="0" i="0" u="none" strike="noStrike">
                          <a:solidFill>
                            <a:srgbClr val="000000"/>
                          </a:solidFill>
                          <a:effectLst/>
                          <a:latin typeface="Times New Roman" panose="02020603050405020304" pitchFamily="18" charset="0"/>
                        </a:rPr>
                        <a:t>S</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22</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1,10%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Детей с 1 патологией</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1,00%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Детей с 2 патологиями</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0,10%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Детей с 3 патологиями</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0,00%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744">
                <a:tc>
                  <a:txBody>
                    <a:bodyPr/>
                    <a:lstStyle/>
                    <a:p>
                      <a:pPr algn="l" fontAlgn="ctr"/>
                      <a:r>
                        <a:rPr lang="ru-RU" sz="1200" b="0" i="0" u="none" strike="noStrike">
                          <a:solidFill>
                            <a:srgbClr val="000000"/>
                          </a:solidFill>
                          <a:effectLst/>
                          <a:latin typeface="Times New Roman" panose="02020603050405020304" pitchFamily="18" charset="0"/>
                        </a:rPr>
                        <a:t>Детей с 4 патологиями</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0,00%</a:t>
                      </a:r>
                    </a:p>
                  </a:txBody>
                  <a:tcPr marL="6688" marR="6688" marT="66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Рисунок 2" descr="https://ds05.infourok.ru/uploads/ex/12de/0006f0ad-ff75f16c/hello_html_m17ec6e02.jpg"/>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196752"/>
            <a:ext cx="2948640" cy="4608512"/>
          </a:xfrm>
          <a:prstGeom prst="rect">
            <a:avLst/>
          </a:prstGeom>
          <a:ln>
            <a:noFill/>
          </a:ln>
          <a:effectLst>
            <a:softEdge rad="112500"/>
          </a:effectLst>
        </p:spPr>
      </p:pic>
    </p:spTree>
    <p:extLst>
      <p:ext uri="{BB962C8B-B14F-4D97-AF65-F5344CB8AC3E}">
        <p14:creationId xmlns:p14="http://schemas.microsoft.com/office/powerpoint/2010/main" val="276111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599995918"/>
              </p:ext>
            </p:extLst>
          </p:nvPr>
        </p:nvGraphicFramePr>
        <p:xfrm>
          <a:off x="179512" y="188640"/>
          <a:ext cx="5706476" cy="6549703"/>
        </p:xfrm>
        <a:graphic>
          <a:graphicData uri="http://schemas.openxmlformats.org/drawingml/2006/table">
            <a:tbl>
              <a:tblPr/>
              <a:tblGrid>
                <a:gridCol w="3361893"/>
                <a:gridCol w="742563"/>
                <a:gridCol w="684268"/>
                <a:gridCol w="883878"/>
                <a:gridCol w="33874"/>
              </a:tblGrid>
              <a:tr h="460169">
                <a:tc gridSpan="5">
                  <a:txBody>
                    <a:bodyPr/>
                    <a:lstStyle/>
                    <a:p>
                      <a:pPr algn="ctr" fontAlgn="t"/>
                      <a:r>
                        <a:rPr lang="ru-RU" sz="1000" b="1" i="0" u="none" strike="noStrike" dirty="0">
                          <a:solidFill>
                            <a:srgbClr val="000000"/>
                          </a:solidFill>
                          <a:effectLst/>
                          <a:latin typeface="Times New Roman" panose="02020603050405020304" pitchFamily="18" charset="0"/>
                        </a:rPr>
                        <a:t>      </a:t>
                      </a:r>
                      <a:r>
                        <a:rPr lang="ru-RU" sz="1400" b="1" i="0" u="none" strike="noStrike" dirty="0">
                          <a:solidFill>
                            <a:srgbClr val="0070C0"/>
                          </a:solidFill>
                          <a:effectLst/>
                          <a:latin typeface="Times New Roman" panose="02020603050405020304" pitchFamily="18" charset="0"/>
                        </a:rPr>
                        <a:t>Отчет по профилактическим оздоровительным мероприятиям                                      детского сада № 47 "Лесная сказка" за 2021 год.</a:t>
                      </a:r>
                    </a:p>
                  </a:txBody>
                  <a:tcPr marL="4237" marR="4237" marT="4237"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67255">
                <a:tc>
                  <a:txBody>
                    <a:bodyPr/>
                    <a:lstStyle/>
                    <a:p>
                      <a:pPr algn="l" fontAlgn="t"/>
                      <a:endParaRPr lang="ru-RU" sz="1000" b="1" i="0" u="none" strike="noStrike" dirty="0">
                        <a:solidFill>
                          <a:srgbClr val="000000"/>
                        </a:solidFill>
                        <a:effectLst/>
                        <a:latin typeface="Times New Roman" panose="02020603050405020304" pitchFamily="18" charset="0"/>
                      </a:endParaRPr>
                    </a:p>
                  </a:txBody>
                  <a:tcPr marL="4237" marR="4237" marT="4237" marB="0">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t"/>
                      <a:endParaRPr lang="ru-RU" sz="1000" b="1" i="0" u="none" strike="noStrike" dirty="0">
                        <a:solidFill>
                          <a:srgbClr val="000000"/>
                        </a:solidFill>
                        <a:effectLst/>
                        <a:latin typeface="Times New Roman" panose="02020603050405020304" pitchFamily="18" charset="0"/>
                      </a:endParaRPr>
                    </a:p>
                  </a:txBody>
                  <a:tcPr marL="4237" marR="4237" marT="4237"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t"/>
                      <a:endParaRPr lang="ru-RU" sz="1000" b="1" i="0" u="none" strike="noStrike">
                        <a:solidFill>
                          <a:srgbClr val="000000"/>
                        </a:solidFill>
                        <a:effectLst/>
                        <a:latin typeface="Times New Roman" panose="02020603050405020304" pitchFamily="18" charset="0"/>
                      </a:endParaRPr>
                    </a:p>
                  </a:txBody>
                  <a:tcPr marL="4237" marR="4237" marT="4237"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ru-RU" sz="1000" b="1" i="0" u="none" strike="noStrike">
                        <a:solidFill>
                          <a:srgbClr val="000000"/>
                        </a:solidFill>
                        <a:effectLst/>
                        <a:latin typeface="Times New Roman" panose="02020603050405020304" pitchFamily="18" charset="0"/>
                      </a:endParaRPr>
                    </a:p>
                  </a:txBody>
                  <a:tcPr marL="4237" marR="4237" marT="4237" marB="0">
                    <a:lnL>
                      <a:noFill/>
                    </a:lnL>
                    <a:lnR>
                      <a:noFill/>
                    </a:lnR>
                    <a:lnT>
                      <a:noFill/>
                    </a:lnT>
                    <a:lnB w="6350" cap="flat" cmpd="sng" algn="ctr">
                      <a:solidFill>
                        <a:srgbClr val="000000"/>
                      </a:solidFill>
                      <a:prstDash val="solid"/>
                      <a:round/>
                      <a:headEnd type="none" w="med" len="med"/>
                      <a:tailEnd type="none" w="med" len="med"/>
                    </a:lnB>
                  </a:tcPr>
                </a:tc>
              </a:tr>
              <a:tr h="167255">
                <a:tc rowSpan="2">
                  <a:txBody>
                    <a:bodyPr/>
                    <a:lstStyle/>
                    <a:p>
                      <a:pPr algn="ctr" fontAlgn="ctr"/>
                      <a:r>
                        <a:rPr lang="ru-RU" sz="1000" b="1" i="0" u="none" strike="noStrike">
                          <a:solidFill>
                            <a:srgbClr val="000000"/>
                          </a:solidFill>
                          <a:effectLst/>
                          <a:latin typeface="Times New Roman" panose="02020603050405020304" pitchFamily="18" charset="0"/>
                        </a:rPr>
                        <a:t>Наименование мероприятия</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000" b="1" i="0" u="none" strike="noStrike">
                          <a:solidFill>
                            <a:srgbClr val="000000"/>
                          </a:solidFill>
                          <a:effectLst/>
                          <a:latin typeface="Times New Roman" panose="02020603050405020304" pitchFamily="18" charset="0"/>
                        </a:rPr>
                        <a:t>Количество детей</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190033">
                <a:tc vMerge="1">
                  <a:txBody>
                    <a:bodyPr/>
                    <a:lstStyle/>
                    <a:p>
                      <a:endParaRPr lang="ru-RU"/>
                    </a:p>
                  </a:txBody>
                  <a:tcPr/>
                </a:tc>
                <a:tc>
                  <a:txBody>
                    <a:bodyPr/>
                    <a:lstStyle/>
                    <a:p>
                      <a:pPr algn="l" fontAlgn="b"/>
                      <a:r>
                        <a:rPr lang="ru-RU" sz="1000" b="1" i="0" u="none" strike="noStrike">
                          <a:solidFill>
                            <a:srgbClr val="000000"/>
                          </a:solidFill>
                          <a:effectLst/>
                          <a:latin typeface="Times New Roman" panose="02020603050405020304" pitchFamily="18" charset="0"/>
                        </a:rPr>
                        <a:t>Подлежало по плану</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a:solidFill>
                            <a:srgbClr val="000000"/>
                          </a:solidFill>
                          <a:effectLst/>
                          <a:latin typeface="Times New Roman" panose="02020603050405020304" pitchFamily="18" charset="0"/>
                        </a:rPr>
                        <a:t>Проведено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ru-RU" sz="1000" b="1" i="0" u="none" strike="noStrike">
                          <a:solidFill>
                            <a:srgbClr val="000000"/>
                          </a:solidFill>
                          <a:effectLst/>
                          <a:latin typeface="Times New Roman" panose="02020603050405020304" pitchFamily="18" charset="0"/>
                        </a:rPr>
                        <a:t>% охвата</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ru-RU" sz="1000" b="1" i="0" u="none" strike="noStrike">
                        <a:solidFill>
                          <a:srgbClr val="000000"/>
                        </a:solidFill>
                        <a:effectLst/>
                        <a:latin typeface="Times New Roman" panose="02020603050405020304" pitchFamily="18" charset="0"/>
                      </a:endParaRP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255">
                <a:tc>
                  <a:txBody>
                    <a:bodyPr/>
                    <a:lstStyle/>
                    <a:p>
                      <a:pPr algn="l" fontAlgn="ctr"/>
                      <a:r>
                        <a:rPr lang="ru-RU" sz="1000" b="0" i="0" u="none" strike="noStrike">
                          <a:solidFill>
                            <a:srgbClr val="000000"/>
                          </a:solidFill>
                          <a:effectLst/>
                          <a:latin typeface="Times New Roman" panose="02020603050405020304" pitchFamily="18" charset="0"/>
                        </a:rPr>
                        <a:t> Витаминотерапия ежедневно (пиковит, ревит)</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b"/>
                      <a:r>
                        <a:rPr lang="ru-RU" sz="1000" b="0" i="0" u="none" strike="noStrike">
                          <a:solidFill>
                            <a:srgbClr val="000000"/>
                          </a:solidFill>
                          <a:effectLst/>
                          <a:latin typeface="Times New Roman" panose="02020603050405020304" pitchFamily="18" charset="0"/>
                        </a:rPr>
                        <a:t> Кварцевание помещений групп и кабинетов (ежедневно 3 раза в день)</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255">
                <a:tc>
                  <a:txBody>
                    <a:bodyPr/>
                    <a:lstStyle/>
                    <a:p>
                      <a:pPr algn="l" fontAlgn="b"/>
                      <a:r>
                        <a:rPr lang="ru-RU" sz="1000" b="0" i="0" u="none" strike="noStrike">
                          <a:solidFill>
                            <a:srgbClr val="000000"/>
                          </a:solidFill>
                          <a:effectLst/>
                          <a:latin typeface="Times New Roman" panose="02020603050405020304" pitchFamily="18" charset="0"/>
                        </a:rPr>
                        <a:t> Витаминизация 3 блюд (ежедневно)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b"/>
                      <a:r>
                        <a:rPr lang="ru-RU" sz="1000" b="0" i="0" u="none" strike="noStrike">
                          <a:solidFill>
                            <a:srgbClr val="000000"/>
                          </a:solidFill>
                          <a:effectLst/>
                          <a:latin typeface="Times New Roman" panose="02020603050405020304" pitchFamily="18" charset="0"/>
                        </a:rPr>
                        <a:t>Дыхательная, зрительная, пальчиковая гимнастики (10 дней каждого месяца)</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255">
                <a:tc>
                  <a:txBody>
                    <a:bodyPr/>
                    <a:lstStyle/>
                    <a:p>
                      <a:pPr algn="l" fontAlgn="b"/>
                      <a:r>
                        <a:rPr lang="ru-RU" sz="1000" b="0" i="0" u="none" strike="noStrike">
                          <a:solidFill>
                            <a:srgbClr val="000000"/>
                          </a:solidFill>
                          <a:effectLst/>
                          <a:latin typeface="Times New Roman" panose="02020603050405020304" pitchFamily="18" charset="0"/>
                        </a:rPr>
                        <a:t> Утренняя гимнастика (ежедневно)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b"/>
                      <a:r>
                        <a:rPr lang="ru-RU" sz="1000" b="0" i="0" u="none" strike="noStrike">
                          <a:solidFill>
                            <a:srgbClr val="000000"/>
                          </a:solidFill>
                          <a:effectLst/>
                          <a:latin typeface="Times New Roman" panose="02020603050405020304" pitchFamily="18" charset="0"/>
                        </a:rPr>
                        <a:t> Гимнастика после сна, босо хождение по рефлекторной дорожке, широкое умывание лица и рук до локтя</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b"/>
                      <a:r>
                        <a:rPr lang="ru-RU" sz="1000" b="0" i="0" u="none" strike="noStrike" dirty="0">
                          <a:solidFill>
                            <a:srgbClr val="000000"/>
                          </a:solidFill>
                          <a:effectLst/>
                          <a:latin typeface="Times New Roman" panose="02020603050405020304" pitchFamily="18" charset="0"/>
                        </a:rPr>
                        <a:t>Полоскание полости рта после каждого приема пищи (ежедневно)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255">
                <a:tc>
                  <a:txBody>
                    <a:bodyPr/>
                    <a:lstStyle/>
                    <a:p>
                      <a:pPr algn="l" fontAlgn="b"/>
                      <a:r>
                        <a:rPr lang="ru-RU" sz="1000" b="0" i="0" u="none" strike="noStrike">
                          <a:solidFill>
                            <a:srgbClr val="000000"/>
                          </a:solidFill>
                          <a:effectLst/>
                          <a:latin typeface="Times New Roman" panose="02020603050405020304" pitchFamily="18" charset="0"/>
                        </a:rPr>
                        <a:t>Физкультурные занятия ежедневно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b"/>
                      <a:r>
                        <a:rPr lang="ru-RU" sz="1000" b="0" i="0" u="none" strike="noStrike">
                          <a:solidFill>
                            <a:srgbClr val="000000"/>
                          </a:solidFill>
                          <a:effectLst/>
                          <a:latin typeface="Times New Roman" panose="02020603050405020304" pitchFamily="18" charset="0"/>
                        </a:rPr>
                        <a:t> Использование элементов самомассажа в повседневной жизни детей (постоянно)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b"/>
                      <a:r>
                        <a:rPr lang="ru-RU" sz="1000" b="0" i="0" u="none" strike="noStrike">
                          <a:solidFill>
                            <a:srgbClr val="000000"/>
                          </a:solidFill>
                          <a:effectLst/>
                          <a:latin typeface="Times New Roman" panose="02020603050405020304" pitchFamily="18" charset="0"/>
                        </a:rPr>
                        <a:t> Гимнастика "Ниши" лежа на кровати после дневного сна (2 недели каждого месяца)</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033">
                <a:tc>
                  <a:txBody>
                    <a:bodyPr/>
                    <a:lstStyle/>
                    <a:p>
                      <a:pPr algn="l" fontAlgn="b"/>
                      <a:r>
                        <a:rPr lang="ru-RU" sz="1000" b="0" i="0" u="none" strike="noStrike">
                          <a:solidFill>
                            <a:srgbClr val="000000"/>
                          </a:solidFill>
                          <a:effectLst/>
                          <a:latin typeface="Times New Roman" panose="02020603050405020304" pitchFamily="18" charset="0"/>
                        </a:rPr>
                        <a:t> Контроль за адаптацией вновь поступивших детей (постоянно)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69</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69</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033">
                <a:tc>
                  <a:txBody>
                    <a:bodyPr/>
                    <a:lstStyle/>
                    <a:p>
                      <a:pPr algn="l" fontAlgn="b"/>
                      <a:r>
                        <a:rPr lang="ru-RU" sz="1000" b="0" i="0" u="none" strike="noStrike">
                          <a:solidFill>
                            <a:srgbClr val="000000"/>
                          </a:solidFill>
                          <a:effectLst/>
                          <a:latin typeface="Times New Roman" panose="02020603050405020304" pitchFamily="18" charset="0"/>
                        </a:rPr>
                        <a:t>Контроль за соблюдением графика проветривания (постоянно)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255">
                <a:tc>
                  <a:txBody>
                    <a:bodyPr/>
                    <a:lstStyle/>
                    <a:p>
                      <a:pPr algn="l" fontAlgn="b"/>
                      <a:r>
                        <a:rPr lang="ru-RU" sz="1000" b="0" i="0" u="none" strike="noStrike">
                          <a:solidFill>
                            <a:srgbClr val="000000"/>
                          </a:solidFill>
                          <a:effectLst/>
                          <a:latin typeface="Times New Roman" panose="02020603050405020304" pitchFamily="18" charset="0"/>
                        </a:rPr>
                        <a:t>Контроль питьевого режима (постоянно)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255">
                <a:tc>
                  <a:txBody>
                    <a:bodyPr/>
                    <a:lstStyle/>
                    <a:p>
                      <a:pPr algn="l" fontAlgn="b"/>
                      <a:r>
                        <a:rPr lang="ru-RU" sz="1000" b="0" i="0" u="none" strike="noStrike">
                          <a:solidFill>
                            <a:srgbClr val="000000"/>
                          </a:solidFill>
                          <a:effectLst/>
                          <a:latin typeface="Times New Roman" panose="02020603050405020304" pitchFamily="18" charset="0"/>
                        </a:rPr>
                        <a:t>Контроль режима прогулок (постоянно)</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245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b"/>
                      <a:r>
                        <a:rPr lang="ru-RU" sz="1000" b="0" i="0" u="none" strike="noStrike">
                          <a:solidFill>
                            <a:srgbClr val="000000"/>
                          </a:solidFill>
                          <a:effectLst/>
                          <a:latin typeface="Times New Roman" panose="02020603050405020304" pitchFamily="18" charset="0"/>
                        </a:rPr>
                        <a:t>Оксигенотерапия с помощью кислородного коктейля (10 дней) каждый квартал</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124</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124</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ctr"/>
                      <a:r>
                        <a:rPr lang="ru-RU" sz="1000" b="0" i="0" u="none" strike="noStrike">
                          <a:solidFill>
                            <a:srgbClr val="000000"/>
                          </a:solidFill>
                          <a:effectLst/>
                          <a:latin typeface="Times New Roman" panose="02020603050405020304" pitchFamily="18" charset="0"/>
                        </a:rPr>
                        <a:t> Арбидол -1 раз в день (курс -10 дней) собрано -  согласий от родителей младшего и среднего возрастов)</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63</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63</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t"/>
                      <a:r>
                        <a:rPr lang="ru-RU" sz="1000" b="0" i="0" u="none" strike="noStrike">
                          <a:solidFill>
                            <a:srgbClr val="000000"/>
                          </a:solidFill>
                          <a:effectLst/>
                          <a:latin typeface="Times New Roman" panose="02020603050405020304" pitchFamily="18" charset="0"/>
                        </a:rPr>
                        <a:t>Профилактика ОРВИ  и гриппа противовирусными средствами (оксалиновая мазь)</a:t>
                      </a:r>
                    </a:p>
                  </a:txBody>
                  <a:tcPr marL="4237" marR="4237" marT="42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207</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984">
                <a:tc>
                  <a:txBody>
                    <a:bodyPr/>
                    <a:lstStyle/>
                    <a:p>
                      <a:pPr algn="l" fontAlgn="ctr"/>
                      <a:r>
                        <a:rPr lang="ru-RU" sz="1000" b="0" i="0" u="none" strike="noStrike">
                          <a:solidFill>
                            <a:srgbClr val="000000"/>
                          </a:solidFill>
                          <a:effectLst/>
                          <a:latin typeface="Times New Roman" panose="02020603050405020304" pitchFamily="18" charset="0"/>
                        </a:rPr>
                        <a:t> Анаферон-1 раз в день (курс -10 дней) собрано -  согласий от родителей младшего и среднего возрастов)</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114</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114</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033">
                <a:tc>
                  <a:txBody>
                    <a:bodyPr/>
                    <a:lstStyle/>
                    <a:p>
                      <a:pPr algn="l" fontAlgn="t"/>
                      <a:r>
                        <a:rPr lang="ru-RU" sz="1000" b="0" i="0" u="none" strike="noStrike">
                          <a:solidFill>
                            <a:srgbClr val="000000"/>
                          </a:solidFill>
                          <a:effectLst/>
                          <a:latin typeface="Times New Roman" panose="02020603050405020304" pitchFamily="18" charset="0"/>
                        </a:rPr>
                        <a:t>Оздоровительные мероприятия по плаванию в бассейне.</a:t>
                      </a:r>
                    </a:p>
                  </a:txBody>
                  <a:tcPr marL="4237" marR="4237" marT="42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115</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a:solidFill>
                            <a:srgbClr val="000000"/>
                          </a:solidFill>
                          <a:effectLst/>
                          <a:latin typeface="Times New Roman" panose="02020603050405020304" pitchFamily="18" charset="0"/>
                        </a:rPr>
                        <a:t>100%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255">
                <a:tc>
                  <a:txBody>
                    <a:bodyPr/>
                    <a:lstStyle/>
                    <a:p>
                      <a:pPr algn="l" fontAlgn="b"/>
                      <a:r>
                        <a:rPr lang="ru-RU" sz="1000" b="0" i="0" u="none" strike="noStrike">
                          <a:solidFill>
                            <a:srgbClr val="000000"/>
                          </a:solidFill>
                          <a:effectLst/>
                          <a:latin typeface="Times New Roman" panose="02020603050405020304" pitchFamily="18" charset="0"/>
                        </a:rPr>
                        <a:t>Прививки против гриппа вакциной Совигрипп</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132</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112</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dirty="0">
                          <a:solidFill>
                            <a:srgbClr val="000000"/>
                          </a:solidFill>
                          <a:effectLst/>
                          <a:latin typeface="Times New Roman" panose="02020603050405020304" pitchFamily="18" charset="0"/>
                        </a:rPr>
                        <a:t>84,84%</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dirty="0">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255">
                <a:tc>
                  <a:txBody>
                    <a:bodyPr/>
                    <a:lstStyle/>
                    <a:p>
                      <a:pPr algn="l" fontAlgn="b"/>
                      <a:r>
                        <a:rPr lang="ru-RU" sz="1000" b="0" i="0" u="none" strike="noStrike">
                          <a:solidFill>
                            <a:srgbClr val="000000"/>
                          </a:solidFill>
                          <a:effectLst/>
                          <a:latin typeface="Times New Roman" panose="02020603050405020304" pitchFamily="18" charset="0"/>
                        </a:rPr>
                        <a:t> Р. Манту один раз в год</a:t>
                      </a:r>
                    </a:p>
                  </a:txBody>
                  <a:tcPr marL="4237" marR="4237" marT="42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208</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109</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dirty="0">
                          <a:solidFill>
                            <a:srgbClr val="000000"/>
                          </a:solidFill>
                          <a:effectLst/>
                          <a:latin typeface="Times New Roman" panose="02020603050405020304" pitchFamily="18" charset="0"/>
                        </a:rPr>
                        <a:t>52,40%</a:t>
                      </a: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000" b="0" i="0" u="none" strike="noStrike" dirty="0">
                        <a:solidFill>
                          <a:srgbClr val="000000"/>
                        </a:solidFill>
                        <a:effectLst/>
                        <a:latin typeface="Times New Roman" panose="02020603050405020304" pitchFamily="18" charset="0"/>
                      </a:endParaRPr>
                    </a:p>
                  </a:txBody>
                  <a:tcPr marL="4237" marR="4237" marT="4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3" name="Рисунок 2"/>
          <p:cNvPicPr/>
          <p:nvPr/>
        </p:nvPicPr>
        <p:blipFill>
          <a:blip r:embed="rId2">
            <a:extLst>
              <a:ext uri="{28A0092B-C50C-407E-A947-70E740481C1C}">
                <a14:useLocalDpi xmlns:a14="http://schemas.microsoft.com/office/drawing/2010/main" val="0"/>
              </a:ext>
            </a:extLst>
          </a:blip>
          <a:stretch>
            <a:fillRect/>
          </a:stretch>
        </p:blipFill>
        <p:spPr>
          <a:xfrm>
            <a:off x="6156176" y="3356992"/>
            <a:ext cx="1944216" cy="3168352"/>
          </a:xfrm>
          <a:prstGeom prst="rect">
            <a:avLst/>
          </a:prstGeom>
          <a:ln>
            <a:noFill/>
          </a:ln>
          <a:effectLst>
            <a:softEdge rad="112500"/>
          </a:effectLst>
        </p:spPr>
      </p:pic>
      <p:pic>
        <p:nvPicPr>
          <p:cNvPr id="4" name="Рисунок 3" descr="C:\Users\47\Desktop\Новая папка\WhatsApp_Images\IMG-20161002-WA0011.jpg"/>
          <p:cNvPicPr/>
          <p:nvPr/>
        </p:nvPicPr>
        <p:blipFill rotWithShape="1">
          <a:blip r:embed="rId3">
            <a:extLst>
              <a:ext uri="{28A0092B-C50C-407E-A947-70E740481C1C}">
                <a14:useLocalDpi xmlns:a14="http://schemas.microsoft.com/office/drawing/2010/main" val="0"/>
              </a:ext>
            </a:extLst>
          </a:blip>
          <a:srcRect l="9859" t="11454" r="10050" b="10776"/>
          <a:stretch/>
        </p:blipFill>
        <p:spPr bwMode="auto">
          <a:xfrm>
            <a:off x="5940152" y="332656"/>
            <a:ext cx="2995930" cy="271208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63226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1403648" y="188640"/>
            <a:ext cx="6629892" cy="523220"/>
          </a:xfrm>
          <a:prstGeom prst="rect">
            <a:avLst/>
          </a:prstGeom>
        </p:spPr>
        <p:txBody>
          <a:bodyPr wrap="none">
            <a:spAutoFit/>
          </a:bodyPr>
          <a:lstStyle/>
          <a:p>
            <a:pPr>
              <a:spcAft>
                <a:spcPts val="0"/>
              </a:spcAft>
            </a:pPr>
            <a:r>
              <a:rPr lang="ru-RU" sz="28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Организация вакцинопрофилактики</a:t>
            </a:r>
          </a:p>
        </p:txBody>
      </p:sp>
      <p:sp>
        <p:nvSpPr>
          <p:cNvPr id="5" name="Прямоугольник 4"/>
          <p:cNvSpPr/>
          <p:nvPr/>
        </p:nvSpPr>
        <p:spPr>
          <a:xfrm>
            <a:off x="107504" y="836712"/>
            <a:ext cx="8352928" cy="5478423"/>
          </a:xfrm>
          <a:prstGeom prst="rect">
            <a:avLst/>
          </a:prstGeom>
        </p:spPr>
        <p:txBody>
          <a:bodyPr wrap="square">
            <a:spAutoFit/>
          </a:bodyPr>
          <a:lstStyle/>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Среди </a:t>
            </a:r>
            <a:r>
              <a:rPr lang="ru-RU" sz="1600" dirty="0">
                <a:latin typeface="Times New Roman" panose="02020603050405020304" pitchFamily="18" charset="0"/>
                <a:ea typeface="Calibri" panose="020F0502020204030204" pitchFamily="34" charset="0"/>
                <a:cs typeface="Times New Roman" panose="02020603050405020304" pitchFamily="18" charset="0"/>
              </a:rPr>
              <a:t>противоэпидемических мероприятий в борьбе с детскими инфекциями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организации </a:t>
            </a:r>
            <a:r>
              <a:rPr lang="ru-RU" sz="1600" dirty="0">
                <a:latin typeface="Times New Roman" panose="02020603050405020304" pitchFamily="18" charset="0"/>
                <a:ea typeface="Calibri" panose="020F0502020204030204" pitchFamily="34" charset="0"/>
                <a:cs typeface="Times New Roman" panose="02020603050405020304" pitchFamily="18" charset="0"/>
              </a:rPr>
              <a:t>прививочной работы принадлежит одно из ведущих мест. Целью иммунопрофилактики является не только создание индивидуальной невосприимчивости, но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и , главным образом , </a:t>
            </a:r>
            <a:r>
              <a:rPr lang="ru-RU" sz="1600" dirty="0">
                <a:latin typeface="Times New Roman" panose="02020603050405020304" pitchFamily="18" charset="0"/>
                <a:ea typeface="Calibri" panose="020F0502020204030204" pitchFamily="34" charset="0"/>
                <a:cs typeface="Times New Roman" panose="02020603050405020304" pitchFamily="18" charset="0"/>
              </a:rPr>
              <a:t>формирование коллективного иммунитета к определенной инфекции.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Старшие </a:t>
            </a:r>
            <a:r>
              <a:rPr lang="ru-RU" sz="1600" dirty="0">
                <a:latin typeface="Times New Roman" panose="02020603050405020304" pitchFamily="18" charset="0"/>
                <a:ea typeface="Calibri" panose="020F0502020204030204" pitchFamily="34" charset="0"/>
                <a:cs typeface="Times New Roman" panose="02020603050405020304" pitchFamily="18" charset="0"/>
              </a:rPr>
              <a:t>медицинские сестры проводят вакцинопрофилактику детям под контролем врача-педиатра. П</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рививки </a:t>
            </a:r>
            <a:r>
              <a:rPr lang="ru-RU" sz="1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проводятся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600" dirty="0">
                <a:latin typeface="Times New Roman" panose="02020603050405020304" pitchFamily="18" charset="0"/>
                <a:ea typeface="Calibri" panose="020F0502020204030204" pitchFamily="34" charset="0"/>
                <a:cs typeface="Times New Roman" panose="02020603050405020304" pitchFamily="18" charset="0"/>
              </a:rPr>
              <a:t>процедурном кабинете при строгом соблюдении всех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санитарно</a:t>
            </a:r>
            <a:r>
              <a:rPr lang="ru-RU" sz="1600" dirty="0">
                <a:latin typeface="Times New Roman" panose="02020603050405020304" pitchFamily="18" charset="0"/>
                <a:ea typeface="Calibri" panose="020F0502020204030204" pitchFamily="34" charset="0"/>
                <a:cs typeface="Times New Roman" panose="02020603050405020304" pitchFamily="18" charset="0"/>
              </a:rPr>
              <a:t>–эпидемиологических требований. Оборудование кабинета также соответствует всем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требованиям </a:t>
            </a:r>
            <a:r>
              <a:rPr lang="ru-RU" sz="1600" dirty="0" smtClean="0">
                <a:latin typeface="Times New Roman" panose="02020603050405020304" pitchFamily="18" charset="0"/>
                <a:cs typeface="Times New Roman" panose="02020603050405020304" pitchFamily="18" charset="0"/>
              </a:rPr>
              <a:t>санитарных правил 2.1.3678-20 "санитарно-эпидемиологические требования к эксплуатации помещений, зданий, сооружений, оборудования и транспорта, а также условиям деятельности хозяйствующих субъектов, осуществляющих продажу товаров, выполнение работ или оказание услуг</a:t>
            </a:r>
            <a:r>
              <a:rPr lang="ru-RU" sz="1600" b="1" dirty="0" smtClean="0"/>
              <a:t>"</a:t>
            </a:r>
          </a:p>
          <a:p>
            <a:pPr algn="just">
              <a:spcAft>
                <a:spcPts val="0"/>
              </a:spcAft>
            </a:pPr>
            <a:r>
              <a:rPr lang="ru-RU" sz="16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Каждый ребенок вакцинируется по индивидуальному плану, составленному согласно национального календаря профилактических прививок, Приказ МЗ РФ № 1122н  от 06.12.2021г.</a:t>
            </a:r>
          </a:p>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Все родители получают информацию о предстоящей прививке, заполняют письменное согласие. В день вакцинации ребенок осматривается врачом, проводится термометрия. </a:t>
            </a:r>
            <a:r>
              <a:rPr lang="ru-RU" sz="1600" dirty="0">
                <a:latin typeface="Times New Roman" panose="02020603050405020304" pitchFamily="18" charset="0"/>
                <a:ea typeface="Calibri" panose="020F0502020204030204" pitchFamily="34" charset="0"/>
                <a:cs typeface="Times New Roman" panose="02020603050405020304" pitchFamily="18" charset="0"/>
              </a:rPr>
              <a:t>В течение всего срока, определенного инструкцией по применению соответствующего вакцинного препарата, за ребенком ведется медицинское наблюдение. Все данные о проведенной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прививке </a:t>
            </a:r>
            <a:r>
              <a:rPr lang="ru-RU" sz="1600" dirty="0">
                <a:latin typeface="Times New Roman" panose="02020603050405020304" pitchFamily="18" charset="0"/>
                <a:ea typeface="Calibri" panose="020F0502020204030204" pitchFamily="34" charset="0"/>
                <a:cs typeface="Times New Roman" panose="02020603050405020304" pitchFamily="18" charset="0"/>
              </a:rPr>
              <a:t>заносятся в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форму-063/у, ф-026/у</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прививочный журнал ф-064/у, прививочный сертификат, отмечается реакция </a:t>
            </a:r>
            <a:r>
              <a:rPr lang="ru-RU" sz="1600" dirty="0">
                <a:latin typeface="Times New Roman" panose="02020603050405020304" pitchFamily="18" charset="0"/>
                <a:ea typeface="Calibri" panose="020F0502020204030204" pitchFamily="34" charset="0"/>
                <a:cs typeface="Times New Roman" panose="02020603050405020304" pitchFamily="18" charset="0"/>
              </a:rPr>
              <a:t>на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вакцинацию.</a:t>
            </a:r>
          </a:p>
          <a:p>
            <a:pPr algn="just">
              <a:spcAft>
                <a:spcPts val="0"/>
              </a:spcAft>
            </a:pP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F:\рамки мед\2018-01-23-17-31-5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5517232"/>
            <a:ext cx="1832561" cy="144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976066"/>
      </p:ext>
    </p:extLst>
  </p:cSld>
  <p:clrMapOvr>
    <a:masterClrMapping/>
  </p:clrMapOvr>
  <mc:AlternateContent xmlns:mc="http://schemas.openxmlformats.org/markup-compatibility/2006" xmlns:p14="http://schemas.microsoft.com/office/powerpoint/2010/main">
    <mc:Choice Requires="p14">
      <p:transition spd="slow" p14:dur="15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875"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875"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875" accel="50000" fill="hold">
                                          <p:stCondLst>
                                            <p:cond delay="875"/>
                                          </p:stCondLst>
                                        </p:cTn>
                                        <p:tgtEl>
                                          <p:spTgt spid="2"/>
                                        </p:tgtEl>
                                        <p:attrNameLst>
                                          <p:attrName>ppt_w</p:attrName>
                                        </p:attrNameLst>
                                      </p:cBhvr>
                                      <p:tavLst>
                                        <p:tav tm="0">
                                          <p:val>
                                            <p:strVal val="#ppt_w*.05"/>
                                          </p:val>
                                        </p:tav>
                                        <p:tav tm="100000">
                                          <p:val>
                                            <p:strVal val="#ppt_w"/>
                                          </p:val>
                                        </p:tav>
                                      </p:tavLst>
                                    </p:anim>
                                    <p:anim calcmode="lin" valueType="num">
                                      <p:cBhvr>
                                        <p:cTn id="10" dur="1750" fill="hold"/>
                                        <p:tgtEl>
                                          <p:spTgt spid="2"/>
                                        </p:tgtEl>
                                        <p:attrNameLst>
                                          <p:attrName>ppt_h</p:attrName>
                                        </p:attrNameLst>
                                      </p:cBhvr>
                                      <p:tavLst>
                                        <p:tav tm="0">
                                          <p:val>
                                            <p:strVal val="#ppt_h"/>
                                          </p:val>
                                        </p:tav>
                                        <p:tav tm="100000">
                                          <p:val>
                                            <p:strVal val="#ppt_h"/>
                                          </p:val>
                                        </p:tav>
                                      </p:tavLst>
                                    </p:anim>
                                    <p:anim calcmode="lin" valueType="num">
                                      <p:cBhvr>
                                        <p:cTn id="11" dur="875"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875"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875" accel="50000" fill="hold">
                                          <p:stCondLst>
                                            <p:cond delay="875"/>
                                          </p:stCondLst>
                                        </p:cTn>
                                        <p:tgtEl>
                                          <p:spTgt spid="2"/>
                                        </p:tgtEl>
                                        <p:attrNameLst>
                                          <p:attrName>ppt_y</p:attrName>
                                        </p:attrNameLst>
                                      </p:cBhvr>
                                      <p:tavLst>
                                        <p:tav tm="0">
                                          <p:val>
                                            <p:strVal val="#ppt_y+.1"/>
                                          </p:val>
                                        </p:tav>
                                        <p:tav tm="100000">
                                          <p:val>
                                            <p:strVal val="#ppt_y"/>
                                          </p:val>
                                        </p:tav>
                                      </p:tavLst>
                                    </p:anim>
                                    <p:animEffect transition="in" filter="fade">
                                      <p:cBhvr>
                                        <p:cTn id="14" dur="1750" decel="50000">
                                          <p:stCondLst>
                                            <p:cond delay="0"/>
                                          </p:stCondLst>
                                        </p:cTn>
                                        <p:tgtEl>
                                          <p:spTgt spid="2"/>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750" fill="hold"/>
                                        <p:tgtEl>
                                          <p:spTgt spid="5"/>
                                        </p:tgtEl>
                                        <p:attrNameLst>
                                          <p:attrName>ppt_w</p:attrName>
                                        </p:attrNameLst>
                                      </p:cBhvr>
                                      <p:tavLst>
                                        <p:tav tm="0">
                                          <p:val>
                                            <p:fltVal val="0"/>
                                          </p:val>
                                        </p:tav>
                                        <p:tav tm="100000">
                                          <p:val>
                                            <p:strVal val="#ppt_w"/>
                                          </p:val>
                                        </p:tav>
                                      </p:tavLst>
                                    </p:anim>
                                    <p:anim calcmode="lin" valueType="num">
                                      <p:cBhvr>
                                        <p:cTn id="18" dur="1750" fill="hold"/>
                                        <p:tgtEl>
                                          <p:spTgt spid="5"/>
                                        </p:tgtEl>
                                        <p:attrNameLst>
                                          <p:attrName>ppt_h</p:attrName>
                                        </p:attrNameLst>
                                      </p:cBhvr>
                                      <p:tavLst>
                                        <p:tav tm="0">
                                          <p:val>
                                            <p:fltVal val="0"/>
                                          </p:val>
                                        </p:tav>
                                        <p:tav tm="100000">
                                          <p:val>
                                            <p:strVal val="#ppt_h"/>
                                          </p:val>
                                        </p:tav>
                                      </p:tavLst>
                                    </p:anim>
                                    <p:anim calcmode="lin" valueType="num">
                                      <p:cBhvr>
                                        <p:cTn id="19" dur="1750" fill="hold"/>
                                        <p:tgtEl>
                                          <p:spTgt spid="5"/>
                                        </p:tgtEl>
                                        <p:attrNameLst>
                                          <p:attrName>ppt_x</p:attrName>
                                        </p:attrNameLst>
                                      </p:cBhvr>
                                      <p:tavLst>
                                        <p:tav tm="0" fmla="#ppt_x+(cos(-2*pi*(1-$))*-#ppt_x-sin(-2*pi*(1-$))*(1-#ppt_y))*(1-$)">
                                          <p:val>
                                            <p:fltVal val="0"/>
                                          </p:val>
                                        </p:tav>
                                        <p:tav tm="100000">
                                          <p:val>
                                            <p:fltVal val="1"/>
                                          </p:val>
                                        </p:tav>
                                      </p:tavLst>
                                    </p:anim>
                                    <p:anim calcmode="lin" valueType="num">
                                      <p:cBhvr>
                                        <p:cTn id="20" dur="175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20000"/>
                <a:lumOff val="80000"/>
              </a:schemeClr>
            </a:gs>
            <a:gs pos="2000">
              <a:schemeClr val="accent1">
                <a:lumMod val="75000"/>
              </a:schemeClr>
            </a:gs>
            <a:gs pos="52000">
              <a:schemeClr val="accent1">
                <a:lumMod val="45000"/>
                <a:lumOff val="55000"/>
              </a:schemeClr>
            </a:gs>
            <a:gs pos="80000">
              <a:schemeClr val="accent1">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p:cNvSpPr/>
          <p:nvPr/>
        </p:nvSpPr>
        <p:spPr>
          <a:xfrm>
            <a:off x="251520" y="548680"/>
            <a:ext cx="8352928" cy="707886"/>
          </a:xfrm>
          <a:prstGeom prst="rect">
            <a:avLst/>
          </a:prstGeom>
        </p:spPr>
        <p:txBody>
          <a:bodyPr wrap="square">
            <a:spAutoFit/>
          </a:bodyPr>
          <a:lstStyle/>
          <a:p>
            <a:pPr algn="ctr">
              <a:spcAft>
                <a:spcPts val="0"/>
              </a:spcAft>
            </a:pPr>
            <a:r>
              <a:rPr lang="ru-RU" sz="20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ПРОФИЛАКТИЧЕСКИЕ </a:t>
            </a:r>
            <a:r>
              <a:rPr lang="ru-RU" sz="20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     ПРИВИВКИ   </a:t>
            </a:r>
            <a:r>
              <a:rPr lang="ru-RU" sz="20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ЗА </a:t>
            </a:r>
            <a:r>
              <a:rPr lang="ru-RU" sz="20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2021 </a:t>
            </a:r>
            <a:r>
              <a:rPr lang="ru-RU" sz="20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год</a:t>
            </a:r>
            <a:br>
              <a:rPr lang="ru-RU" sz="20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br>
            <a:r>
              <a:rPr lang="ru-RU" sz="20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д/с № </a:t>
            </a:r>
            <a:r>
              <a:rPr lang="ru-RU" sz="20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47 «Лесная сказка»</a:t>
            </a:r>
            <a:endParaRPr lang="ru-RU" sz="20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971485356"/>
              </p:ext>
            </p:extLst>
          </p:nvPr>
        </p:nvGraphicFramePr>
        <p:xfrm>
          <a:off x="251520" y="1556792"/>
          <a:ext cx="3816423" cy="4176464"/>
        </p:xfrm>
        <a:graphic>
          <a:graphicData uri="http://schemas.openxmlformats.org/drawingml/2006/table">
            <a:tbl>
              <a:tblPr>
                <a:tableStyleId>{BC89EF96-8CEA-46FF-86C4-4CE0E7609802}</a:tableStyleId>
              </a:tblPr>
              <a:tblGrid>
                <a:gridCol w="1174284"/>
                <a:gridCol w="807320"/>
                <a:gridCol w="880713"/>
                <a:gridCol w="954106"/>
              </a:tblGrid>
              <a:tr h="244110">
                <a:tc gridSpan="4">
                  <a:txBody>
                    <a:bodyPr/>
                    <a:lstStyle/>
                    <a:p>
                      <a:pPr algn="l" fontAlgn="ctr"/>
                      <a:endParaRPr lang="ru-RU" sz="1200" b="1" i="0" u="none" strike="noStrike" dirty="0">
                        <a:solidFill>
                          <a:srgbClr val="000000"/>
                        </a:solidFill>
                        <a:effectLst/>
                        <a:latin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c hMerge="1">
                  <a:txBody>
                    <a:bodyPr/>
                    <a:lstStyle/>
                    <a:p>
                      <a:endParaRPr lang="ru-RU"/>
                    </a:p>
                  </a:txBody>
                  <a:tcPr/>
                </a:tc>
              </a:tr>
              <a:tr h="476135">
                <a:tc>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Наименование</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Подлежат осмотрам</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200" u="none" strike="noStrike" dirty="0">
                          <a:effectLst/>
                          <a:latin typeface="Times New Roman" panose="02020603050405020304" pitchFamily="18" charset="0"/>
                          <a:cs typeface="Times New Roman" panose="02020603050405020304" pitchFamily="18" charset="0"/>
                        </a:rPr>
                        <a:t>Привито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200" u="none" strike="noStrike">
                          <a:effectLst/>
                          <a:latin typeface="Times New Roman" panose="02020603050405020304" pitchFamily="18" charset="0"/>
                          <a:cs typeface="Times New Roman" panose="02020603050405020304" pitchFamily="18" charset="0"/>
                        </a:rPr>
                        <a:t>% от плана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АКДС</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10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40%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АДС -м</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57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44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77,20%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Полиомиелит</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75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47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62,70%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Корь</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16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16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100,00%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Паротит</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16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16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100,00%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Краснуха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16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16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100,00%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Грипп</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135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126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93,33%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Превенар</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71,42%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Р.Манту</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206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129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62,62%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Гепатит 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21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17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80,95%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Гепатит В</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100,00%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 2 ИПВ</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57,14%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65863">
                <a:tc>
                  <a:txBody>
                    <a:bodyPr/>
                    <a:lstStyle/>
                    <a:p>
                      <a:pPr algn="l" fontAlgn="ctr"/>
                      <a:r>
                        <a:rPr lang="ru-RU" sz="1200" u="none" strike="noStrike">
                          <a:effectLst/>
                          <a:latin typeface="Times New Roman" panose="02020603050405020304" pitchFamily="18" charset="0"/>
                          <a:cs typeface="Times New Roman" panose="02020603050405020304" pitchFamily="18" charset="0"/>
                        </a:rPr>
                        <a:t>Всего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586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a:effectLst/>
                          <a:latin typeface="Times New Roman" panose="02020603050405020304" pitchFamily="18" charset="0"/>
                          <a:cs typeface="Times New Roman" panose="02020603050405020304" pitchFamily="18" charset="0"/>
                        </a:rPr>
                        <a:t>426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u="none" strike="noStrike" dirty="0">
                          <a:effectLst/>
                          <a:latin typeface="Times New Roman" panose="02020603050405020304" pitchFamily="18" charset="0"/>
                          <a:cs typeface="Times New Roman" panose="02020603050405020304" pitchFamily="18" charset="0"/>
                        </a:rPr>
                        <a:t>72,70%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pic>
        <p:nvPicPr>
          <p:cNvPr id="7" name="Рисунок 6" descr="http://detsad11.odinedu.ru/assets/img/detsad11/2016/november2016/vakc2016.jpg"/>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916832"/>
            <a:ext cx="4788024" cy="2961640"/>
          </a:xfrm>
          <a:prstGeom prst="rect">
            <a:avLst/>
          </a:prstGeom>
          <a:noFill/>
          <a:ln>
            <a:noFill/>
          </a:ln>
        </p:spPr>
      </p:pic>
    </p:spTree>
    <p:extLst>
      <p:ext uri="{BB962C8B-B14F-4D97-AF65-F5344CB8AC3E}">
        <p14:creationId xmlns:p14="http://schemas.microsoft.com/office/powerpoint/2010/main" val="3474975194"/>
      </p:ext>
    </p:extLst>
  </p:cSld>
  <p:clrMapOvr>
    <a:masterClrMapping/>
  </p:clrMapOvr>
  <mc:AlternateContent xmlns:mc="http://schemas.openxmlformats.org/markup-compatibility/2006" xmlns:p14="http://schemas.microsoft.com/office/powerpoint/2010/main">
    <mc:Choice Requires="p14">
      <p:transition spd="slow" p14:dur="15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
                                        <p:tgtEl>
                                          <p:spTgt spid="5"/>
                                        </p:tgtEl>
                                      </p:cBhvr>
                                    </p:animEffect>
                                    <p:anim calcmode="lin" valueType="num">
                                      <p:cBhvr>
                                        <p:cTn id="8" dur="700" fill="hold"/>
                                        <p:tgtEl>
                                          <p:spTgt spid="5"/>
                                        </p:tgtEl>
                                        <p:attrNameLst>
                                          <p:attrName>ppt_x</p:attrName>
                                        </p:attrNameLst>
                                      </p:cBhvr>
                                      <p:tavLst>
                                        <p:tav tm="0">
                                          <p:val>
                                            <p:strVal val="#ppt_x"/>
                                          </p:val>
                                        </p:tav>
                                        <p:tav tm="100000">
                                          <p:val>
                                            <p:strVal val="#ppt_x"/>
                                          </p:val>
                                        </p:tav>
                                      </p:tavLst>
                                    </p:anim>
                                    <p:anim calcmode="lin" valueType="num">
                                      <p:cBhvr>
                                        <p:cTn id="9" dur="700" fill="hold"/>
                                        <p:tgtEl>
                                          <p:spTgt spid="5"/>
                                        </p:tgtEl>
                                        <p:attrNameLst>
                                          <p:attrName>ppt_y</p:attrName>
                                        </p:attrNameLst>
                                      </p:cBhvr>
                                      <p:tavLst>
                                        <p:tav tm="0">
                                          <p:val>
                                            <p:strVal val="#ppt_y+0.31"/>
                                          </p:val>
                                        </p:tav>
                                        <p:tav tm="100000">
                                          <p:val>
                                            <p:strVal val="#ppt_y+0.31"/>
                                          </p:val>
                                        </p:tav>
                                      </p:tavLst>
                                    </p:anim>
                                    <p:anim calcmode="lin" valueType="num">
                                      <p:cBhvr>
                                        <p:cTn id="10" dur="1050" decel="50000" fill="hold">
                                          <p:stCondLst>
                                            <p:cond delay="7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050" decel="50000" fill="hold">
                                          <p:stCondLst>
                                            <p:cond delay="7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75000"/>
              </a:schemeClr>
            </a:gs>
            <a:gs pos="62000">
              <a:schemeClr val="accent1">
                <a:lumMod val="45000"/>
                <a:lumOff val="55000"/>
              </a:schemeClr>
            </a:gs>
            <a:gs pos="80000">
              <a:schemeClr val="accent1">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Прямоугольник 8"/>
          <p:cNvSpPr/>
          <p:nvPr/>
        </p:nvSpPr>
        <p:spPr>
          <a:xfrm>
            <a:off x="323528" y="14115"/>
            <a:ext cx="8712968" cy="646331"/>
          </a:xfrm>
          <a:prstGeom prst="rect">
            <a:avLst/>
          </a:prstGeom>
        </p:spPr>
        <p:txBody>
          <a:bodyPr wrap="square">
            <a:spAutoFit/>
          </a:bodyPr>
          <a:lstStyle/>
          <a:p>
            <a:pPr algn="ctr">
              <a:spcAft>
                <a:spcPts val="0"/>
              </a:spcAft>
            </a:pPr>
            <a:r>
              <a:rPr lang="ru-RU"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Проведение мероприятий по профилактике, раннему и своевременному выявлению туберкулеза у </a:t>
            </a:r>
            <a:r>
              <a:rPr lang="ru-RU"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детей (СанПиН 3.3686-21 </a:t>
            </a:r>
            <a:r>
              <a:rPr lang="ru-RU"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от </a:t>
            </a:r>
            <a:r>
              <a:rPr lang="ru-RU"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01.09.2021г)</a:t>
            </a:r>
            <a:endParaRPr lang="ru-RU"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1187624" y="4507589"/>
            <a:ext cx="3055388" cy="369332"/>
          </a:xfrm>
          <a:prstGeom prst="rect">
            <a:avLst/>
          </a:prstGeom>
        </p:spPr>
        <p:txBody>
          <a:bodyPr wrap="none">
            <a:spAutoFit/>
          </a:bodyPr>
          <a:lstStyle/>
          <a:p>
            <a:pPr>
              <a:spcAft>
                <a:spcPts val="0"/>
              </a:spcAft>
            </a:pPr>
            <a:r>
              <a:rPr lang="ru-RU"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Туберкулин диагностика</a:t>
            </a:r>
            <a:endParaRPr lang="ru-RU"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514503986"/>
              </p:ext>
            </p:extLst>
          </p:nvPr>
        </p:nvGraphicFramePr>
        <p:xfrm>
          <a:off x="116795" y="4886202"/>
          <a:ext cx="6038038" cy="1049149"/>
        </p:xfrm>
        <a:graphic>
          <a:graphicData uri="http://schemas.openxmlformats.org/drawingml/2006/table">
            <a:tbl>
              <a:tblPr firstRow="1" firstCol="1" bandRow="1">
                <a:tableStyleId>{3C2FFA5D-87B4-456A-9821-1D502468CF0F}</a:tableStyleId>
              </a:tblPr>
              <a:tblGrid>
                <a:gridCol w="4021814"/>
                <a:gridCol w="936104"/>
                <a:gridCol w="1080120"/>
              </a:tblGrid>
              <a:tr h="0">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Наименование</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B0F0"/>
                    </a:solidFill>
                  </a:tcPr>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 строки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B0F0"/>
                    </a:solidFill>
                  </a:tcPr>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Количество</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B0F0"/>
                    </a:solidFill>
                  </a:tcPr>
                </a:tc>
              </a:tr>
              <a:tr h="0">
                <a:tc>
                  <a:txBody>
                    <a:bodyPr/>
                    <a:lstStyle/>
                    <a:p>
                      <a:pPr algn="l">
                        <a:lnSpc>
                          <a:spcPct val="107000"/>
                        </a:lnSpc>
                        <a:spcAft>
                          <a:spcPts val="0"/>
                        </a:spcAft>
                      </a:pPr>
                      <a:r>
                        <a:rPr lang="ru-RU" sz="1600" b="0" dirty="0" smtClean="0">
                          <a:effectLst/>
                          <a:latin typeface="Times New Roman" panose="02020603050405020304" pitchFamily="18" charset="0"/>
                          <a:cs typeface="Times New Roman" panose="02020603050405020304" pitchFamily="18" charset="0"/>
                        </a:rPr>
                        <a:t>Обследовано</a:t>
                      </a:r>
                      <a:r>
                        <a:rPr lang="ru-RU" sz="1600" b="0" baseline="0" dirty="0" smtClean="0">
                          <a:effectLst/>
                          <a:latin typeface="Times New Roman" panose="02020603050405020304" pitchFamily="18" charset="0"/>
                          <a:cs typeface="Times New Roman" panose="02020603050405020304" pitchFamily="18" charset="0"/>
                        </a:rPr>
                        <a:t> реакцией Манту</a:t>
                      </a:r>
                      <a:endParaRPr lang="ru-RU"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0"/>
                        </a:spcAft>
                      </a:pPr>
                      <a:r>
                        <a:rPr lang="ru-RU" sz="1600" dirty="0" smtClean="0">
                          <a:effectLst/>
                          <a:latin typeface="Times New Roman" panose="02020603050405020304" pitchFamily="18" charset="0"/>
                          <a:cs typeface="Times New Roman" panose="02020603050405020304" pitchFamily="18" charset="0"/>
                        </a:rPr>
                        <a:t>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0"/>
                        </a:spcAft>
                      </a:pPr>
                      <a:r>
                        <a:rPr lang="ru-RU" sz="1600" dirty="0" smtClean="0">
                          <a:effectLst/>
                          <a:latin typeface="Times New Roman" panose="02020603050405020304" pitchFamily="18" charset="0"/>
                          <a:cs typeface="Times New Roman" panose="02020603050405020304" pitchFamily="18" charset="0"/>
                        </a:rPr>
                        <a:t>109</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r>
              <a:tr h="0">
                <a:tc>
                  <a:txBody>
                    <a:bodyPr/>
                    <a:lstStyle/>
                    <a:p>
                      <a:pPr algn="l">
                        <a:lnSpc>
                          <a:spcPct val="107000"/>
                        </a:lnSpc>
                        <a:spcAft>
                          <a:spcPts val="0"/>
                        </a:spcAft>
                      </a:pPr>
                      <a:r>
                        <a:rPr lang="ru-RU" sz="1600" b="0" dirty="0">
                          <a:effectLst/>
                          <a:latin typeface="Times New Roman" panose="02020603050405020304" pitchFamily="18" charset="0"/>
                          <a:cs typeface="Times New Roman" panose="02020603050405020304" pitchFamily="18" charset="0"/>
                        </a:rPr>
                        <a:t>Обследовано </a:t>
                      </a:r>
                      <a:r>
                        <a:rPr lang="ru-RU" sz="1600" b="0" dirty="0" err="1" smtClean="0">
                          <a:effectLst/>
                          <a:latin typeface="Times New Roman" panose="02020603050405020304" pitchFamily="18" charset="0"/>
                          <a:cs typeface="Times New Roman" panose="02020603050405020304" pitchFamily="18" charset="0"/>
                        </a:rPr>
                        <a:t>Диаскинтестом</a:t>
                      </a:r>
                      <a:endParaRPr lang="ru-RU"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2</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0"/>
                        </a:spcAft>
                      </a:pPr>
                      <a:r>
                        <a:rPr lang="ru-RU" sz="1600" dirty="0" smtClean="0">
                          <a:effectLst/>
                          <a:latin typeface="Times New Roman" panose="02020603050405020304" pitchFamily="18" charset="0"/>
                          <a:ea typeface="+mn-ea"/>
                          <a:cs typeface="Times New Roman" panose="02020603050405020304" pitchFamily="18" charset="0"/>
                        </a:rPr>
                        <a:t>11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r>
              <a:tr h="0">
                <a:tc>
                  <a:txBody>
                    <a:bodyPr/>
                    <a:lstStyle/>
                    <a:p>
                      <a:pPr algn="l">
                        <a:lnSpc>
                          <a:spcPct val="107000"/>
                        </a:lnSpc>
                        <a:spcAft>
                          <a:spcPts val="0"/>
                        </a:spcAft>
                      </a:pPr>
                      <a:r>
                        <a:rPr lang="ru-RU" sz="1600" b="0" dirty="0">
                          <a:effectLst/>
                          <a:latin typeface="Times New Roman" panose="02020603050405020304" pitchFamily="18" charset="0"/>
                          <a:cs typeface="Times New Roman" panose="02020603050405020304" pitchFamily="18" charset="0"/>
                        </a:rPr>
                        <a:t>Выявлено с виражом туберкулиновой пробы</a:t>
                      </a:r>
                      <a:endParaRPr lang="ru-RU"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0"/>
                        </a:spcAft>
                      </a:pPr>
                      <a:r>
                        <a:rPr lang="ru-RU" sz="1600" dirty="0" smtClean="0">
                          <a:effectLst/>
                          <a:latin typeface="Times New Roman" panose="02020603050405020304" pitchFamily="18" charset="0"/>
                          <a:cs typeface="Times New Roman" panose="02020603050405020304" pitchFamily="18" charset="0"/>
                        </a:rPr>
                        <a:t>3</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0"/>
                        </a:spcAft>
                      </a:pPr>
                      <a:r>
                        <a:rPr lang="ru-RU" sz="1600" dirty="0" smtClean="0">
                          <a:effectLst/>
                          <a:latin typeface="Times New Roman" panose="02020603050405020304" pitchFamily="18" charset="0"/>
                          <a:ea typeface="+mn-ea"/>
                          <a:cs typeface="Times New Roman" panose="02020603050405020304" pitchFamily="18" charset="0"/>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r>
            </a:tbl>
          </a:graphicData>
        </a:graphic>
      </p:graphicFrame>
      <p:sp>
        <p:nvSpPr>
          <p:cNvPr id="13" name="Прямоугольник 12"/>
          <p:cNvSpPr/>
          <p:nvPr/>
        </p:nvSpPr>
        <p:spPr>
          <a:xfrm>
            <a:off x="323528" y="5949280"/>
            <a:ext cx="8118648" cy="830997"/>
          </a:xfrm>
          <a:prstGeom prst="rect">
            <a:avLst/>
          </a:prstGeom>
        </p:spPr>
        <p:txBody>
          <a:bodyPr wrap="square">
            <a:spAutoFit/>
          </a:bodyPr>
          <a:lstStyle/>
          <a:p>
            <a:pPr algn="just">
              <a:spcAft>
                <a:spcPts val="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Пояснение: </a:t>
            </a:r>
            <a:endParaRPr lang="ru-RU" sz="16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Детям, </a:t>
            </a:r>
            <a:r>
              <a:rPr lang="ru-RU" sz="1600" dirty="0">
                <a:latin typeface="Times New Roman" panose="02020603050405020304" pitchFamily="18" charset="0"/>
                <a:ea typeface="Calibri" panose="020F0502020204030204" pitchFamily="34" charset="0"/>
                <a:cs typeface="Times New Roman" panose="02020603050405020304" pitchFamily="18" charset="0"/>
              </a:rPr>
              <a:t>у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которых </a:t>
            </a:r>
            <a:r>
              <a:rPr lang="ru-RU" sz="1600" dirty="0">
                <a:latin typeface="Times New Roman" panose="02020603050405020304" pitchFamily="18" charset="0"/>
                <a:ea typeface="Calibri" panose="020F0502020204030204" pitchFamily="34" charset="0"/>
                <a:cs typeface="Times New Roman" panose="02020603050405020304" pitchFamily="18" charset="0"/>
              </a:rPr>
              <a:t>выявлен вираж туберкулиновой пробы, была проведена дополнительная диагностика постановкой </a:t>
            </a:r>
            <a:r>
              <a:rPr lang="ru-RU" sz="1600" dirty="0" err="1" smtClean="0">
                <a:latin typeface="Times New Roman" panose="02020603050405020304" pitchFamily="18" charset="0"/>
                <a:ea typeface="Calibri" panose="020F0502020204030204" pitchFamily="34" charset="0"/>
                <a:cs typeface="Times New Roman" panose="02020603050405020304" pitchFamily="18" charset="0"/>
              </a:rPr>
              <a:t>Диаскинтеста</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и заочная консультация фтизиатра-педиатра.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179512" y="510470"/>
            <a:ext cx="8856984" cy="1508105"/>
          </a:xfrm>
          <a:prstGeom prst="rect">
            <a:avLst/>
          </a:prstGeom>
        </p:spPr>
        <p:txBody>
          <a:bodyPr wrap="square">
            <a:spAutoFit/>
          </a:bodyPr>
          <a:lstStyle/>
          <a:p>
            <a:pPr algn="ctr"/>
            <a:r>
              <a:rPr lang="ru-RU" sz="2000" b="1" u="sng" dirty="0">
                <a:solidFill>
                  <a:srgbClr val="0070C0"/>
                </a:solidFill>
                <a:latin typeface="Times New Roman" pitchFamily="18" charset="0"/>
                <a:cs typeface="Times New Roman" pitchFamily="18" charset="0"/>
              </a:rPr>
              <a:t>Профилактика туберкулеза</a:t>
            </a:r>
          </a:p>
          <a:p>
            <a:pPr>
              <a:buFont typeface="Wingdings" pitchFamily="2" charset="2"/>
              <a:buChar char="Ø"/>
            </a:pPr>
            <a:r>
              <a:rPr lang="ru-RU" b="1" dirty="0" smtClean="0">
                <a:solidFill>
                  <a:srgbClr val="EE2212"/>
                </a:solidFill>
                <a:latin typeface="Times New Roman" pitchFamily="18" charset="0"/>
                <a:cs typeface="Times New Roman" pitchFamily="18" charset="0"/>
              </a:rPr>
              <a:t> </a:t>
            </a:r>
            <a:r>
              <a:rPr lang="ru-RU" b="1" dirty="0" smtClean="0">
                <a:latin typeface="Times New Roman" pitchFamily="18" charset="0"/>
                <a:cs typeface="Times New Roman" pitchFamily="18" charset="0"/>
              </a:rPr>
              <a:t>планирование </a:t>
            </a:r>
            <a:r>
              <a:rPr lang="ru-RU" b="1" dirty="0">
                <a:latin typeface="Times New Roman" pitchFamily="18" charset="0"/>
                <a:cs typeface="Times New Roman" pitchFamily="18" charset="0"/>
              </a:rPr>
              <a:t>и организация ревакцинации БЦЖ</a:t>
            </a:r>
          </a:p>
          <a:p>
            <a:pPr>
              <a:buFont typeface="Wingdings" pitchFamily="2" charset="2"/>
              <a:buChar char="Ø"/>
            </a:pPr>
            <a:r>
              <a:rPr lang="ru-RU" b="1" dirty="0">
                <a:solidFill>
                  <a:srgbClr val="7030A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химопрофилактика</a:t>
            </a:r>
            <a:r>
              <a:rPr lang="ru-RU" b="1" dirty="0">
                <a:solidFill>
                  <a:srgbClr val="0070C0"/>
                </a:solidFill>
                <a:latin typeface="Times New Roman" pitchFamily="18" charset="0"/>
                <a:cs typeface="Times New Roman" pitchFamily="18" charset="0"/>
              </a:rPr>
              <a:t> по рекомендации педиатра - фтизиатра</a:t>
            </a:r>
          </a:p>
          <a:p>
            <a:pPr>
              <a:buFont typeface="Wingdings" pitchFamily="2" charset="2"/>
              <a:buChar char="Ø"/>
            </a:pPr>
            <a:r>
              <a:rPr lang="ru-RU" b="1" dirty="0">
                <a:solidFill>
                  <a:srgbClr val="0070C0"/>
                </a:solidFill>
                <a:latin typeface="Times New Roman" pitchFamily="18" charset="0"/>
                <a:cs typeface="Times New Roman" pitchFamily="18" charset="0"/>
              </a:rPr>
              <a:t> санитарное просвещение персонала и родителей детей, посещающих наш детский сад.</a:t>
            </a:r>
          </a:p>
        </p:txBody>
      </p:sp>
      <p:sp>
        <p:nvSpPr>
          <p:cNvPr id="3" name="Прямоугольник 2"/>
          <p:cNvSpPr/>
          <p:nvPr/>
        </p:nvSpPr>
        <p:spPr>
          <a:xfrm>
            <a:off x="143508" y="1847310"/>
            <a:ext cx="8856984" cy="1508105"/>
          </a:xfrm>
          <a:prstGeom prst="rect">
            <a:avLst/>
          </a:prstGeom>
        </p:spPr>
        <p:txBody>
          <a:bodyPr wrap="square">
            <a:spAutoFit/>
          </a:bodyPr>
          <a:lstStyle/>
          <a:p>
            <a:pPr algn="ctr"/>
            <a:r>
              <a:rPr lang="ru-RU" sz="2000" b="1" u="sng" dirty="0" smtClean="0">
                <a:latin typeface="Times New Roman" pitchFamily="18" charset="0"/>
                <a:cs typeface="Times New Roman" pitchFamily="18" charset="0"/>
              </a:rPr>
              <a:t>Профилактика туберкулеза</a:t>
            </a:r>
          </a:p>
          <a:p>
            <a:pPr>
              <a:buFont typeface="Wingdings" pitchFamily="2" charset="2"/>
              <a:buChar char="Ø"/>
            </a:pPr>
            <a:r>
              <a:rPr lang="ru-RU" b="1" dirty="0" smtClean="0">
                <a:solidFill>
                  <a:srgbClr val="EE2212"/>
                </a:solidFill>
                <a:latin typeface="Times New Roman" pitchFamily="18" charset="0"/>
                <a:cs typeface="Times New Roman" pitchFamily="18" charset="0"/>
              </a:rPr>
              <a:t> </a:t>
            </a:r>
            <a:r>
              <a:rPr lang="ru-RU" b="1" dirty="0" smtClean="0">
                <a:latin typeface="Times New Roman" pitchFamily="18" charset="0"/>
                <a:cs typeface="Times New Roman" pitchFamily="18" charset="0"/>
              </a:rPr>
              <a:t>планирование и организация ревакцинации БЦЖ</a:t>
            </a:r>
          </a:p>
          <a:p>
            <a:pPr>
              <a:buFont typeface="Wingdings" pitchFamily="2" charset="2"/>
              <a:buChar char="Ø"/>
            </a:pPr>
            <a:r>
              <a:rPr lang="ru-RU" b="1" dirty="0" smtClean="0">
                <a:solidFill>
                  <a:srgbClr val="7030A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химопрофилактика</a:t>
            </a:r>
            <a:r>
              <a:rPr lang="ru-RU" b="1" dirty="0" smtClean="0">
                <a:solidFill>
                  <a:srgbClr val="0070C0"/>
                </a:solidFill>
                <a:latin typeface="Times New Roman" pitchFamily="18" charset="0"/>
                <a:cs typeface="Times New Roman" pitchFamily="18" charset="0"/>
              </a:rPr>
              <a:t> по рекомендации педиатра - фтизиатра</a:t>
            </a:r>
          </a:p>
          <a:p>
            <a:pPr>
              <a:buFont typeface="Wingdings" pitchFamily="2" charset="2"/>
              <a:buChar char="Ø"/>
            </a:pPr>
            <a:r>
              <a:rPr lang="ru-RU" b="1" dirty="0" smtClean="0">
                <a:solidFill>
                  <a:srgbClr val="0070C0"/>
                </a:solidFill>
                <a:latin typeface="Times New Roman" pitchFamily="18" charset="0"/>
                <a:cs typeface="Times New Roman" pitchFamily="18" charset="0"/>
              </a:rPr>
              <a:t> санитарное просвещение персонала и родителей детей, посещающих наш детский сад.</a:t>
            </a:r>
            <a:endParaRPr lang="ru-RU" b="1" dirty="0">
              <a:solidFill>
                <a:srgbClr val="0070C0"/>
              </a:solidFill>
              <a:latin typeface="Times New Roman" pitchFamily="18" charset="0"/>
              <a:cs typeface="Times New Roman" pitchFamily="18" charset="0"/>
            </a:endParaRPr>
          </a:p>
        </p:txBody>
      </p:sp>
      <p:sp>
        <p:nvSpPr>
          <p:cNvPr id="4" name="Прямоугольник 3"/>
          <p:cNvSpPr/>
          <p:nvPr/>
        </p:nvSpPr>
        <p:spPr>
          <a:xfrm>
            <a:off x="323528" y="3170749"/>
            <a:ext cx="8208912" cy="1261884"/>
          </a:xfrm>
          <a:prstGeom prst="rect">
            <a:avLst/>
          </a:prstGeom>
        </p:spPr>
        <p:txBody>
          <a:bodyPr wrap="square">
            <a:spAutoFit/>
          </a:bodyPr>
          <a:lstStyle/>
          <a:p>
            <a:r>
              <a:rPr lang="ru-RU" sz="2000" b="1" u="sng" dirty="0" smtClean="0">
                <a:solidFill>
                  <a:schemeClr val="tx2"/>
                </a:solidFill>
                <a:latin typeface="Times New Roman" pitchFamily="18" charset="0"/>
                <a:cs typeface="Times New Roman" pitchFamily="18" charset="0"/>
              </a:rPr>
              <a:t>Совместная </a:t>
            </a:r>
            <a:r>
              <a:rPr lang="ru-RU" sz="2000" b="1" u="sng" dirty="0">
                <a:solidFill>
                  <a:schemeClr val="tx2"/>
                </a:solidFill>
                <a:latin typeface="Times New Roman" pitchFamily="18" charset="0"/>
                <a:cs typeface="Times New Roman" pitchFamily="18" charset="0"/>
              </a:rPr>
              <a:t>работа </a:t>
            </a:r>
          </a:p>
          <a:p>
            <a:pPr>
              <a:buFont typeface="Wingdings" pitchFamily="2" charset="2"/>
              <a:buChar char="Ø"/>
            </a:pPr>
            <a:r>
              <a:rPr lang="ru-RU" sz="2000" b="1" dirty="0">
                <a:solidFill>
                  <a:srgbClr val="7030A0"/>
                </a:solidFill>
                <a:latin typeface="Times New Roman" pitchFamily="18" charset="0"/>
                <a:cs typeface="Times New Roman" pitchFamily="18" charset="0"/>
              </a:rPr>
              <a:t>с </a:t>
            </a:r>
            <a:r>
              <a:rPr lang="ru-RU" b="1" dirty="0">
                <a:solidFill>
                  <a:srgbClr val="7030A0"/>
                </a:solidFill>
                <a:latin typeface="Times New Roman" pitchFamily="18" charset="0"/>
                <a:cs typeface="Times New Roman" pitchFamily="18" charset="0"/>
              </a:rPr>
              <a:t>поликлиникой</a:t>
            </a:r>
          </a:p>
          <a:p>
            <a:pPr>
              <a:buFont typeface="Wingdings" pitchFamily="2" charset="2"/>
              <a:buChar char="Ø"/>
            </a:pPr>
            <a:r>
              <a:rPr lang="ru-RU" b="1" dirty="0">
                <a:solidFill>
                  <a:srgbClr val="7030A0"/>
                </a:solidFill>
                <a:latin typeface="Times New Roman" pitchFamily="18" charset="0"/>
                <a:cs typeface="Times New Roman" pitchFamily="18" charset="0"/>
              </a:rPr>
              <a:t>противотуберкулезным диспансером</a:t>
            </a:r>
          </a:p>
          <a:p>
            <a:pPr>
              <a:buFont typeface="Wingdings" pitchFamily="2" charset="2"/>
              <a:buChar char="Ø"/>
            </a:pPr>
            <a:r>
              <a:rPr lang="ru-RU" b="1" dirty="0" err="1">
                <a:solidFill>
                  <a:srgbClr val="7030A0"/>
                </a:solidFill>
                <a:latin typeface="Times New Roman" pitchFamily="18" charset="0"/>
                <a:cs typeface="Times New Roman" pitchFamily="18" charset="0"/>
              </a:rPr>
              <a:t>Роспотребнадзором</a:t>
            </a:r>
            <a:r>
              <a:rPr lang="ru-RU" b="1" dirty="0">
                <a:solidFill>
                  <a:srgbClr val="7030A0"/>
                </a:solidFill>
                <a:latin typeface="Times New Roman" pitchFamily="18" charset="0"/>
                <a:cs typeface="Times New Roman" pitchFamily="18" charset="0"/>
              </a:rPr>
              <a:t> </a:t>
            </a:r>
          </a:p>
        </p:txBody>
      </p:sp>
      <p:pic>
        <p:nvPicPr>
          <p:cNvPr id="14" name="Picture 2" descr="C:\Users\дс 47\Desktop\рамки мед\2018-01-25-15-20-57.jpg"/>
          <p:cNvPicPr/>
          <p:nvPr/>
        </p:nvPicPr>
        <p:blipFill>
          <a:blip r:embed="rId2">
            <a:extLst>
              <a:ext uri="{28A0092B-C50C-407E-A947-70E740481C1C}">
                <a14:useLocalDpi xmlns:a14="http://schemas.microsoft.com/office/drawing/2010/main" val="0"/>
              </a:ext>
            </a:extLst>
          </a:blip>
          <a:srcRect/>
          <a:stretch>
            <a:fillRect/>
          </a:stretch>
        </p:blipFill>
        <p:spPr bwMode="auto">
          <a:xfrm>
            <a:off x="5264596" y="2949461"/>
            <a:ext cx="3771900" cy="1889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666001"/>
      </p:ext>
    </p:extLst>
  </p:cSld>
  <p:clrMapOvr>
    <a:masterClrMapping/>
  </p:clrMapOvr>
  <mc:AlternateContent xmlns:mc="http://schemas.openxmlformats.org/markup-compatibility/2006" xmlns:p14="http://schemas.microsoft.com/office/powerpoint/2010/main">
    <mc:Choice Requires="p14">
      <p:transition spd="slow" p14:dur="15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strVal val="#ppt_w+.3"/>
                                          </p:val>
                                        </p:tav>
                                        <p:tav tm="100000">
                                          <p:val>
                                            <p:strVal val="#ppt_w"/>
                                          </p:val>
                                        </p:tav>
                                      </p:tavLst>
                                    </p:anim>
                                    <p:anim calcmode="lin" valueType="num">
                                      <p:cBhvr>
                                        <p:cTn id="8" dur="1750" fill="hold"/>
                                        <p:tgtEl>
                                          <p:spTgt spid="9"/>
                                        </p:tgtEl>
                                        <p:attrNameLst>
                                          <p:attrName>ppt_h</p:attrName>
                                        </p:attrNameLst>
                                      </p:cBhvr>
                                      <p:tavLst>
                                        <p:tav tm="0">
                                          <p:val>
                                            <p:strVal val="#ppt_h"/>
                                          </p:val>
                                        </p:tav>
                                        <p:tav tm="100000">
                                          <p:val>
                                            <p:strVal val="#ppt_h"/>
                                          </p:val>
                                        </p:tav>
                                      </p:tavLst>
                                    </p:anim>
                                    <p:animEffect transition="in" filter="fade">
                                      <p:cBhvr>
                                        <p:cTn id="9" dur="1750"/>
                                        <p:tgtEl>
                                          <p:spTgt spid="9"/>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750"/>
                                        <p:tgtEl>
                                          <p:spTgt spid="13"/>
                                        </p:tgtEl>
                                      </p:cBhvr>
                                    </p:animEffect>
                                    <p:anim calcmode="lin" valueType="num">
                                      <p:cBhvr>
                                        <p:cTn id="13" dur="1750" fill="hold"/>
                                        <p:tgtEl>
                                          <p:spTgt spid="13"/>
                                        </p:tgtEl>
                                        <p:attrNameLst>
                                          <p:attrName>ppt_x</p:attrName>
                                        </p:attrNameLst>
                                      </p:cBhvr>
                                      <p:tavLst>
                                        <p:tav tm="0">
                                          <p:val>
                                            <p:strVal val="#ppt_x"/>
                                          </p:val>
                                        </p:tav>
                                        <p:tav tm="100000">
                                          <p:val>
                                            <p:strVal val="#ppt_x"/>
                                          </p:val>
                                        </p:tav>
                                      </p:tavLst>
                                    </p:anim>
                                    <p:anim calcmode="lin" valueType="num">
                                      <p:cBhvr>
                                        <p:cTn id="14" dur="1575" decel="100000" fill="hold"/>
                                        <p:tgtEl>
                                          <p:spTgt spid="13"/>
                                        </p:tgtEl>
                                        <p:attrNameLst>
                                          <p:attrName>ppt_y</p:attrName>
                                        </p:attrNameLst>
                                      </p:cBhvr>
                                      <p:tavLst>
                                        <p:tav tm="0">
                                          <p:val>
                                            <p:strVal val="#ppt_y+1"/>
                                          </p:val>
                                        </p:tav>
                                        <p:tav tm="100000">
                                          <p:val>
                                            <p:strVal val="#ppt_y-.03"/>
                                          </p:val>
                                        </p:tav>
                                      </p:tavLst>
                                    </p:anim>
                                    <p:anim calcmode="lin" valueType="num">
                                      <p:cBhvr>
                                        <p:cTn id="15" dur="175" accel="100000" fill="hold">
                                          <p:stCondLst>
                                            <p:cond delay="15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75000"/>
              </a:schemeClr>
            </a:gs>
            <a:gs pos="46000">
              <a:schemeClr val="accent1">
                <a:lumMod val="45000"/>
                <a:lumOff val="55000"/>
              </a:schemeClr>
            </a:gs>
            <a:gs pos="80000">
              <a:schemeClr val="accent2">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1259632" y="116632"/>
            <a:ext cx="6480719" cy="646331"/>
          </a:xfrm>
          <a:prstGeom prst="rect">
            <a:avLst/>
          </a:prstGeom>
        </p:spPr>
        <p:txBody>
          <a:bodyPr wrap="square">
            <a:spAutoFit/>
          </a:bodyPr>
          <a:lstStyle/>
          <a:p>
            <a:pPr algn="ctr">
              <a:spcAft>
                <a:spcPts val="0"/>
              </a:spcAft>
            </a:pPr>
            <a:r>
              <a:rPr lang="ru-RU" sz="36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Питание</a:t>
            </a:r>
            <a:endParaRPr lang="ru-RU" sz="3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043608" y="762963"/>
            <a:ext cx="7776864" cy="4247317"/>
          </a:xfrm>
          <a:prstGeom prst="rect">
            <a:avLst/>
          </a:prstGeom>
        </p:spPr>
        <p:txBody>
          <a:bodyPr wrap="square">
            <a:spAutoFit/>
          </a:bodyPr>
          <a:lstStyle/>
          <a:p>
            <a:pPr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Правильно </a:t>
            </a:r>
            <a:r>
              <a:rPr lang="ru-RU" sz="1400" dirty="0">
                <a:latin typeface="Times New Roman" panose="02020603050405020304" pitchFamily="18" charset="0"/>
                <a:ea typeface="Calibri" panose="020F0502020204030204" pitchFamily="34" charset="0"/>
                <a:cs typeface="Times New Roman" panose="02020603050405020304" pitchFamily="18" charset="0"/>
              </a:rPr>
              <a:t>организованное питание, полноценное и сбалансированное по содержанию основных пищевых веществ, обеспечивает полноценный рост и развитие детского организма, повышает иммунитет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ребенка.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Поэтому </a:t>
            </a:r>
            <a:r>
              <a:rPr lang="ru-RU" sz="1400" dirty="0">
                <a:latin typeface="Times New Roman" panose="02020603050405020304" pitchFamily="18" charset="0"/>
                <a:ea typeface="Calibri" panose="020F0502020204030204" pitchFamily="34" charset="0"/>
                <a:cs typeface="Times New Roman" panose="02020603050405020304" pitchFamily="18" charset="0"/>
              </a:rPr>
              <a:t>в детском саду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питание организовано на основе единого 20-дневного цикличного </a:t>
            </a:r>
            <a:r>
              <a:rPr lang="ru-RU" sz="1400" dirty="0">
                <a:latin typeface="Times New Roman" panose="02020603050405020304" pitchFamily="18" charset="0"/>
                <a:ea typeface="Calibri" panose="020F0502020204030204" pitchFamily="34" charset="0"/>
                <a:cs typeface="Times New Roman" panose="02020603050405020304" pitchFamily="18" charset="0"/>
              </a:rPr>
              <a:t>меню (зимне-весеннее, летне-осеннее), утвержденным исполнительным директором АН ДОО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a:t>
            </a:r>
            <a:r>
              <a:rPr lang="ru-RU" sz="1400" dirty="0" err="1" smtClean="0">
                <a:latin typeface="Times New Roman" panose="02020603050405020304" pitchFamily="18" charset="0"/>
                <a:ea typeface="Calibri" panose="020F0502020204030204" pitchFamily="34" charset="0"/>
                <a:cs typeface="Times New Roman" panose="02020603050405020304" pitchFamily="18" charset="0"/>
              </a:rPr>
              <a:t>Алмазик</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При отсутствии какого - либо продукта, пользуясь таблицей замены, заменяем его на равноценный по химическому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составу продукт. </a:t>
            </a:r>
            <a:r>
              <a:rPr lang="ru-RU" sz="1400" dirty="0">
                <a:latin typeface="Times New Roman" panose="02020603050405020304" pitchFamily="18" charset="0"/>
                <a:ea typeface="Calibri" panose="020F0502020204030204" pitchFamily="34" charset="0"/>
                <a:cs typeface="Times New Roman" panose="02020603050405020304" pitchFamily="18" charset="0"/>
              </a:rPr>
              <a:t>Проводим анализ соблюдения натуральных норм продуктов подекадно. В конце месяца по накопительной ведомости подсчитываем калорийность пищи и ее ингредиентов: Б Ж У и их соотношение.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Ежедневно </a:t>
            </a:r>
            <a:r>
              <a:rPr lang="ru-RU" sz="1400" dirty="0">
                <a:latin typeface="Times New Roman" panose="02020603050405020304" pitchFamily="18" charset="0"/>
                <a:ea typeface="Calibri" panose="020F0502020204030204" pitchFamily="34" charset="0"/>
                <a:cs typeface="Times New Roman" panose="02020603050405020304" pitchFamily="18" charset="0"/>
              </a:rPr>
              <a:t>контролируем качество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всех поступающих продуктов </a:t>
            </a:r>
            <a:r>
              <a:rPr lang="ru-RU" sz="1400" dirty="0">
                <a:latin typeface="Times New Roman" panose="02020603050405020304" pitchFamily="18" charset="0"/>
                <a:ea typeface="Calibri" panose="020F0502020204030204" pitchFamily="34" charset="0"/>
                <a:cs typeface="Times New Roman" panose="02020603050405020304" pitchFamily="18" charset="0"/>
              </a:rPr>
              <a:t>питания, сроки реализации скоропортящихся продуктов. Следим за соблюдением технологии приготовления блюд, за правильностью обработки овощей, яиц; за правильным применением, согласно санитарным требованиям, инвентаря; за правильностью забора и хранения суточных проб; за соблюдением товарного соседства на складах сухих и овощных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продуктов. Регулярно </a:t>
            </a:r>
            <a:r>
              <a:rPr lang="ru-RU" sz="1400" dirty="0">
                <a:latin typeface="Times New Roman" panose="02020603050405020304" pitchFamily="18" charset="0"/>
                <a:ea typeface="Calibri" panose="020F0502020204030204" pitchFamily="34" charset="0"/>
                <a:cs typeface="Times New Roman" panose="02020603050405020304" pitchFamily="18" charset="0"/>
              </a:rPr>
              <a:t>проводим по всем правилам снятие проб с последующей отметкой в журнале бракеража. Контролируем питание по группам: объем порций, </a:t>
            </a:r>
            <a:r>
              <a:rPr lang="ru-RU" sz="1400" dirty="0" err="1">
                <a:latin typeface="Times New Roman" panose="02020603050405020304" pitchFamily="18" charset="0"/>
                <a:ea typeface="Calibri" panose="020F0502020204030204" pitchFamily="34" charset="0"/>
                <a:cs typeface="Times New Roman" panose="02020603050405020304" pitchFamily="18" charset="0"/>
              </a:rPr>
              <a:t>санитарно</a:t>
            </a:r>
            <a:r>
              <a:rPr lang="ru-RU" sz="1400" dirty="0">
                <a:latin typeface="Times New Roman" panose="02020603050405020304" pitchFamily="18" charset="0"/>
                <a:ea typeface="Calibri" panose="020F0502020204030204" pitchFamily="34" charset="0"/>
                <a:cs typeface="Times New Roman" panose="02020603050405020304" pitchFamily="18" charset="0"/>
              </a:rPr>
              <a:t> - гигиенические нормы при приеме пищи, сервировку стола.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Ежедневно </a:t>
            </a:r>
            <a:r>
              <a:rPr lang="ru-RU" sz="1400" dirty="0">
                <a:latin typeface="Times New Roman" panose="02020603050405020304" pitchFamily="18" charset="0"/>
                <a:ea typeface="Calibri" panose="020F0502020204030204" pitchFamily="34" charset="0"/>
                <a:cs typeface="Times New Roman" panose="02020603050405020304" pitchFamily="18" charset="0"/>
              </a:rPr>
              <a:t>контролируем закладку продуктов.</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Перед </a:t>
            </a:r>
            <a:r>
              <a:rPr lang="ru-RU" sz="1400" dirty="0">
                <a:latin typeface="Times New Roman" panose="02020603050405020304" pitchFamily="18" charset="0"/>
                <a:ea typeface="Calibri" panose="020F0502020204030204" pitchFamily="34" charset="0"/>
                <a:cs typeface="Times New Roman" panose="02020603050405020304" pitchFamily="18" charset="0"/>
              </a:rPr>
              <a:t>работой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сотрудники </a:t>
            </a:r>
            <a:r>
              <a:rPr lang="ru-RU" sz="1400" dirty="0">
                <a:latin typeface="Times New Roman" panose="02020603050405020304" pitchFamily="18" charset="0"/>
                <a:ea typeface="Calibri" panose="020F0502020204030204" pitchFamily="34" charset="0"/>
                <a:cs typeface="Times New Roman" panose="02020603050405020304" pitchFamily="18" charset="0"/>
              </a:rPr>
              <a:t>пищеблока осматриваются на наличие гнойничковых заболеваний, и ведется запись в журнале здоровья</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6444207" y="4845679"/>
            <a:ext cx="2592288" cy="2047591"/>
          </a:xfrm>
          <a:prstGeom prst="rect">
            <a:avLst/>
          </a:prstGeom>
        </p:spPr>
      </p:pic>
      <p:pic>
        <p:nvPicPr>
          <p:cNvPr id="6" name="Рисунок 5" descr="https://pickimage.ru/wp-content/uploads/images/detskie/hospital/doktor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717" y="4951891"/>
            <a:ext cx="2712645" cy="1800200"/>
          </a:xfrm>
          <a:prstGeom prst="rect">
            <a:avLst/>
          </a:prstGeom>
          <a:noFill/>
          <a:ln>
            <a:noFill/>
          </a:ln>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611560" y="4951891"/>
            <a:ext cx="2311594" cy="1800871"/>
          </a:xfrm>
          <a:prstGeom prst="rect">
            <a:avLst/>
          </a:prstGeom>
          <a:noFill/>
          <a:ln>
            <a:noFill/>
          </a:ln>
        </p:spPr>
      </p:pic>
    </p:spTree>
    <p:extLst>
      <p:ext uri="{BB962C8B-B14F-4D97-AF65-F5344CB8AC3E}">
        <p14:creationId xmlns:p14="http://schemas.microsoft.com/office/powerpoint/2010/main" val="511472671"/>
      </p:ext>
    </p:extLst>
  </p:cSld>
  <p:clrMapOvr>
    <a:masterClrMapping/>
  </p:clrMapOvr>
  <mc:AlternateContent xmlns:mc="http://schemas.openxmlformats.org/markup-compatibility/2006" xmlns:p14="http://schemas.microsoft.com/office/powerpoint/2010/main">
    <mc:Choice Requires="p14">
      <p:transition spd="slow" p14:dur="15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ppt_x"/>
                                          </p:val>
                                        </p:tav>
                                        <p:tav tm="100000">
                                          <p:val>
                                            <p:strVal val="#ppt_x"/>
                                          </p:val>
                                        </p:tav>
                                      </p:tavLst>
                                    </p:anim>
                                    <p:anim calcmode="lin" valueType="num">
                                      <p:cBhvr additive="base">
                                        <p:cTn id="8" dur="1750" fill="hold"/>
                                        <p:tgtEl>
                                          <p:spTgt spid="2"/>
                                        </p:tgtEl>
                                        <p:attrNameLst>
                                          <p:attrName>ppt_y</p:attrName>
                                        </p:attrNameLst>
                                      </p:cBhvr>
                                      <p:tavLst>
                                        <p:tav tm="0">
                                          <p:val>
                                            <p:strVal val="1+#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750" fill="hold"/>
                                        <p:tgtEl>
                                          <p:spTgt spid="3"/>
                                        </p:tgtEl>
                                        <p:attrNameLst>
                                          <p:attrName>ppt_w</p:attrName>
                                        </p:attrNameLst>
                                      </p:cBhvr>
                                      <p:tavLst>
                                        <p:tav tm="0">
                                          <p:val>
                                            <p:fltVal val="0"/>
                                          </p:val>
                                        </p:tav>
                                        <p:tav tm="100000">
                                          <p:val>
                                            <p:strVal val="#ppt_w"/>
                                          </p:val>
                                        </p:tav>
                                      </p:tavLst>
                                    </p:anim>
                                    <p:anim calcmode="lin" valueType="num">
                                      <p:cBhvr>
                                        <p:cTn id="12" dur="175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05762498"/>
              </p:ext>
            </p:extLst>
          </p:nvPr>
        </p:nvGraphicFramePr>
        <p:xfrm>
          <a:off x="683568" y="578188"/>
          <a:ext cx="6840760" cy="1732024"/>
        </p:xfrm>
        <a:graphic>
          <a:graphicData uri="http://schemas.openxmlformats.org/drawingml/2006/table">
            <a:tbl>
              <a:tblPr/>
              <a:tblGrid>
                <a:gridCol w="818778"/>
                <a:gridCol w="645797"/>
                <a:gridCol w="772650"/>
                <a:gridCol w="876438"/>
                <a:gridCol w="856258"/>
                <a:gridCol w="2870839"/>
              </a:tblGrid>
              <a:tr h="246729">
                <a:tc gridSpan="6">
                  <a:txBody>
                    <a:bodyPr/>
                    <a:lstStyle/>
                    <a:p>
                      <a:pPr algn="l" fontAlgn="ctr"/>
                      <a:r>
                        <a:rPr lang="ru-RU" sz="1300" b="1" i="0" u="none" strike="noStrike" dirty="0">
                          <a:solidFill>
                            <a:srgbClr val="000000"/>
                          </a:solidFill>
                          <a:effectLst/>
                          <a:latin typeface="Times New Roman" panose="02020603050405020304" pitchFamily="18" charset="0"/>
                        </a:rPr>
                        <a:t>Отчет по калорийности питания за 2021 г по детскому саду  № 47 "Лесная сказка"</a:t>
                      </a:r>
                    </a:p>
                  </a:txBody>
                  <a:tcPr marL="8657" marR="8657" marT="8657"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5747">
                <a:tc>
                  <a:txBody>
                    <a:bodyPr/>
                    <a:lstStyle/>
                    <a:p>
                      <a:pPr algn="ctr" fontAlgn="ctr"/>
                      <a:r>
                        <a:rPr lang="ru-RU" sz="1300" b="0" i="0" u="none" strike="noStrike">
                          <a:solidFill>
                            <a:srgbClr val="000000"/>
                          </a:solidFill>
                          <a:effectLst/>
                          <a:latin typeface="Times New Roman" panose="02020603050405020304" pitchFamily="18" charset="0"/>
                        </a:rPr>
                        <a:t>Кварталы </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300" b="0" i="0" u="none" strike="noStrike">
                          <a:solidFill>
                            <a:srgbClr val="000000"/>
                          </a:solidFill>
                          <a:effectLst/>
                          <a:latin typeface="Times New Roman" panose="02020603050405020304" pitchFamily="18" charset="0"/>
                        </a:rPr>
                        <a:t>Белки </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300" b="0" i="0" u="none" strike="noStrike">
                          <a:solidFill>
                            <a:srgbClr val="000000"/>
                          </a:solidFill>
                          <a:effectLst/>
                          <a:latin typeface="Times New Roman" panose="02020603050405020304" pitchFamily="18" charset="0"/>
                        </a:rPr>
                        <a:t>Жиры</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300" b="0" i="0" u="none" strike="noStrike">
                          <a:solidFill>
                            <a:srgbClr val="000000"/>
                          </a:solidFill>
                          <a:effectLst/>
                          <a:latin typeface="Times New Roman" panose="02020603050405020304" pitchFamily="18" charset="0"/>
                        </a:rPr>
                        <a:t>Углеводы</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300" b="0" i="0" u="none" strike="noStrike">
                          <a:solidFill>
                            <a:srgbClr val="000000"/>
                          </a:solidFill>
                          <a:effectLst/>
                          <a:latin typeface="Times New Roman" panose="02020603050405020304" pitchFamily="18" charset="0"/>
                        </a:rPr>
                        <a:t>Ккал</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300" b="0" i="0" u="none" strike="noStrike">
                          <a:solidFill>
                            <a:srgbClr val="000000"/>
                          </a:solidFill>
                          <a:effectLst/>
                          <a:latin typeface="Times New Roman" panose="02020603050405020304" pitchFamily="18" charset="0"/>
                        </a:rPr>
                        <a:t>Анализ</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945">
                <a:tc>
                  <a:txBody>
                    <a:bodyPr/>
                    <a:lstStyle/>
                    <a:p>
                      <a:pPr algn="ctr" fontAlgn="ctr"/>
                      <a:r>
                        <a:rPr lang="en-US" sz="1100" b="1" i="0" u="none" strike="noStrike">
                          <a:solidFill>
                            <a:srgbClr val="000000"/>
                          </a:solidFill>
                          <a:effectLst/>
                          <a:latin typeface="Times New Roman" panose="02020603050405020304" pitchFamily="18" charset="0"/>
                        </a:rPr>
                        <a:t>I</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59,8</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63,7</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289,4</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1981,1</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ru-RU" sz="1300" b="1" i="0" u="none" strike="noStrike">
                          <a:solidFill>
                            <a:srgbClr val="000000"/>
                          </a:solidFill>
                          <a:effectLst/>
                          <a:latin typeface="Times New Roman" panose="02020603050405020304" pitchFamily="18" charset="0"/>
                        </a:rPr>
                        <a:t>Нормы физиологических потребностей в энергии и пищевых веществ соответствуют нормам.</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945">
                <a:tc>
                  <a:txBody>
                    <a:bodyPr/>
                    <a:lstStyle/>
                    <a:p>
                      <a:pPr algn="ctr" fontAlgn="ctr"/>
                      <a:r>
                        <a:rPr lang="en-US" sz="1100" b="1" i="0" u="none" strike="noStrike">
                          <a:solidFill>
                            <a:srgbClr val="000000"/>
                          </a:solidFill>
                          <a:effectLst/>
                          <a:latin typeface="Times New Roman" panose="02020603050405020304" pitchFamily="18" charset="0"/>
                        </a:rPr>
                        <a:t>II</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69,29</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60,02</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251,18</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1827,35</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183945">
                <a:tc>
                  <a:txBody>
                    <a:bodyPr/>
                    <a:lstStyle/>
                    <a:p>
                      <a:pPr algn="ctr" fontAlgn="ctr"/>
                      <a:r>
                        <a:rPr lang="en-US" sz="1100" b="1" i="0" u="none" strike="noStrike">
                          <a:solidFill>
                            <a:srgbClr val="000000"/>
                          </a:solidFill>
                          <a:effectLst/>
                          <a:latin typeface="Times New Roman" panose="02020603050405020304" pitchFamily="18" charset="0"/>
                        </a:rPr>
                        <a:t>III</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63,47</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66,7</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243,08</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1803,8</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183945">
                <a:tc>
                  <a:txBody>
                    <a:bodyPr/>
                    <a:lstStyle/>
                    <a:p>
                      <a:pPr algn="ctr" fontAlgn="ctr"/>
                      <a:r>
                        <a:rPr lang="en-US" sz="1100" b="1" i="0" u="none" strike="noStrike">
                          <a:solidFill>
                            <a:srgbClr val="000000"/>
                          </a:solidFill>
                          <a:effectLst/>
                          <a:latin typeface="Times New Roman" panose="02020603050405020304" pitchFamily="18" charset="0"/>
                        </a:rPr>
                        <a:t>IV</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64,18</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64,6</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242,56</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panose="02020603050405020304" pitchFamily="18" charset="0"/>
                        </a:rPr>
                        <a:t>1918,3</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r>
              <a:tr h="533768">
                <a:tc>
                  <a:txBody>
                    <a:bodyPr/>
                    <a:lstStyle/>
                    <a:p>
                      <a:pPr algn="ctr" fontAlgn="ctr"/>
                      <a:r>
                        <a:rPr lang="ru-RU" sz="1100" b="1" i="0" u="none" strike="noStrike">
                          <a:solidFill>
                            <a:srgbClr val="000000"/>
                          </a:solidFill>
                          <a:effectLst/>
                          <a:latin typeface="Times New Roman" panose="02020603050405020304" pitchFamily="18" charset="0"/>
                        </a:rPr>
                        <a:t>Средние показатели за год</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64,18</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63,75</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256,45</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1882,63</a:t>
                      </a:r>
                    </a:p>
                  </a:txBody>
                  <a:tcPr marL="8657" marR="8657" marT="8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300" b="1" i="0" u="none" strike="noStrike" dirty="0">
                          <a:solidFill>
                            <a:srgbClr val="000000"/>
                          </a:solidFill>
                          <a:effectLst/>
                          <a:latin typeface="Times New Roman" panose="02020603050405020304" pitchFamily="18" charset="0"/>
                        </a:rPr>
                        <a:t>Анализ за 12  отработанных месяцев  за </a:t>
                      </a:r>
                      <a:r>
                        <a:rPr lang="ru-RU" sz="1300" b="1" i="0" u="none" strike="noStrike" dirty="0" smtClean="0">
                          <a:solidFill>
                            <a:srgbClr val="000000"/>
                          </a:solidFill>
                          <a:effectLst/>
                          <a:latin typeface="Times New Roman" panose="02020603050405020304" pitchFamily="18" charset="0"/>
                        </a:rPr>
                        <a:t>2021г</a:t>
                      </a:r>
                      <a:endParaRPr lang="ru-RU" sz="1300" b="1" i="0" u="none" strike="noStrike" dirty="0">
                        <a:solidFill>
                          <a:srgbClr val="000000"/>
                        </a:solidFill>
                        <a:effectLst/>
                        <a:latin typeface="Times New Roman" panose="02020603050405020304" pitchFamily="18" charset="0"/>
                      </a:endParaRPr>
                    </a:p>
                  </a:txBody>
                  <a:tcPr marL="8657" marR="8657" marT="8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Прямоугольник 2"/>
          <p:cNvSpPr/>
          <p:nvPr/>
        </p:nvSpPr>
        <p:spPr>
          <a:xfrm>
            <a:off x="511446" y="2636912"/>
            <a:ext cx="7848872" cy="800219"/>
          </a:xfrm>
          <a:prstGeom prst="rect">
            <a:avLst/>
          </a:prstGeom>
        </p:spPr>
        <p:txBody>
          <a:bodyPr wrap="square">
            <a:spAutoFit/>
          </a:bodyPr>
          <a:lstStyle/>
          <a:p>
            <a:r>
              <a:rPr lang="ru-RU" sz="1400" dirty="0">
                <a:solidFill>
                  <a:srgbClr val="000000"/>
                </a:solidFill>
                <a:latin typeface="Times New Roman" panose="02020603050405020304" pitchFamily="18" charset="0"/>
              </a:rPr>
              <a:t>Пояснительная записка: Благодаря правильному подобранному, сбалансированному 20-ти дневному цикличному меню, соотношение белков, жиров, углеводов и </a:t>
            </a:r>
            <a:r>
              <a:rPr lang="ru-RU" sz="1400" dirty="0" err="1">
                <a:solidFill>
                  <a:srgbClr val="000000"/>
                </a:solidFill>
                <a:latin typeface="Times New Roman" panose="02020603050405020304" pitchFamily="18" charset="0"/>
              </a:rPr>
              <a:t>килоккалорий</a:t>
            </a:r>
            <a:r>
              <a:rPr lang="ru-RU" sz="1400" dirty="0">
                <a:solidFill>
                  <a:srgbClr val="000000"/>
                </a:solidFill>
                <a:latin typeface="Times New Roman" panose="02020603050405020304" pitchFamily="18" charset="0"/>
              </a:rPr>
              <a:t> отвечают требованиям </a:t>
            </a:r>
            <a:r>
              <a:rPr lang="ru-RU" sz="1400" dirty="0" err="1">
                <a:solidFill>
                  <a:srgbClr val="000000"/>
                </a:solidFill>
                <a:latin typeface="Times New Roman" panose="02020603050405020304" pitchFamily="18" charset="0"/>
              </a:rPr>
              <a:t>СаНПиН</a:t>
            </a:r>
            <a:r>
              <a:rPr lang="ru-RU" sz="1400" dirty="0">
                <a:solidFill>
                  <a:srgbClr val="000000"/>
                </a:solidFill>
                <a:latin typeface="Times New Roman" panose="02020603050405020304" pitchFamily="18" charset="0"/>
              </a:rPr>
              <a:t>, нормативной и технической документации.</a:t>
            </a:r>
            <a:r>
              <a:rPr lang="ru-RU" dirty="0"/>
              <a:t>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5919" y="3569040"/>
            <a:ext cx="2170776" cy="299695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3764333"/>
            <a:ext cx="3240360" cy="260736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23" y="3764333"/>
            <a:ext cx="3082971" cy="2558220"/>
          </a:xfrm>
          <a:prstGeom prst="rect">
            <a:avLst/>
          </a:prstGeom>
        </p:spPr>
      </p:pic>
    </p:spTree>
    <p:extLst>
      <p:ext uri="{BB962C8B-B14F-4D97-AF65-F5344CB8AC3E}">
        <p14:creationId xmlns:p14="http://schemas.microsoft.com/office/powerpoint/2010/main" val="2793633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6" name="Прямоугольник 5"/>
          <p:cNvSpPr/>
          <p:nvPr/>
        </p:nvSpPr>
        <p:spPr>
          <a:xfrm>
            <a:off x="227045" y="679299"/>
            <a:ext cx="8479543" cy="4616648"/>
          </a:xfrm>
          <a:prstGeom prst="rect">
            <a:avLst/>
          </a:prstGeom>
        </p:spPr>
        <p:txBody>
          <a:bodyPr wrap="square">
            <a:spAutoFit/>
          </a:bodyPr>
          <a:lstStyle/>
          <a:p>
            <a:pPr algn="ctr">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Большое внимание в детском саду уделяется санитарному просвещению детей, родителей и персонала. Санитарно-просветительная работа организуется и проводится в соответствии с методическими рекомендациями для медицинских работников. Имеется годовой план по санитарному просвещению, который включается в общий годовой план работы детского учреждения. </a:t>
            </a:r>
            <a:endParaRPr lang="ru-RU" sz="1400" dirty="0" smtClean="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Содержание санитарно-просветительной работы включает в себя:</a:t>
            </a:r>
            <a:endParaRPr lang="ru-RU" sz="1400" b="1"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выпуск </a:t>
            </a:r>
            <a:r>
              <a:rPr lang="ru-RU" sz="1400" dirty="0">
                <a:latin typeface="Times New Roman" panose="02020603050405020304" pitchFamily="18" charset="0"/>
                <a:ea typeface="Calibri" panose="020F0502020204030204" pitchFamily="34" charset="0"/>
                <a:cs typeface="Times New Roman" panose="02020603050405020304" pitchFamily="18" charset="0"/>
              </a:rPr>
              <a:t>санитарных бюллетеней для родителей и сотрудников, оформление стендов: «Пневмококковая инфекция. Профилактика», «Здоровый образ жизни</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spcAft>
                <a:spcPts val="0"/>
              </a:spcAft>
              <a:buFont typeface="Wingdings" panose="05000000000000000000" pitchFamily="2" charset="2"/>
              <a:buChar char=""/>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Проведение лекций врачом-педиатром: «Профилактика гриппа», «Адаптация детей в детском саду»;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проведение бесед, информационно - статистических сообщений старшей медсестрой на общих, групповых, родительских собраниях, заседаниях родительского комитета,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медико</a:t>
            </a:r>
            <a:r>
              <a:rPr lang="ru-RU" sz="1400" dirty="0">
                <a:latin typeface="Times New Roman" panose="02020603050405020304" pitchFamily="18" charset="0"/>
                <a:ea typeface="Calibri" panose="020F0502020204030204" pitchFamily="34" charset="0"/>
                <a:cs typeface="Times New Roman" panose="02020603050405020304" pitchFamily="18" charset="0"/>
              </a:rPr>
              <a:t>–педагогических совещаниях, собраниях и планёрках сотрудников детского сада;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инструктаж педагогов, техперсонала, помощников воспитателей по санитарно-эпидемиологическому режиму;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в каждой группе имеется «уголок для родителей», в котором отведена рубрика для медицинской информации по актуальным темам «питание», «физическое развитие детей», информация по оздоровлению детей, инструкции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по применению вакцин </a:t>
            </a:r>
            <a:r>
              <a:rPr lang="ru-RU" sz="1400" dirty="0">
                <a:latin typeface="Times New Roman" panose="02020603050405020304" pitchFamily="18" charset="0"/>
                <a:ea typeface="Calibri" panose="020F0502020204030204" pitchFamily="34" charset="0"/>
                <a:cs typeface="Times New Roman" panose="02020603050405020304" pitchFamily="18" charset="0"/>
              </a:rPr>
              <a:t>и туберкулина,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Диаскинтеста</a:t>
            </a:r>
            <a:r>
              <a:rPr lang="ru-RU" sz="1400" dirty="0">
                <a:latin typeface="Times New Roman" panose="02020603050405020304" pitchFamily="18" charset="0"/>
                <a:ea typeface="Calibri" panose="020F0502020204030204" pitchFamily="34" charset="0"/>
                <a:cs typeface="Times New Roman" panose="02020603050405020304" pitchFamily="18" charset="0"/>
              </a:rPr>
              <a:t>, меню.</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0"/>
              </a:spcAft>
            </a:pPr>
            <a:r>
              <a:rPr lang="ru-RU" sz="1400" dirty="0">
                <a:solidFill>
                  <a:srgbClr val="3891A7"/>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Работа </a:t>
            </a:r>
            <a:r>
              <a:rPr lang="ru-RU" sz="1400" b="1" dirty="0">
                <a:latin typeface="Times New Roman" panose="02020603050405020304" pitchFamily="18" charset="0"/>
                <a:ea typeface="Calibri" panose="020F0502020204030204" pitchFamily="34" charset="0"/>
                <a:cs typeface="Times New Roman" panose="02020603050405020304" pitchFamily="18" charset="0"/>
              </a:rPr>
              <a:t>ведется из расчета четырех часов в месяц.</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За </a:t>
            </a:r>
            <a:r>
              <a:rPr lang="ru-RU" sz="1400" b="1" dirty="0">
                <a:latin typeface="Times New Roman" panose="02020603050405020304" pitchFamily="18" charset="0"/>
                <a:ea typeface="Calibri" panose="020F0502020204030204" pitchFamily="34" charset="0"/>
                <a:cs typeface="Times New Roman" panose="02020603050405020304" pitchFamily="18" charset="0"/>
              </a:rPr>
              <a:t>год: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fontAlgn="ctr"/>
            <a:r>
              <a:rPr lang="ru-RU" sz="1400" dirty="0">
                <a:solidFill>
                  <a:srgbClr val="000000"/>
                </a:solidFill>
                <a:latin typeface="Times New Roman" panose="02020603050405020304" pitchFamily="18" charset="0"/>
              </a:rPr>
              <a:t>П</a:t>
            </a:r>
            <a:r>
              <a:rPr lang="ru-RU" sz="1400" dirty="0" smtClean="0">
                <a:solidFill>
                  <a:srgbClr val="000000"/>
                </a:solidFill>
                <a:latin typeface="Times New Roman" panose="02020603050405020304" pitchFamily="18" charset="0"/>
              </a:rPr>
              <a:t>роведено </a:t>
            </a:r>
            <a:r>
              <a:rPr lang="ru-RU" sz="1400" dirty="0">
                <a:solidFill>
                  <a:srgbClr val="000000"/>
                </a:solidFill>
                <a:latin typeface="Times New Roman" panose="02020603050405020304" pitchFamily="18" charset="0"/>
              </a:rPr>
              <a:t>бесед – </a:t>
            </a:r>
            <a:r>
              <a:rPr lang="ru-RU" sz="1400" b="1" dirty="0">
                <a:solidFill>
                  <a:srgbClr val="000000"/>
                </a:solidFill>
                <a:latin typeface="Times New Roman" panose="02020603050405020304" pitchFamily="18" charset="0"/>
              </a:rPr>
              <a:t>17</a:t>
            </a:r>
            <a:endParaRPr lang="ru-RU" sz="2000" dirty="0">
              <a:latin typeface="Arial" panose="020B0604020202020204" pitchFamily="34" charset="0"/>
            </a:endParaRPr>
          </a:p>
          <a:p>
            <a:pPr fontAlgn="ctr"/>
            <a:r>
              <a:rPr lang="ru-RU" sz="1400" dirty="0">
                <a:solidFill>
                  <a:srgbClr val="000000"/>
                </a:solidFill>
                <a:latin typeface="Times New Roman" panose="02020603050405020304" pitchFamily="18" charset="0"/>
              </a:rPr>
              <a:t>Выпущено сан бюллетеней - </a:t>
            </a:r>
            <a:r>
              <a:rPr lang="ru-RU" sz="1400" b="1" dirty="0">
                <a:solidFill>
                  <a:srgbClr val="000000"/>
                </a:solidFill>
                <a:latin typeface="Times New Roman" panose="02020603050405020304" pitchFamily="18" charset="0"/>
              </a:rPr>
              <a:t>23</a:t>
            </a:r>
            <a:endParaRPr lang="ru-RU" sz="2000" dirty="0">
              <a:latin typeface="Arial" panose="020B0604020202020204" pitchFamily="34" charset="0"/>
            </a:endParaRPr>
          </a:p>
          <a:p>
            <a:pPr fontAlgn="ctr"/>
            <a:r>
              <a:rPr lang="ru-RU" sz="1400" dirty="0">
                <a:solidFill>
                  <a:srgbClr val="000000"/>
                </a:solidFill>
                <a:latin typeface="Times New Roman" panose="02020603050405020304" pitchFamily="18" charset="0"/>
              </a:rPr>
              <a:t>Составлено статей в родительские уголки – </a:t>
            </a:r>
            <a:r>
              <a:rPr lang="ru-RU" sz="1400" b="1" dirty="0">
                <a:solidFill>
                  <a:srgbClr val="000000"/>
                </a:solidFill>
                <a:latin typeface="Times New Roman" panose="02020603050405020304" pitchFamily="18" charset="0"/>
              </a:rPr>
              <a:t>18</a:t>
            </a:r>
            <a:endParaRPr lang="ru-RU" sz="2000" b="0" i="0" u="none" strike="noStrike" dirty="0">
              <a:effectLst/>
              <a:latin typeface="Arial" panose="020B0604020202020204" pitchFamily="34" charset="0"/>
            </a:endParaRPr>
          </a:p>
        </p:txBody>
      </p:sp>
      <p:sp>
        <p:nvSpPr>
          <p:cNvPr id="4" name="Прямоугольник 3"/>
          <p:cNvSpPr/>
          <p:nvPr/>
        </p:nvSpPr>
        <p:spPr>
          <a:xfrm>
            <a:off x="1356114" y="116632"/>
            <a:ext cx="7350474" cy="584775"/>
          </a:xfrm>
          <a:prstGeom prst="rect">
            <a:avLst/>
          </a:prstGeom>
        </p:spPr>
        <p:txBody>
          <a:bodyPr wrap="none">
            <a:spAutoFit/>
          </a:bodyPr>
          <a:lstStyle/>
          <a:p>
            <a:pPr>
              <a:spcAft>
                <a:spcPts val="0"/>
              </a:spcAft>
            </a:pPr>
            <a:r>
              <a:rPr lang="ru-RU" sz="32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Санитарно-просветительная работа</a:t>
            </a:r>
            <a:endParaRPr lang="ru-RU" sz="32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descr="http://114.dou.spb.ru/attachments/article/188/%D0%9F%D1%80%D0%BE%D1%84%D0%B8%D0%BB%D0%B0%D0%BA%D1%82%D0%B8%D0%BA%D0%B0%20%D0%B3%D1%80%D0%B8%D0%BF%D0%BF%D0%B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4365104"/>
            <a:ext cx="4968552" cy="2492896"/>
          </a:xfrm>
          <a:prstGeom prst="rect">
            <a:avLst/>
          </a:prstGeom>
          <a:noFill/>
          <a:ln>
            <a:noFill/>
          </a:ln>
        </p:spPr>
      </p:pic>
    </p:spTree>
    <p:extLst>
      <p:ext uri="{BB962C8B-B14F-4D97-AF65-F5344CB8AC3E}">
        <p14:creationId xmlns:p14="http://schemas.microsoft.com/office/powerpoint/2010/main" val="170237994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750" fill="hold"/>
                                        <p:tgtEl>
                                          <p:spTgt spid="4"/>
                                        </p:tgtEl>
                                        <p:attrNameLst>
                                          <p:attrName>ppt_w</p:attrName>
                                        </p:attrNameLst>
                                      </p:cBhvr>
                                      <p:tavLst>
                                        <p:tav tm="0">
                                          <p:val>
                                            <p:fltVal val="0"/>
                                          </p:val>
                                        </p:tav>
                                        <p:tav tm="100000">
                                          <p:val>
                                            <p:strVal val="#ppt_w"/>
                                          </p:val>
                                        </p:tav>
                                      </p:tavLst>
                                    </p:anim>
                                    <p:anim calcmode="lin" valueType="num">
                                      <p:cBhvr>
                                        <p:cTn id="12" dur="17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4081350701"/>
              </p:ext>
            </p:extLst>
          </p:nvPr>
        </p:nvGraphicFramePr>
        <p:xfrm>
          <a:off x="395536" y="476672"/>
          <a:ext cx="7994849" cy="5873003"/>
        </p:xfrm>
        <a:graphic>
          <a:graphicData uri="http://schemas.openxmlformats.org/drawingml/2006/table">
            <a:tbl>
              <a:tblPr/>
              <a:tblGrid>
                <a:gridCol w="1228877"/>
                <a:gridCol w="933566"/>
                <a:gridCol w="1236023"/>
                <a:gridCol w="1636121"/>
                <a:gridCol w="1495611"/>
                <a:gridCol w="1007394"/>
                <a:gridCol w="457257"/>
              </a:tblGrid>
              <a:tr h="222645">
                <a:tc gridSpan="7">
                  <a:txBody>
                    <a:bodyPr/>
                    <a:lstStyle/>
                    <a:p>
                      <a:pPr algn="ctr" fontAlgn="b"/>
                      <a:endParaRPr lang="ru-RU" sz="1400" b="1" i="0" u="none" strike="noStrike" dirty="0">
                        <a:solidFill>
                          <a:srgbClr val="00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5388">
                <a:tc gridSpan="7">
                  <a:txBody>
                    <a:bodyPr/>
                    <a:lstStyle/>
                    <a:p>
                      <a:pPr algn="ctr" fontAlgn="b"/>
                      <a:r>
                        <a:rPr lang="ru-RU" sz="1400" b="1" i="0" u="none" strike="noStrike" dirty="0">
                          <a:solidFill>
                            <a:srgbClr val="000000"/>
                          </a:solidFill>
                          <a:effectLst/>
                          <a:latin typeface="Times New Roman" panose="02020603050405020304" pitchFamily="18" charset="0"/>
                          <a:cs typeface="Times New Roman" panose="02020603050405020304" pitchFamily="18" charset="0"/>
                        </a:rPr>
                        <a:t>          Детский сад № 47 «Лесная сказка» за </a:t>
                      </a:r>
                      <a:r>
                        <a:rPr lang="ru-RU" sz="1400" b="1" i="0" u="none" strike="noStrike" dirty="0" smtClean="0">
                          <a:solidFill>
                            <a:srgbClr val="000000"/>
                          </a:solidFill>
                          <a:effectLst/>
                          <a:latin typeface="Times New Roman" panose="02020603050405020304" pitchFamily="18" charset="0"/>
                          <a:cs typeface="Times New Roman" panose="02020603050405020304" pitchFamily="18" charset="0"/>
                        </a:rPr>
                        <a:t>2021 </a:t>
                      </a:r>
                      <a:r>
                        <a:rPr lang="ru-RU" sz="1400" b="1" i="0" u="none" strike="noStrike" dirty="0">
                          <a:solidFill>
                            <a:srgbClr val="000000"/>
                          </a:solidFill>
                          <a:effectLst/>
                          <a:latin typeface="Times New Roman" panose="02020603050405020304" pitchFamily="18" charset="0"/>
                          <a:cs typeface="Times New Roman" panose="02020603050405020304" pitchFamily="18" charset="0"/>
                        </a:rPr>
                        <a:t>год.</a:t>
                      </a:r>
                    </a:p>
                  </a:txBody>
                  <a:tcPr marL="5668" marR="5668" marT="5668"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67173">
                <a:tc rowSpan="3">
                  <a:txBody>
                    <a:bodyPr/>
                    <a:lstStyle/>
                    <a:p>
                      <a:pPr algn="ctr" fontAlgn="ctr"/>
                      <a:r>
                        <a:rPr lang="ru-RU" sz="1200" b="1" i="0" u="none" strike="noStrike" dirty="0">
                          <a:solidFill>
                            <a:srgbClr val="000000"/>
                          </a:solidFill>
                          <a:effectLst/>
                          <a:latin typeface="Times New Roman" panose="02020603050405020304" pitchFamily="18" charset="0"/>
                        </a:rPr>
                        <a:t>Беседы, </a:t>
                      </a:r>
                      <a:r>
                        <a:rPr lang="ru-RU" sz="1200" b="1" i="0" u="none" strike="noStrike" dirty="0" err="1">
                          <a:solidFill>
                            <a:srgbClr val="000000"/>
                          </a:solidFill>
                          <a:effectLst/>
                          <a:latin typeface="Times New Roman" panose="02020603050405020304" pitchFamily="18" charset="0"/>
                        </a:rPr>
                        <a:t>ингструктажи</a:t>
                      </a:r>
                      <a:endParaRPr lang="ru-RU" sz="1200" b="1" i="0" u="none" strike="noStrike" dirty="0">
                        <a:solidFill>
                          <a:srgbClr val="000000"/>
                        </a:solidFill>
                        <a:effectLst/>
                        <a:latin typeface="Times New Roman" panose="02020603050405020304" pitchFamily="18" charset="0"/>
                      </a:endParaRPr>
                    </a:p>
                  </a:txBody>
                  <a:tcPr marL="5668" marR="5668" marT="56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200" b="1" i="0" u="none" strike="noStrike" dirty="0">
                          <a:solidFill>
                            <a:srgbClr val="000000"/>
                          </a:solidFill>
                          <a:effectLst/>
                          <a:latin typeface="Times New Roman" panose="02020603050405020304" pitchFamily="18" charset="0"/>
                        </a:rPr>
                        <a:t>Папки раскладки</a:t>
                      </a:r>
                    </a:p>
                  </a:txBody>
                  <a:tcPr marL="5668" marR="5668" marT="56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200" b="1" i="0" u="none" strike="noStrike" dirty="0" err="1">
                          <a:solidFill>
                            <a:srgbClr val="000000"/>
                          </a:solidFill>
                          <a:effectLst/>
                          <a:latin typeface="Times New Roman" panose="02020603050405020304" pitchFamily="18" charset="0"/>
                        </a:rPr>
                        <a:t>Санбюллетени</a:t>
                      </a:r>
                      <a:endParaRPr lang="ru-RU" sz="1200" b="1" i="0" u="none" strike="noStrike" dirty="0">
                        <a:solidFill>
                          <a:srgbClr val="000000"/>
                        </a:solidFill>
                        <a:effectLst/>
                        <a:latin typeface="Times New Roman" panose="02020603050405020304" pitchFamily="18" charset="0"/>
                      </a:endParaRPr>
                    </a:p>
                  </a:txBody>
                  <a:tcPr marL="5668" marR="5668" marT="56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200" b="1" i="0" u="none" strike="noStrike" dirty="0">
                          <a:solidFill>
                            <a:srgbClr val="000000"/>
                          </a:solidFill>
                          <a:effectLst/>
                          <a:latin typeface="Times New Roman" panose="02020603050405020304" pitchFamily="18" charset="0"/>
                        </a:rPr>
                        <a:t>Лекции</a:t>
                      </a:r>
                    </a:p>
                  </a:txBody>
                  <a:tcPr marL="5668" marR="5668" marT="56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200" b="1" i="0" u="none" strike="noStrike" dirty="0">
                          <a:solidFill>
                            <a:srgbClr val="000000"/>
                          </a:solidFill>
                          <a:effectLst/>
                          <a:latin typeface="Times New Roman" panose="02020603050405020304" pitchFamily="18" charset="0"/>
                        </a:rPr>
                        <a:t>Количество информированных</a:t>
                      </a:r>
                    </a:p>
                  </a:txBody>
                  <a:tcPr marL="5668" marR="5668" marT="56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045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0839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22645">
                <a:tc>
                  <a:txBody>
                    <a:bodyPr/>
                    <a:lstStyle/>
                    <a:p>
                      <a:pPr algn="ctr" fontAlgn="b"/>
                      <a:r>
                        <a:rPr lang="ru-RU" sz="1200" b="0" i="0" u="none" strike="noStrike">
                          <a:solidFill>
                            <a:srgbClr val="000000"/>
                          </a:solidFill>
                          <a:effectLst/>
                          <a:latin typeface="Times New Roman" panose="02020603050405020304" pitchFamily="18" charset="0"/>
                        </a:rPr>
                        <a:t>57/18</a:t>
                      </a:r>
                    </a:p>
                  </a:txBody>
                  <a:tcPr marL="5668" marR="5668" marT="56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0" i="0" u="none" strike="noStrike">
                          <a:solidFill>
                            <a:srgbClr val="000000"/>
                          </a:solidFill>
                          <a:effectLst/>
                          <a:latin typeface="Times New Roman" panose="02020603050405020304" pitchFamily="18" charset="0"/>
                        </a:rPr>
                        <a:t>25</a:t>
                      </a:r>
                    </a:p>
                  </a:txBody>
                  <a:tcPr marL="5668" marR="5668" marT="56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0" i="0" u="none" strike="noStrike">
                          <a:solidFill>
                            <a:srgbClr val="000000"/>
                          </a:solidFill>
                          <a:effectLst/>
                          <a:latin typeface="Times New Roman" panose="02020603050405020304" pitchFamily="18" charset="0"/>
                        </a:rPr>
                        <a:t>25</a:t>
                      </a:r>
                    </a:p>
                  </a:txBody>
                  <a:tcPr marL="5668" marR="5668" marT="56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solidFill>
                            <a:srgbClr val="000000"/>
                          </a:solidFill>
                          <a:effectLst/>
                          <a:latin typeface="Times New Roman" panose="02020603050405020304" pitchFamily="18" charset="0"/>
                        </a:rPr>
                        <a:t>23</a:t>
                      </a:r>
                    </a:p>
                  </a:txBody>
                  <a:tcPr marL="5668" marR="5668" marT="56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solidFill>
                            <a:srgbClr val="000000"/>
                          </a:solidFill>
                          <a:effectLst/>
                          <a:latin typeface="Times New Roman" panose="02020603050405020304" pitchFamily="18" charset="0"/>
                        </a:rPr>
                        <a:t>512</a:t>
                      </a:r>
                    </a:p>
                  </a:txBody>
                  <a:tcPr marL="5668" marR="5668" marT="56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76079">
                <a:tc gridSpan="6">
                  <a:txBody>
                    <a:bodyPr/>
                    <a:lstStyle/>
                    <a:p>
                      <a:pPr algn="ctr" fontAlgn="b"/>
                      <a:r>
                        <a:rPr lang="ru-RU" sz="1600" b="1" i="0" u="none" strike="noStrike" dirty="0">
                          <a:solidFill>
                            <a:srgbClr val="0070C0"/>
                          </a:solidFill>
                          <a:effectLst/>
                          <a:latin typeface="Times New Roman" panose="02020603050405020304" pitchFamily="18" charset="0"/>
                        </a:rPr>
                        <a:t>Пояснительная записка к таблице</a:t>
                      </a:r>
                    </a:p>
                  </a:txBody>
                  <a:tcPr marL="5668" marR="5668" marT="5668"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19736">
                <a:tc gridSpan="5">
                  <a:txBody>
                    <a:bodyPr/>
                    <a:lstStyle/>
                    <a:p>
                      <a:pPr algn="ctr" fontAlgn="b"/>
                      <a:r>
                        <a:rPr lang="ru-RU" sz="1400" b="1" i="0" u="none" strike="noStrike" dirty="0">
                          <a:solidFill>
                            <a:srgbClr val="00B0F0"/>
                          </a:solidFill>
                          <a:effectLst/>
                          <a:latin typeface="Times New Roman" panose="02020603050405020304" pitchFamily="18" charset="0"/>
                        </a:rPr>
                        <a:t>Инструктажи: </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500108">
                <a:tc gridSpan="6">
                  <a:txBody>
                    <a:bodyPr/>
                    <a:lstStyle/>
                    <a:p>
                      <a:pPr algn="l" fontAlgn="t"/>
                      <a:r>
                        <a:rPr lang="ru-RU" sz="1400" b="0" i="0" u="none" strike="noStrike" dirty="0">
                          <a:solidFill>
                            <a:srgbClr val="000000"/>
                          </a:solidFill>
                          <a:effectLst/>
                          <a:latin typeface="Times New Roman" panose="02020603050405020304" pitchFamily="18" charset="0"/>
                        </a:rPr>
                        <a:t>Проводились плановые инструктажи по должностным инструкциям, охране и здоровью детей, по подготовки к новому учебному году, в соответствии </a:t>
                      </a:r>
                      <a:r>
                        <a:rPr lang="ru-RU" sz="1400" b="0" i="0" u="none" strike="noStrike" dirty="0" err="1">
                          <a:solidFill>
                            <a:srgbClr val="000000"/>
                          </a:solidFill>
                          <a:effectLst/>
                          <a:latin typeface="Times New Roman" panose="02020603050405020304" pitchFamily="18" charset="0"/>
                        </a:rPr>
                        <a:t>Сан.Пин</a:t>
                      </a:r>
                      <a:r>
                        <a:rPr lang="ru-RU" sz="1400" b="0" i="0" u="none" strike="noStrike" dirty="0">
                          <a:solidFill>
                            <a:srgbClr val="000000"/>
                          </a:solidFill>
                          <a:effectLst/>
                          <a:latin typeface="Times New Roman" panose="02020603050405020304" pitchFamily="18" charset="0"/>
                        </a:rPr>
                        <a:t> 2.4.3648-20</a:t>
                      </a:r>
                      <a:br>
                        <a:rPr lang="ru-RU" sz="1400" b="0" i="0" u="none" strike="noStrike" dirty="0">
                          <a:solidFill>
                            <a:srgbClr val="000000"/>
                          </a:solidFill>
                          <a:effectLst/>
                          <a:latin typeface="Times New Roman" panose="02020603050405020304" pitchFamily="18" charset="0"/>
                        </a:rPr>
                      </a:br>
                      <a:endParaRPr lang="ru-RU" sz="1400" b="0" i="0" u="none" strike="noStrike" dirty="0">
                        <a:solidFill>
                          <a:srgbClr val="000000"/>
                        </a:solidFill>
                        <a:effectLst/>
                        <a:latin typeface="Times New Roman" panose="02020603050405020304" pitchFamily="18" charset="0"/>
                      </a:endParaRPr>
                    </a:p>
                  </a:txBody>
                  <a:tcPr marL="5668" marR="5668" marT="5668"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000" b="0" i="0" u="none" strike="noStrike" dirty="0">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6">
                  <a:txBody>
                    <a:bodyPr/>
                    <a:lstStyle/>
                    <a:p>
                      <a:pPr algn="l" fontAlgn="b"/>
                      <a:r>
                        <a:rPr lang="ru-RU" sz="1400" b="0" i="0" u="none" strike="noStrike">
                          <a:solidFill>
                            <a:srgbClr val="000000"/>
                          </a:solidFill>
                          <a:effectLst/>
                          <a:latin typeface="Times New Roman" panose="02020603050405020304" pitchFamily="18" charset="0"/>
                        </a:rPr>
                        <a:t>*  по каринтийным мероприятиям ОРВИ,  ветряной оспы;</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433784">
                <a:tc gridSpan="6">
                  <a:txBody>
                    <a:bodyPr/>
                    <a:lstStyle/>
                    <a:p>
                      <a:pPr algn="l" fontAlgn="b"/>
                      <a:r>
                        <a:rPr lang="ru-RU" sz="1400" b="0" i="0" u="none" strike="noStrike" dirty="0">
                          <a:solidFill>
                            <a:srgbClr val="000000"/>
                          </a:solidFill>
                          <a:effectLst/>
                          <a:latin typeface="Times New Roman" panose="02020603050405020304" pitchFamily="18" charset="0"/>
                        </a:rPr>
                        <a:t>*  по соблюдению дезинфекционных мероприятий в целях предупреждения новой </a:t>
                      </a:r>
                      <a:r>
                        <a:rPr lang="ru-RU" sz="1400" b="0" i="0" u="none" strike="noStrike" dirty="0" err="1">
                          <a:solidFill>
                            <a:srgbClr val="000000"/>
                          </a:solidFill>
                          <a:effectLst/>
                          <a:latin typeface="Times New Roman" panose="02020603050405020304" pitchFamily="18" charset="0"/>
                        </a:rPr>
                        <a:t>коронавирусной</a:t>
                      </a:r>
                      <a:r>
                        <a:rPr lang="ru-RU" sz="1400" b="0" i="0" u="none" strike="noStrike" dirty="0">
                          <a:solidFill>
                            <a:srgbClr val="000000"/>
                          </a:solidFill>
                          <a:effectLst/>
                          <a:latin typeface="Times New Roman" panose="02020603050405020304" pitchFamily="18" charset="0"/>
                        </a:rPr>
                        <a:t> инфекции (COVID-19);</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000" b="0" i="0" u="none" strike="noStrike" dirty="0">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6">
                  <a:txBody>
                    <a:bodyPr/>
                    <a:lstStyle/>
                    <a:p>
                      <a:pPr algn="l" fontAlgn="b"/>
                      <a:r>
                        <a:rPr lang="ru-RU" sz="1400" b="0" i="0" u="none" strike="noStrike">
                          <a:solidFill>
                            <a:srgbClr val="000000"/>
                          </a:solidFill>
                          <a:effectLst/>
                          <a:latin typeface="Times New Roman" panose="02020603050405020304" pitchFamily="18" charset="0"/>
                        </a:rPr>
                        <a:t>*  по профилактики гриппа и коронавирусной инфекции;</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5">
                  <a:txBody>
                    <a:bodyPr/>
                    <a:lstStyle/>
                    <a:p>
                      <a:pPr algn="l" fontAlgn="b"/>
                      <a:r>
                        <a:rPr lang="ru-RU" sz="1400" b="0" i="0" u="none" strike="noStrike" dirty="0">
                          <a:solidFill>
                            <a:srgbClr val="000000"/>
                          </a:solidFill>
                          <a:effectLst/>
                          <a:latin typeface="Times New Roman" panose="02020603050405020304" pitchFamily="18" charset="0"/>
                        </a:rPr>
                        <a:t>*   с сотрудниками д/сада о правилах мытья рук;</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5">
                  <a:txBody>
                    <a:bodyPr/>
                    <a:lstStyle/>
                    <a:p>
                      <a:pPr algn="l" fontAlgn="b"/>
                      <a:r>
                        <a:rPr lang="ru-RU" sz="1400" b="0" i="0" u="none" strike="noStrike">
                          <a:solidFill>
                            <a:srgbClr val="000000"/>
                          </a:solidFill>
                          <a:effectLst/>
                          <a:latin typeface="Times New Roman" panose="02020603050405020304" pitchFamily="18" charset="0"/>
                        </a:rPr>
                        <a:t>*  о правилах использования масок и перчаток;</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5">
                  <a:txBody>
                    <a:bodyPr/>
                    <a:lstStyle/>
                    <a:p>
                      <a:pPr algn="l" fontAlgn="b"/>
                      <a:r>
                        <a:rPr lang="ru-RU" sz="1400" b="0" i="0" u="none" strike="noStrike">
                          <a:solidFill>
                            <a:srgbClr val="000000"/>
                          </a:solidFill>
                          <a:effectLst/>
                          <a:latin typeface="Times New Roman" panose="02020603050405020304" pitchFamily="18" charset="0"/>
                        </a:rPr>
                        <a:t>*  о проведении лечебно-профилактических мероприятий среди сотрудников д/сада;</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433784">
                <a:tc gridSpan="6">
                  <a:txBody>
                    <a:bodyPr/>
                    <a:lstStyle/>
                    <a:p>
                      <a:pPr algn="l" fontAlgn="b"/>
                      <a:r>
                        <a:rPr lang="ru-RU" sz="1400" b="0" i="0" u="none" strike="noStrike">
                          <a:solidFill>
                            <a:srgbClr val="000000"/>
                          </a:solidFill>
                          <a:effectLst/>
                          <a:latin typeface="Times New Roman" panose="02020603050405020304" pitchFamily="18" charset="0"/>
                        </a:rPr>
                        <a:t>*  по соблюдению санитарных правил и правил личной гигиены с персоналом пищеблока, пом.воспитателя, кладовщиком.</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6">
                  <a:txBody>
                    <a:bodyPr/>
                    <a:lstStyle/>
                    <a:p>
                      <a:pPr algn="l" fontAlgn="b"/>
                      <a:r>
                        <a:rPr lang="ru-RU" sz="1400" b="1" i="0" u="none" strike="noStrike" dirty="0" smtClean="0">
                          <a:solidFill>
                            <a:srgbClr val="FF0000"/>
                          </a:solidFill>
                          <a:effectLst/>
                          <a:latin typeface="Times New Roman" panose="02020603050405020304" pitchFamily="18" charset="0"/>
                        </a:rPr>
                        <a:t>Сан бюллетени </a:t>
                      </a:r>
                      <a:r>
                        <a:rPr lang="ru-RU" sz="1400" b="1" i="0" u="none" strike="noStrike" dirty="0">
                          <a:solidFill>
                            <a:srgbClr val="FF0000"/>
                          </a:solidFill>
                          <a:effectLst/>
                          <a:latin typeface="Times New Roman" panose="02020603050405020304" pitchFamily="18" charset="0"/>
                        </a:rPr>
                        <a:t>на сайт:</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6">
                  <a:txBody>
                    <a:bodyPr/>
                    <a:lstStyle/>
                    <a:p>
                      <a:pPr algn="l" fontAlgn="b"/>
                      <a:r>
                        <a:rPr lang="ru-RU" sz="1400" b="0" i="0" u="none" strike="noStrike" dirty="0">
                          <a:solidFill>
                            <a:srgbClr val="000000"/>
                          </a:solidFill>
                          <a:effectLst/>
                          <a:latin typeface="Times New Roman" panose="02020603050405020304" pitchFamily="18" charset="0"/>
                        </a:rPr>
                        <a:t>* "ГРИПП" (</a:t>
                      </a:r>
                      <a:r>
                        <a:rPr lang="ru-RU" sz="1400" b="0" i="0" u="none" strike="noStrike" dirty="0" smtClean="0">
                          <a:solidFill>
                            <a:srgbClr val="000000"/>
                          </a:solidFill>
                          <a:effectLst/>
                          <a:latin typeface="Times New Roman" panose="02020603050405020304" pitchFamily="18" charset="0"/>
                        </a:rPr>
                        <a:t>11.03.2021);</a:t>
                      </a:r>
                      <a:endParaRPr lang="ru-RU" sz="1400" b="0" i="0" u="none" strike="noStrike" dirty="0">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6">
                  <a:txBody>
                    <a:bodyPr/>
                    <a:lstStyle/>
                    <a:p>
                      <a:pPr algn="l" fontAlgn="b"/>
                      <a:r>
                        <a:rPr lang="ru-RU" sz="1400" b="0" i="0" u="none" strike="noStrike" dirty="0">
                          <a:solidFill>
                            <a:srgbClr val="000000"/>
                          </a:solidFill>
                          <a:effectLst/>
                          <a:latin typeface="Times New Roman" panose="02020603050405020304" pitchFamily="18" charset="0"/>
                        </a:rPr>
                        <a:t>* "КОРЬ" (</a:t>
                      </a:r>
                      <a:r>
                        <a:rPr lang="ru-RU" sz="1400" b="0" i="0" u="none" strike="noStrike" dirty="0" smtClean="0">
                          <a:solidFill>
                            <a:srgbClr val="000000"/>
                          </a:solidFill>
                          <a:effectLst/>
                          <a:latin typeface="Times New Roman" panose="02020603050405020304" pitchFamily="18" charset="0"/>
                        </a:rPr>
                        <a:t>15.08.2021)</a:t>
                      </a:r>
                      <a:endParaRPr lang="ru-RU" sz="1400" b="0" i="0" u="none" strike="noStrike" dirty="0">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5">
                  <a:txBody>
                    <a:bodyPr/>
                    <a:lstStyle/>
                    <a:p>
                      <a:pPr algn="l" fontAlgn="b"/>
                      <a:r>
                        <a:rPr lang="ru-RU" sz="1400" b="1" i="0" u="none" strike="noStrike" dirty="0">
                          <a:solidFill>
                            <a:srgbClr val="000000"/>
                          </a:solidFill>
                          <a:effectLst/>
                          <a:latin typeface="Times New Roman" panose="02020603050405020304" pitchFamily="18" charset="0"/>
                        </a:rPr>
                        <a:t>  </a:t>
                      </a:r>
                      <a:r>
                        <a:rPr lang="ru-RU" sz="1400" b="1" i="0" u="none" strike="noStrike" dirty="0">
                          <a:solidFill>
                            <a:srgbClr val="0070C0"/>
                          </a:solidFill>
                          <a:effectLst/>
                          <a:latin typeface="Times New Roman" panose="02020603050405020304" pitchFamily="18" charset="0"/>
                        </a:rPr>
                        <a:t>Общее родительское собрание:</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c>
                  <a:txBody>
                    <a:bodyPr/>
                    <a:lstStyle/>
                    <a:p>
                      <a:pPr algn="l" fontAlgn="b"/>
                      <a:endParaRPr lang="ru-RU" sz="1000" b="0" i="0" u="none" strike="noStrike">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r h="248353">
                <a:tc gridSpan="6">
                  <a:txBody>
                    <a:bodyPr/>
                    <a:lstStyle/>
                    <a:p>
                      <a:pPr algn="l" fontAlgn="b"/>
                      <a:r>
                        <a:rPr lang="ru-RU" sz="1400" b="0" i="0" u="none" strike="noStrike" dirty="0">
                          <a:solidFill>
                            <a:srgbClr val="000000"/>
                          </a:solidFill>
                          <a:effectLst/>
                          <a:latin typeface="Times New Roman" panose="02020603050405020304" pitchFamily="18" charset="0"/>
                        </a:rPr>
                        <a:t>"Режимные моменты в группах раннего возраста"; "Адаптация"; </a:t>
                      </a:r>
                    </a:p>
                  </a:txBody>
                  <a:tcPr marL="5668" marR="5668" marT="566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000" b="0" i="0" u="none" strike="noStrike" dirty="0">
                        <a:solidFill>
                          <a:srgbClr val="000000"/>
                        </a:solidFill>
                        <a:effectLst/>
                        <a:latin typeface="Times New Roman" panose="02020603050405020304" pitchFamily="18" charset="0"/>
                      </a:endParaRPr>
                    </a:p>
                  </a:txBody>
                  <a:tcPr marL="5668" marR="5668" marT="5668" marB="0" anchor="b">
                    <a:lnL>
                      <a:noFill/>
                    </a:lnL>
                    <a:lnR>
                      <a:noFill/>
                    </a:lnR>
                    <a:lnT>
                      <a:noFill/>
                    </a:lnT>
                    <a:lnB>
                      <a:noFill/>
                    </a:lnB>
                  </a:tcPr>
                </a:tc>
              </a:tr>
            </a:tbl>
          </a:graphicData>
        </a:graphic>
      </p:graphicFrame>
      <p:sp>
        <p:nvSpPr>
          <p:cNvPr id="6" name="Прямоугольник 5"/>
          <p:cNvSpPr/>
          <p:nvPr/>
        </p:nvSpPr>
        <p:spPr>
          <a:xfrm>
            <a:off x="1115616" y="188640"/>
            <a:ext cx="5904656" cy="338554"/>
          </a:xfrm>
          <a:prstGeom prst="rect">
            <a:avLst/>
          </a:prstGeom>
        </p:spPr>
        <p:txBody>
          <a:bodyPr wrap="square">
            <a:spAutoFit/>
          </a:bodyPr>
          <a:lstStyle/>
          <a:p>
            <a:r>
              <a:rPr lang="ru-RU" sz="1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ru-RU" sz="1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ОТЧЕТ ПО САНИТАРНО - ПРОСВЕТИТЕЛЬНОЙ РАБОТЕ</a:t>
            </a:r>
            <a:endParaRPr lang="ru-RU" sz="2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51047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4107508485"/>
              </p:ext>
            </p:extLst>
          </p:nvPr>
        </p:nvGraphicFramePr>
        <p:xfrm>
          <a:off x="251520" y="188640"/>
          <a:ext cx="8568952" cy="6987344"/>
        </p:xfrm>
        <a:graphic>
          <a:graphicData uri="http://schemas.openxmlformats.org/drawingml/2006/table">
            <a:tbl>
              <a:tblPr/>
              <a:tblGrid>
                <a:gridCol w="1334558"/>
                <a:gridCol w="1065488"/>
                <a:gridCol w="1417919"/>
                <a:gridCol w="1876900"/>
                <a:gridCol w="1715710"/>
                <a:gridCol w="1158377"/>
              </a:tblGrid>
              <a:tr h="238191">
                <a:tc gridSpan="6">
                  <a:txBody>
                    <a:bodyPr/>
                    <a:lstStyle/>
                    <a:p>
                      <a:pPr algn="l" fontAlgn="b"/>
                      <a:r>
                        <a:rPr lang="ru-RU" sz="1600" b="1" i="0" u="none" strike="noStrike" dirty="0" smtClean="0">
                          <a:solidFill>
                            <a:srgbClr val="0070C0"/>
                          </a:solidFill>
                          <a:effectLst/>
                          <a:latin typeface="Times New Roman" panose="02020603050405020304" pitchFamily="18" charset="0"/>
                        </a:rPr>
                        <a:t>Беседы, лекции, консультации среди сотрудников и родителей на темы:</a:t>
                      </a:r>
                      <a:endParaRPr lang="ru-RU" sz="1600" b="1" i="0" u="none" strike="noStrike" dirty="0">
                        <a:solidFill>
                          <a:srgbClr val="0070C0"/>
                        </a:solidFill>
                        <a:effectLst/>
                        <a:latin typeface="Times New Roman" panose="02020603050405020304" pitchFamily="18" charset="0"/>
                      </a:endParaRP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l" fontAlgn="b"/>
                      <a:endParaRPr lang="ru-RU" sz="800" b="0"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hMerge="1">
                  <a:txBody>
                    <a:bodyPr/>
                    <a:lstStyle/>
                    <a:p>
                      <a:pPr algn="l" fontAlgn="b"/>
                      <a:endParaRPr lang="ru-RU" sz="800" b="0"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6">
                  <a:txBody>
                    <a:bodyPr/>
                    <a:lstStyle/>
                    <a:p>
                      <a:pPr algn="l" fontAlgn="b"/>
                      <a:r>
                        <a:rPr lang="ru-RU" sz="1400" b="0" i="0" u="none" strike="noStrike" dirty="0">
                          <a:solidFill>
                            <a:srgbClr val="000000"/>
                          </a:solidFill>
                          <a:effectLst/>
                          <a:latin typeface="Times New Roman" panose="02020603050405020304" pitchFamily="18" charset="0"/>
                        </a:rPr>
                        <a:t>*  Санитарное состояние детского сада;</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Вакцинация - за и против!;</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6">
                  <a:txBody>
                    <a:bodyPr/>
                    <a:lstStyle/>
                    <a:p>
                      <a:pPr algn="l" fontAlgn="b"/>
                      <a:r>
                        <a:rPr lang="ru-RU" sz="1400" b="0" i="0" u="none" strike="noStrike" dirty="0" smtClean="0">
                          <a:solidFill>
                            <a:srgbClr val="000000"/>
                          </a:solidFill>
                          <a:effectLst/>
                          <a:latin typeface="Times New Roman" panose="02020603050405020304" pitchFamily="18" charset="0"/>
                        </a:rPr>
                        <a:t>*  Информирование родителей (законных представителей) по вакцинопрофилактике </a:t>
                      </a:r>
                      <a:endParaRPr lang="ru-RU" sz="1400" b="0"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9099">
                <a:tc gridSpan="5">
                  <a:txBody>
                    <a:bodyPr/>
                    <a:lstStyle/>
                    <a:p>
                      <a:pPr algn="l" fontAlgn="b"/>
                      <a:r>
                        <a:rPr lang="ru-RU" sz="1400" b="0" i="0" u="none" strike="noStrike" dirty="0" smtClean="0">
                          <a:solidFill>
                            <a:srgbClr val="000000"/>
                          </a:solidFill>
                          <a:effectLst/>
                          <a:latin typeface="Times New Roman" panose="02020603050405020304" pitchFamily="18" charset="0"/>
                        </a:rPr>
                        <a:t>и получение письменного согласия (отказ) на их проведение;</a:t>
                      </a:r>
                      <a:endParaRPr lang="ru-RU" sz="1400" b="0"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6">
                  <a:txBody>
                    <a:bodyPr/>
                    <a:lstStyle/>
                    <a:p>
                      <a:pPr algn="l" fontAlgn="b"/>
                      <a:r>
                        <a:rPr lang="ru-RU" sz="1400" b="0" i="0" u="none" strike="noStrike" dirty="0">
                          <a:solidFill>
                            <a:srgbClr val="000000"/>
                          </a:solidFill>
                          <a:effectLst/>
                          <a:latin typeface="Times New Roman" panose="02020603050405020304" pitchFamily="18" charset="0"/>
                        </a:rPr>
                        <a:t>*  Правильный уход за  детьми, советы родителям (законным представителям);</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a:t>
                      </a:r>
                      <a:r>
                        <a:rPr lang="ru-RU" sz="1400" b="0" i="0" u="none" strike="noStrike" dirty="0" err="1">
                          <a:solidFill>
                            <a:srgbClr val="000000"/>
                          </a:solidFill>
                          <a:effectLst/>
                          <a:latin typeface="Times New Roman" panose="02020603050405020304" pitchFamily="18" charset="0"/>
                        </a:rPr>
                        <a:t>Коронавирус</a:t>
                      </a:r>
                      <a:r>
                        <a:rPr lang="ru-RU" sz="1400" b="0" i="0" u="none" strike="noStrike" dirty="0">
                          <a:solidFill>
                            <a:srgbClr val="000000"/>
                          </a:solidFill>
                          <a:effectLst/>
                          <a:latin typeface="Times New Roman" panose="02020603050405020304" pitchFamily="18" charset="0"/>
                        </a:rPr>
                        <a:t>. Что надо знать!;</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6">
                  <a:txBody>
                    <a:bodyPr/>
                    <a:lstStyle/>
                    <a:p>
                      <a:pPr algn="l" fontAlgn="b"/>
                      <a:r>
                        <a:rPr lang="ru-RU" sz="1400" b="0" i="0" u="none" strike="noStrike" dirty="0">
                          <a:solidFill>
                            <a:srgbClr val="000000"/>
                          </a:solidFill>
                          <a:effectLst/>
                          <a:latin typeface="Times New Roman" panose="02020603050405020304" pitchFamily="18" charset="0"/>
                        </a:rPr>
                        <a:t>*  Грипп и </a:t>
                      </a:r>
                      <a:r>
                        <a:rPr lang="ru-RU" sz="1400" b="0" i="0" u="none" strike="noStrike" dirty="0" err="1">
                          <a:solidFill>
                            <a:srgbClr val="000000"/>
                          </a:solidFill>
                          <a:effectLst/>
                          <a:latin typeface="Times New Roman" panose="02020603050405020304" pitchFamily="18" charset="0"/>
                        </a:rPr>
                        <a:t>Коронавирусная</a:t>
                      </a:r>
                      <a:r>
                        <a:rPr lang="ru-RU" sz="1400" b="0" i="0" u="none" strike="noStrike" dirty="0">
                          <a:solidFill>
                            <a:srgbClr val="000000"/>
                          </a:solidFill>
                          <a:effectLst/>
                          <a:latin typeface="Times New Roman" panose="02020603050405020304" pitchFamily="18" charset="0"/>
                        </a:rPr>
                        <a:t> инфекция;</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9099">
                <a:tc gridSpan="6">
                  <a:txBody>
                    <a:bodyPr/>
                    <a:lstStyle/>
                    <a:p>
                      <a:pPr algn="l" fontAlgn="b"/>
                      <a:r>
                        <a:rPr lang="ru-RU" sz="1400" b="0" i="0" u="none" strike="noStrike" dirty="0">
                          <a:solidFill>
                            <a:srgbClr val="000000"/>
                          </a:solidFill>
                          <a:effectLst/>
                          <a:latin typeface="Times New Roman" panose="02020603050405020304" pitchFamily="18" charset="0"/>
                        </a:rPr>
                        <a:t>*  Внимание: у ребенка сколиоз!;</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9099">
                <a:tc gridSpan="6">
                  <a:txBody>
                    <a:bodyPr/>
                    <a:lstStyle/>
                    <a:p>
                      <a:pPr algn="l" fontAlgn="b"/>
                      <a:r>
                        <a:rPr lang="ru-RU" sz="1400" b="0" i="0" u="none" strike="noStrike" dirty="0">
                          <a:solidFill>
                            <a:srgbClr val="000000"/>
                          </a:solidFill>
                          <a:effectLst/>
                          <a:latin typeface="Times New Roman" panose="02020603050405020304" pitchFamily="18" charset="0"/>
                        </a:rPr>
                        <a:t>*  Как правильно закаливать ребенка водой, </a:t>
                      </a:r>
                      <a:r>
                        <a:rPr lang="ru-RU" sz="1400" b="0" i="0" u="none" strike="noStrike" dirty="0" err="1">
                          <a:solidFill>
                            <a:srgbClr val="000000"/>
                          </a:solidFill>
                          <a:effectLst/>
                          <a:latin typeface="Times New Roman" panose="02020603050405020304" pitchFamily="18" charset="0"/>
                        </a:rPr>
                        <a:t>воздузхом</a:t>
                      </a:r>
                      <a:r>
                        <a:rPr lang="ru-RU" sz="1400" b="0" i="0" u="none" strike="noStrike" dirty="0">
                          <a:solidFill>
                            <a:srgbClr val="000000"/>
                          </a:solidFill>
                          <a:effectLst/>
                          <a:latin typeface="Times New Roman" panose="02020603050405020304" pitchFamily="18" charset="0"/>
                        </a:rPr>
                        <a:t> и солнцем;</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Энтеробиоз-угроза детям;</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Соблюдения правил личной гигиены;</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6">
                  <a:txBody>
                    <a:bodyPr/>
                    <a:lstStyle/>
                    <a:p>
                      <a:pPr algn="l" fontAlgn="b"/>
                      <a:r>
                        <a:rPr lang="ru-RU" sz="1400" b="0" i="0" u="none" strike="noStrike" dirty="0">
                          <a:solidFill>
                            <a:srgbClr val="000000"/>
                          </a:solidFill>
                          <a:effectLst/>
                          <a:latin typeface="Times New Roman" panose="02020603050405020304" pitchFamily="18" charset="0"/>
                        </a:rPr>
                        <a:t>*  Рекомендации по профилактике </a:t>
                      </a:r>
                      <a:r>
                        <a:rPr lang="ru-RU" sz="1400" b="0" i="0" u="none" strike="noStrike" dirty="0" err="1">
                          <a:solidFill>
                            <a:srgbClr val="000000"/>
                          </a:solidFill>
                          <a:effectLst/>
                          <a:latin typeface="Times New Roman" panose="02020603050405020304" pitchFamily="18" charset="0"/>
                        </a:rPr>
                        <a:t>коронавирусной</a:t>
                      </a:r>
                      <a:r>
                        <a:rPr lang="ru-RU" sz="1400" b="0" i="0" u="none" strike="noStrike" dirty="0">
                          <a:solidFill>
                            <a:srgbClr val="000000"/>
                          </a:solidFill>
                          <a:effectLst/>
                          <a:latin typeface="Times New Roman" panose="02020603050405020304" pitchFamily="18" charset="0"/>
                        </a:rPr>
                        <a:t> инфекции (COVID-19) среди работников д/сада ;</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"Жизнь без дыма";</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Температурный режим, </a:t>
                      </a:r>
                      <a:r>
                        <a:rPr lang="ru-RU" sz="1400" b="0" i="0" u="none" strike="noStrike" dirty="0" err="1">
                          <a:solidFill>
                            <a:srgbClr val="000000"/>
                          </a:solidFill>
                          <a:effectLst/>
                          <a:latin typeface="Times New Roman" panose="02020603050405020304" pitchFamily="18" charset="0"/>
                        </a:rPr>
                        <a:t>кварцивание</a:t>
                      </a:r>
                      <a:r>
                        <a:rPr lang="ru-RU" sz="1400" b="0" i="0" u="none" strike="noStrike" dirty="0">
                          <a:solidFill>
                            <a:srgbClr val="000000"/>
                          </a:solidFill>
                          <a:effectLst/>
                          <a:latin typeface="Times New Roman" panose="02020603050405020304" pitchFamily="18" charset="0"/>
                        </a:rPr>
                        <a:t>, проветривание групп и пищеблока;</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Воспитание у детей дошкольного возраста здорового образа жизни;</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Подготовка ребенка к детскому саду;</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Культура питания; </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412749">
                <a:tc gridSpan="6">
                  <a:txBody>
                    <a:bodyPr/>
                    <a:lstStyle/>
                    <a:p>
                      <a:pPr algn="l" fontAlgn="b"/>
                      <a:r>
                        <a:rPr lang="ru-RU" sz="1400" b="0" i="0" u="none" strike="noStrike" dirty="0">
                          <a:solidFill>
                            <a:srgbClr val="000000"/>
                          </a:solidFill>
                          <a:effectLst/>
                          <a:latin typeface="Times New Roman" panose="02020603050405020304" pitchFamily="18" charset="0"/>
                        </a:rPr>
                        <a:t>*  Беседа с сотрудниками д/с по применению средств индивидуальной защиты (маски, </a:t>
                      </a:r>
                      <a:r>
                        <a:rPr lang="ru-RU" sz="1400" b="0" i="0" u="none" strike="noStrike" dirty="0" err="1">
                          <a:solidFill>
                            <a:srgbClr val="000000"/>
                          </a:solidFill>
                          <a:effectLst/>
                          <a:latin typeface="Times New Roman" panose="02020603050405020304" pitchFamily="18" charset="0"/>
                        </a:rPr>
                        <a:t>персатки</a:t>
                      </a:r>
                      <a:r>
                        <a:rPr lang="ru-RU" sz="1400" b="0" i="0" u="none" strike="noStrike" dirty="0">
                          <a:solidFill>
                            <a:srgbClr val="000000"/>
                          </a:solidFill>
                          <a:effectLst/>
                          <a:latin typeface="Times New Roman" panose="02020603050405020304" pitchFamily="18" charset="0"/>
                        </a:rPr>
                        <a:t>) и технике мытья рук;</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Обработка рук кожными антисептиками;</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209099">
                <a:tc gridSpan="5">
                  <a:txBody>
                    <a:bodyPr/>
                    <a:lstStyle/>
                    <a:p>
                      <a:pPr algn="l" fontAlgn="b"/>
                      <a:r>
                        <a:rPr lang="ru-RU" sz="1400" b="0" i="0" u="none" strike="noStrike" dirty="0">
                          <a:solidFill>
                            <a:srgbClr val="000000"/>
                          </a:solidFill>
                          <a:effectLst/>
                          <a:latin typeface="Times New Roman" panose="02020603050405020304" pitchFamily="18" charset="0"/>
                        </a:rPr>
                        <a:t>*  Профилактика травматизма;</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r>
              <a:tr h="412749">
                <a:tc gridSpan="6">
                  <a:txBody>
                    <a:bodyPr/>
                    <a:lstStyle/>
                    <a:p>
                      <a:pPr marL="285750" indent="-285750" algn="l" fontAlgn="b">
                        <a:buFont typeface="Arial" panose="020B0604020202020204" pitchFamily="34" charset="0"/>
                        <a:buChar char="•"/>
                      </a:pPr>
                      <a:r>
                        <a:rPr lang="ru-RU" sz="1400" b="0" i="0" u="none" strike="noStrike" dirty="0" smtClean="0">
                          <a:solidFill>
                            <a:srgbClr val="000000"/>
                          </a:solidFill>
                          <a:effectLst/>
                          <a:latin typeface="Times New Roman" panose="02020603050405020304" pitchFamily="18" charset="0"/>
                        </a:rPr>
                        <a:t>Консультация </a:t>
                      </a:r>
                      <a:r>
                        <a:rPr lang="ru-RU" sz="1400" b="0" i="0" u="none" strike="noStrike" dirty="0">
                          <a:solidFill>
                            <a:srgbClr val="000000"/>
                          </a:solidFill>
                          <a:effectLst/>
                          <a:latin typeface="Times New Roman" panose="02020603050405020304" pitchFamily="18" charset="0"/>
                        </a:rPr>
                        <a:t>для педагогов по вопросам оздоровления и </a:t>
                      </a:r>
                      <a:endParaRPr lang="ru-RU" sz="1400" b="0" i="0" u="none" strike="noStrike" dirty="0" smtClean="0">
                        <a:solidFill>
                          <a:srgbClr val="000000"/>
                        </a:solidFill>
                        <a:effectLst/>
                        <a:latin typeface="Times New Roman" panose="02020603050405020304" pitchFamily="18" charset="0"/>
                      </a:endParaRPr>
                    </a:p>
                    <a:p>
                      <a:pPr marL="0" indent="0" algn="l" fontAlgn="b">
                        <a:buFont typeface="Arial" panose="020B0604020202020204" pitchFamily="34" charset="0"/>
                        <a:buNone/>
                      </a:pPr>
                      <a:r>
                        <a:rPr lang="ru-RU" sz="1400" b="0" i="0" u="none" strike="noStrike" dirty="0" smtClean="0">
                          <a:solidFill>
                            <a:srgbClr val="000000"/>
                          </a:solidFill>
                          <a:effectLst/>
                          <a:latin typeface="Times New Roman" panose="02020603050405020304" pitchFamily="18" charset="0"/>
                        </a:rPr>
                        <a:t>формирования </a:t>
                      </a:r>
                      <a:r>
                        <a:rPr lang="ru-RU" sz="1400" b="0" i="0" u="none" strike="noStrike" dirty="0">
                          <a:solidFill>
                            <a:srgbClr val="000000"/>
                          </a:solidFill>
                          <a:effectLst/>
                          <a:latin typeface="Times New Roman" panose="02020603050405020304" pitchFamily="18" charset="0"/>
                        </a:rPr>
                        <a:t>основ здорового образа жизни.</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38191">
                <a:tc gridSpan="6">
                  <a:txBody>
                    <a:bodyPr/>
                    <a:lstStyle/>
                    <a:p>
                      <a:pPr algn="l" fontAlgn="b"/>
                      <a:r>
                        <a:rPr lang="ru-RU" sz="1600" b="1" i="0" u="none" strike="noStrike" dirty="0">
                          <a:solidFill>
                            <a:srgbClr val="00B0F0"/>
                          </a:solidFill>
                          <a:effectLst/>
                          <a:latin typeface="Times New Roman" panose="02020603050405020304" pitchFamily="18" charset="0"/>
                        </a:rPr>
                        <a:t>Папки раскладки: </a:t>
                      </a: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12749">
                <a:tc gridSpan="6">
                  <a:txBody>
                    <a:bodyPr/>
                    <a:lstStyle/>
                    <a:p>
                      <a:pPr marL="285750" indent="-285750" algn="l" fontAlgn="b">
                        <a:buFont typeface="Arial" panose="020B0604020202020204" pitchFamily="34" charset="0"/>
                        <a:buChar char="•"/>
                      </a:pPr>
                      <a:r>
                        <a:rPr lang="ru-RU" sz="1400" b="0" i="0" u="none" strike="noStrike" dirty="0" smtClean="0">
                          <a:solidFill>
                            <a:srgbClr val="000000"/>
                          </a:solidFill>
                          <a:effectLst/>
                          <a:latin typeface="Times New Roman" panose="02020603050405020304" pitchFamily="18" charset="0"/>
                        </a:rPr>
                        <a:t>по </a:t>
                      </a:r>
                      <a:r>
                        <a:rPr lang="ru-RU" sz="1400" b="0" i="0" u="none" strike="noStrike" dirty="0">
                          <a:solidFill>
                            <a:srgbClr val="000000"/>
                          </a:solidFill>
                          <a:effectLst/>
                          <a:latin typeface="Times New Roman" panose="02020603050405020304" pitchFamily="18" charset="0"/>
                        </a:rPr>
                        <a:t>всем группам на различные темы по профилактике </a:t>
                      </a:r>
                      <a:endParaRPr lang="ru-RU" sz="1400" b="0" i="0" u="none" strike="noStrike" dirty="0" smtClean="0">
                        <a:solidFill>
                          <a:srgbClr val="000000"/>
                        </a:solidFill>
                        <a:effectLst/>
                        <a:latin typeface="Times New Roman" panose="02020603050405020304" pitchFamily="18" charset="0"/>
                      </a:endParaRPr>
                    </a:p>
                    <a:p>
                      <a:pPr marL="0" indent="0" algn="l" fontAlgn="b">
                        <a:buFont typeface="Arial" panose="020B0604020202020204" pitchFamily="34" charset="0"/>
                        <a:buNone/>
                      </a:pPr>
                      <a:r>
                        <a:rPr lang="ru-RU" sz="1400" b="0" i="0" u="none" strike="noStrike" dirty="0" smtClean="0">
                          <a:solidFill>
                            <a:srgbClr val="000000"/>
                          </a:solidFill>
                          <a:effectLst/>
                          <a:latin typeface="Times New Roman" panose="02020603050405020304" pitchFamily="18" charset="0"/>
                        </a:rPr>
                        <a:t>различных </a:t>
                      </a:r>
                      <a:r>
                        <a:rPr lang="ru-RU" sz="1400" b="0" i="0" u="none" strike="noStrike" dirty="0">
                          <a:solidFill>
                            <a:srgbClr val="000000"/>
                          </a:solidFill>
                          <a:effectLst/>
                          <a:latin typeface="Times New Roman" panose="02020603050405020304" pitchFamily="18" charset="0"/>
                        </a:rPr>
                        <a:t>заболеваний и оздоровлению детей.</a:t>
                      </a:r>
                      <a:endParaRPr lang="ru-RU" sz="1400" b="1"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0006">
                <a:tc>
                  <a:txBody>
                    <a:bodyPr/>
                    <a:lstStyle/>
                    <a:p>
                      <a:pPr algn="l" fontAlgn="ctr"/>
                      <a:endParaRPr lang="ru-RU" sz="1200" b="0" i="0" u="none" strike="noStrike">
                        <a:solidFill>
                          <a:srgbClr val="000000"/>
                        </a:solidFill>
                        <a:effectLst/>
                        <a:latin typeface="Times New Roman" panose="02020603050405020304" pitchFamily="18" charset="0"/>
                      </a:endParaRPr>
                    </a:p>
                  </a:txBody>
                  <a:tcPr marL="5708" marR="5708" marT="5708" marB="0" anchor="ctr">
                    <a:lnL>
                      <a:noFill/>
                    </a:lnL>
                    <a:lnR>
                      <a:noFill/>
                    </a:lnR>
                    <a:lnT>
                      <a:noFill/>
                    </a:lnT>
                    <a:lnB>
                      <a:noFill/>
                    </a:lnB>
                  </a:tcPr>
                </a:tc>
                <a:tc>
                  <a:txBody>
                    <a:bodyPr/>
                    <a:lstStyle/>
                    <a:p>
                      <a:pPr algn="l" fontAlgn="b"/>
                      <a:endParaRPr lang="ru-RU" sz="12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a:txBody>
                    <a:bodyPr/>
                    <a:lstStyle/>
                    <a:p>
                      <a:pPr algn="l" fontAlgn="b"/>
                      <a:endParaRPr lang="ru-RU" sz="1200" b="0"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a:txBody>
                    <a:bodyPr/>
                    <a:lstStyle/>
                    <a:p>
                      <a:pPr algn="l" fontAlgn="b"/>
                      <a:endParaRPr lang="ru-RU" sz="800" b="0"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a:txBody>
                    <a:bodyPr/>
                    <a:lstStyle/>
                    <a:p>
                      <a:pPr algn="l" fontAlgn="b"/>
                      <a:endParaRPr lang="ru-RU" sz="800" b="0" i="0" u="none" strike="noStrike">
                        <a:solidFill>
                          <a:srgbClr val="000000"/>
                        </a:solidFill>
                        <a:effectLst/>
                        <a:latin typeface="Calibri" panose="020F0502020204030204" pitchFamily="34" charset="0"/>
                      </a:endParaRPr>
                    </a:p>
                  </a:txBody>
                  <a:tcPr marL="5708" marR="5708" marT="5708" marB="0" anchor="b">
                    <a:lnL>
                      <a:noFill/>
                    </a:lnL>
                    <a:lnR>
                      <a:noFill/>
                    </a:lnR>
                    <a:lnT>
                      <a:noFill/>
                    </a:lnT>
                    <a:lnB>
                      <a:noFill/>
                    </a:lnB>
                  </a:tcPr>
                </a:tc>
              </a:tr>
              <a:tr h="267284">
                <a:tc gridSpan="2">
                  <a:txBody>
                    <a:bodyPr/>
                    <a:lstStyle/>
                    <a:p>
                      <a:endParaRPr lang="ru-RU"/>
                    </a:p>
                  </a:txBody>
                  <a:tcPr marL="5708" marR="5708" marT="5708" marB="0" anchor="ctr">
                    <a:lnL>
                      <a:noFill/>
                    </a:lnL>
                    <a:lnR>
                      <a:noFill/>
                    </a:lnR>
                    <a:lnT>
                      <a:noFill/>
                    </a:lnT>
                    <a:lnB>
                      <a:noFill/>
                    </a:lnB>
                  </a:tcPr>
                </a:tc>
                <a:tc hMerge="1">
                  <a:txBody>
                    <a:bodyPr/>
                    <a:lstStyle/>
                    <a:p>
                      <a:endParaRPr lang="ru-RU"/>
                    </a:p>
                  </a:txBody>
                  <a:tcPr/>
                </a:tc>
                <a:tc>
                  <a:txBody>
                    <a:bodyPr/>
                    <a:lstStyle/>
                    <a:p>
                      <a:endParaRPr lang="ru-RU"/>
                    </a:p>
                  </a:txBody>
                  <a:tcPr marL="5708" marR="5708" marT="5708" marB="0" anchor="b">
                    <a:lnL>
                      <a:noFill/>
                    </a:lnL>
                    <a:lnR>
                      <a:noFill/>
                    </a:lnR>
                    <a:lnT>
                      <a:noFill/>
                    </a:lnT>
                    <a:lnB>
                      <a:noFill/>
                    </a:lnB>
                  </a:tcPr>
                </a:tc>
                <a:tc>
                  <a:txBody>
                    <a:bodyPr/>
                    <a:lstStyle/>
                    <a:p>
                      <a:pPr algn="l" fontAlgn="b"/>
                      <a:endParaRPr lang="ru-RU" sz="800" b="0"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a:txBody>
                    <a:bodyPr/>
                    <a:lstStyle/>
                    <a:p>
                      <a:pPr algn="l" fontAlgn="b"/>
                      <a:endParaRPr lang="ru-RU" sz="800" b="0"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a:txBody>
                    <a:bodyPr/>
                    <a:lstStyle/>
                    <a:p>
                      <a:pPr algn="l" fontAlgn="b"/>
                      <a:endParaRPr lang="ru-RU" sz="800" b="0" i="0" u="none" strike="noStrike">
                        <a:solidFill>
                          <a:srgbClr val="000000"/>
                        </a:solidFill>
                        <a:effectLst/>
                        <a:latin typeface="Calibri" panose="020F0502020204030204" pitchFamily="34" charset="0"/>
                      </a:endParaRPr>
                    </a:p>
                  </a:txBody>
                  <a:tcPr marL="5708" marR="5708" marT="5708" marB="0" anchor="b">
                    <a:lnL>
                      <a:noFill/>
                    </a:lnL>
                    <a:lnR>
                      <a:noFill/>
                    </a:lnR>
                    <a:lnT>
                      <a:noFill/>
                    </a:lnT>
                    <a:lnB>
                      <a:noFill/>
                    </a:lnB>
                  </a:tcPr>
                </a:tc>
              </a:tr>
              <a:tr h="267284">
                <a:tc gridSpan="2">
                  <a:txBody>
                    <a:bodyPr/>
                    <a:lstStyle/>
                    <a:p>
                      <a:endParaRPr lang="ru-RU"/>
                    </a:p>
                  </a:txBody>
                  <a:tcPr marL="5708" marR="5708" marT="5708" marB="0" anchor="ctr">
                    <a:lnL>
                      <a:noFill/>
                    </a:lnL>
                    <a:lnR>
                      <a:noFill/>
                    </a:lnR>
                    <a:lnT>
                      <a:noFill/>
                    </a:lnT>
                    <a:lnB>
                      <a:noFill/>
                    </a:lnB>
                  </a:tcPr>
                </a:tc>
                <a:tc hMerge="1">
                  <a:txBody>
                    <a:bodyPr/>
                    <a:lstStyle/>
                    <a:p>
                      <a:endParaRPr lang="ru-RU"/>
                    </a:p>
                  </a:txBody>
                  <a:tcPr/>
                </a:tc>
                <a:tc>
                  <a:txBody>
                    <a:bodyPr/>
                    <a:lstStyle/>
                    <a:p>
                      <a:endParaRPr lang="ru-RU" dirty="0"/>
                    </a:p>
                  </a:txBody>
                  <a:tcPr marL="5708" marR="5708" marT="5708" marB="0" anchor="b">
                    <a:lnL>
                      <a:noFill/>
                    </a:lnL>
                    <a:lnR>
                      <a:noFill/>
                    </a:lnR>
                    <a:lnT>
                      <a:noFill/>
                    </a:lnT>
                    <a:lnB>
                      <a:noFill/>
                    </a:lnB>
                  </a:tcPr>
                </a:tc>
                <a:tc>
                  <a:txBody>
                    <a:bodyPr/>
                    <a:lstStyle/>
                    <a:p>
                      <a:pPr algn="l" fontAlgn="b"/>
                      <a:endParaRPr lang="ru-RU" sz="800" b="0" i="0" u="none" strike="noStrike">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a:txBody>
                    <a:bodyPr/>
                    <a:lstStyle/>
                    <a:p>
                      <a:pPr algn="l" fontAlgn="b"/>
                      <a:endParaRPr lang="ru-RU" sz="800" b="0" i="0" u="none" strike="noStrike" dirty="0">
                        <a:solidFill>
                          <a:srgbClr val="000000"/>
                        </a:solidFill>
                        <a:effectLst/>
                        <a:latin typeface="Times New Roman" panose="02020603050405020304" pitchFamily="18" charset="0"/>
                      </a:endParaRPr>
                    </a:p>
                  </a:txBody>
                  <a:tcPr marL="5708" marR="5708" marT="5708" marB="0" anchor="b">
                    <a:lnL>
                      <a:noFill/>
                    </a:lnL>
                    <a:lnR>
                      <a:noFill/>
                    </a:lnR>
                    <a:lnT>
                      <a:noFill/>
                    </a:lnT>
                    <a:lnB>
                      <a:noFill/>
                    </a:lnB>
                  </a:tcPr>
                </a:tc>
                <a:tc>
                  <a:txBody>
                    <a:bodyPr/>
                    <a:lstStyle/>
                    <a:p>
                      <a:pPr algn="l" fontAlgn="b"/>
                      <a:endParaRPr lang="ru-RU" sz="800" b="0" i="0" u="none" strike="noStrike">
                        <a:solidFill>
                          <a:srgbClr val="000000"/>
                        </a:solidFill>
                        <a:effectLst/>
                        <a:latin typeface="Calibri" panose="020F0502020204030204" pitchFamily="34" charset="0"/>
                      </a:endParaRPr>
                    </a:p>
                  </a:txBody>
                  <a:tcPr marL="5708" marR="5708" marT="5708" marB="0" anchor="b">
                    <a:lnL>
                      <a:noFill/>
                    </a:lnL>
                    <a:lnR>
                      <a:noFill/>
                    </a:lnR>
                    <a:lnT>
                      <a:noFill/>
                    </a:lnT>
                    <a:lnB>
                      <a:noFill/>
                    </a:lnB>
                  </a:tcPr>
                </a:tc>
              </a:tr>
              <a:tr h="267284">
                <a:tc gridSpan="3">
                  <a:txBody>
                    <a:bodyPr/>
                    <a:lstStyle/>
                    <a:p>
                      <a:endParaRPr lang="ru-RU" dirty="0"/>
                    </a:p>
                  </a:txBody>
                  <a:tcPr marL="5708" marR="5708" marT="5708" marB="0" anchor="ctr">
                    <a:lnL>
                      <a:noFill/>
                    </a:lnL>
                    <a:lnR>
                      <a:noFill/>
                    </a:lnR>
                    <a:lnT>
                      <a:noFill/>
                    </a:lnT>
                    <a:lnB>
                      <a:noFill/>
                    </a:lnB>
                  </a:tcPr>
                </a:tc>
                <a:tc hMerge="1">
                  <a:txBody>
                    <a:bodyPr/>
                    <a:lstStyle/>
                    <a:p>
                      <a:endParaRPr lang="ru-RU"/>
                    </a:p>
                  </a:txBody>
                  <a:tcPr/>
                </a:tc>
                <a:tc hMerge="1">
                  <a:txBody>
                    <a:bodyPr/>
                    <a:lstStyle/>
                    <a:p>
                      <a:endParaRPr lang="ru-RU"/>
                    </a:p>
                  </a:txBody>
                  <a:tcPr/>
                </a:tc>
                <a:tc>
                  <a:txBody>
                    <a:bodyPr/>
                    <a:lstStyle/>
                    <a:p>
                      <a:pPr algn="l" fontAlgn="b"/>
                      <a:endParaRPr lang="ru-RU" sz="700" b="0" i="0" u="none" strike="noStrike">
                        <a:solidFill>
                          <a:srgbClr val="000000"/>
                        </a:solidFill>
                        <a:effectLst/>
                        <a:latin typeface="Calibri" panose="020F0502020204030204" pitchFamily="34" charset="0"/>
                      </a:endParaRPr>
                    </a:p>
                  </a:txBody>
                  <a:tcPr marL="5708" marR="5708" marT="5708" marB="0" anchor="b">
                    <a:lnL>
                      <a:noFill/>
                    </a:lnL>
                    <a:lnR>
                      <a:noFill/>
                    </a:lnR>
                    <a:lnT>
                      <a:noFill/>
                    </a:lnT>
                    <a:lnB>
                      <a:noFill/>
                    </a:lnB>
                  </a:tcPr>
                </a:tc>
                <a:tc>
                  <a:txBody>
                    <a:bodyPr/>
                    <a:lstStyle/>
                    <a:p>
                      <a:pPr algn="l" fontAlgn="b"/>
                      <a:endParaRPr lang="ru-RU" sz="700" b="0" i="0" u="none" strike="noStrike" dirty="0">
                        <a:solidFill>
                          <a:srgbClr val="000000"/>
                        </a:solidFill>
                        <a:effectLst/>
                        <a:latin typeface="Calibri" panose="020F0502020204030204" pitchFamily="34" charset="0"/>
                      </a:endParaRPr>
                    </a:p>
                  </a:txBody>
                  <a:tcPr marL="5708" marR="5708" marT="5708" marB="0" anchor="b">
                    <a:lnL>
                      <a:noFill/>
                    </a:lnL>
                    <a:lnR>
                      <a:noFill/>
                    </a:lnR>
                    <a:lnT>
                      <a:noFill/>
                    </a:lnT>
                    <a:lnB>
                      <a:noFill/>
                    </a:lnB>
                  </a:tcPr>
                </a:tc>
                <a:tc>
                  <a:txBody>
                    <a:bodyPr/>
                    <a:lstStyle/>
                    <a:p>
                      <a:pPr algn="l" fontAlgn="b"/>
                      <a:endParaRPr lang="ru-RU" sz="700" b="0" i="0" u="none" strike="noStrike" dirty="0">
                        <a:solidFill>
                          <a:srgbClr val="000000"/>
                        </a:solidFill>
                        <a:effectLst/>
                        <a:latin typeface="Calibri" panose="020F0502020204030204" pitchFamily="34" charset="0"/>
                      </a:endParaRPr>
                    </a:p>
                  </a:txBody>
                  <a:tcPr marL="5708" marR="5708" marT="5708" marB="0" anchor="b">
                    <a:lnL>
                      <a:noFill/>
                    </a:lnL>
                    <a:lnR>
                      <a:noFill/>
                    </a:lnR>
                    <a:lnT>
                      <a:noFill/>
                    </a:lnT>
                    <a:lnB>
                      <a:noFill/>
                    </a:lnB>
                  </a:tcPr>
                </a:tc>
              </a:tr>
            </a:tbl>
          </a:graphicData>
        </a:graphic>
      </p:graphicFrame>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4509120"/>
            <a:ext cx="3456384" cy="2232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9952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107504" y="188640"/>
            <a:ext cx="8064896" cy="5878532"/>
          </a:xfrm>
          <a:prstGeom prst="rect">
            <a:avLst/>
          </a:prstGeom>
          <a:solidFill>
            <a:schemeClr val="accent1">
              <a:lumMod val="40000"/>
              <a:lumOff val="60000"/>
            </a:schemeClr>
          </a:solidFill>
        </p:spPr>
        <p:txBody>
          <a:bodyPr wrap="square">
            <a:spAutoFit/>
          </a:bodyPr>
          <a:lstStyle/>
          <a:p>
            <a:r>
              <a:rPr lang="ru-RU" sz="1400" dirty="0" smtClean="0">
                <a:latin typeface="Times New Roman" panose="02020603050405020304" pitchFamily="18" charset="0"/>
                <a:ea typeface="Calibri" panose="020F0502020204030204" pitchFamily="34" charset="0"/>
                <a:cs typeface="Times New Roman" panose="02020603050405020304" pitchFamily="18" charset="0"/>
              </a:rPr>
              <a:t>          Детский </a:t>
            </a:r>
            <a:r>
              <a:rPr lang="ru-RU" sz="1400" dirty="0">
                <a:latin typeface="Times New Roman" panose="02020603050405020304" pitchFamily="18" charset="0"/>
                <a:ea typeface="Calibri" panose="020F0502020204030204" pitchFamily="34" charset="0"/>
                <a:cs typeface="Times New Roman" panose="02020603050405020304" pitchFamily="18" charset="0"/>
              </a:rPr>
              <a:t>сад № 47 «Лесная сказка» является филиалом Автономной некоммерческой дошкольной образовательной организации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Алмазик</a:t>
            </a:r>
            <a:r>
              <a:rPr lang="ru-RU" sz="1400" dirty="0">
                <a:latin typeface="Times New Roman" panose="02020603050405020304" pitchFamily="18" charset="0"/>
                <a:ea typeface="Calibri" panose="020F0502020204030204" pitchFamily="34" charset="0"/>
                <a:cs typeface="Times New Roman" panose="02020603050405020304" pitchFamily="18" charset="0"/>
              </a:rPr>
              <a:t>» с 01.02.2013 года. Образовательная деятельность детского сада осуществляется на основании лицензии МО РС(Я) от</a:t>
            </a:r>
            <a:r>
              <a:rPr lang="ru-RU"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 октября 2014 г. № 0356,</a:t>
            </a:r>
            <a:r>
              <a:rPr lang="ru-RU" sz="1400" dirty="0">
                <a:latin typeface="Times New Roman" panose="02020603050405020304" pitchFamily="18" charset="0"/>
                <a:ea typeface="Calibri" panose="020F0502020204030204" pitchFamily="34" charset="0"/>
                <a:cs typeface="Times New Roman" panose="02020603050405020304" pitchFamily="18" charset="0"/>
              </a:rPr>
              <a:t> приложение № 18, Устава АН </a:t>
            </a:r>
            <a:r>
              <a:rPr lang="ru-RU" sz="1400" dirty="0">
                <a:latin typeface="Times New Roman" panose="02020603050405020304" pitchFamily="18" charset="0"/>
                <a:cs typeface="Times New Roman" panose="02020603050405020304" pitchFamily="18" charset="0"/>
              </a:rPr>
              <a:t>ДОО «</a:t>
            </a:r>
            <a:r>
              <a:rPr lang="ru-RU" sz="1400" dirty="0" err="1">
                <a:latin typeface="Times New Roman" panose="02020603050405020304" pitchFamily="18" charset="0"/>
                <a:cs typeface="Times New Roman" panose="02020603050405020304" pitchFamily="18" charset="0"/>
              </a:rPr>
              <a:t>Алмазик</a:t>
            </a:r>
            <a:r>
              <a:rPr lang="ru-RU" sz="1400" dirty="0">
                <a:latin typeface="Times New Roman" panose="02020603050405020304" pitchFamily="18" charset="0"/>
                <a:cs typeface="Times New Roman" panose="02020603050405020304" pitchFamily="18" charset="0"/>
              </a:rPr>
              <a:t>», Положения о детском саде № 47 «Лесная сказка</a:t>
            </a:r>
            <a:r>
              <a:rPr lang="ru-RU" sz="1400" dirty="0" smtClean="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Медицинская деятельность детского сада осуществляется на основании лицензии МЗ РС(Я) от 31 августа 2020 г. № ЛО-14-01-002735. </a:t>
            </a:r>
          </a:p>
          <a:p>
            <a:r>
              <a:rPr lang="ru-RU" sz="1400" b="1" dirty="0">
                <a:solidFill>
                  <a:srgbClr val="FF0000"/>
                </a:solidFill>
                <a:latin typeface="Times New Roman" panose="02020603050405020304" pitchFamily="18" charset="0"/>
                <a:cs typeface="Times New Roman" panose="02020603050405020304" pitchFamily="18" charset="0"/>
              </a:rPr>
              <a:t>Юридический адрес:</a:t>
            </a:r>
            <a:r>
              <a:rPr lang="ru-RU" sz="1400" dirty="0">
                <a:solidFill>
                  <a:srgbClr val="FF0000"/>
                </a:solidFill>
                <a:latin typeface="Times New Roman" panose="02020603050405020304" pitchFamily="18" charset="0"/>
                <a:cs typeface="Times New Roman" panose="02020603050405020304" pitchFamily="18" charset="0"/>
              </a:rPr>
              <a:t> </a:t>
            </a:r>
          </a:p>
          <a:p>
            <a:r>
              <a:rPr lang="ru-RU" sz="1400" dirty="0">
                <a:latin typeface="Times New Roman" panose="02020603050405020304" pitchFamily="18" charset="0"/>
                <a:cs typeface="Times New Roman" panose="02020603050405020304" pitchFamily="18" charset="0"/>
              </a:rPr>
              <a:t>678190, Республика Саха (Якутия), </a:t>
            </a:r>
            <a:r>
              <a:rPr lang="ru-RU" sz="1400" dirty="0" err="1">
                <a:latin typeface="Times New Roman" panose="02020603050405020304" pitchFamily="18" charset="0"/>
                <a:cs typeface="Times New Roman" panose="02020603050405020304" pitchFamily="18" charset="0"/>
              </a:rPr>
              <a:t>Мирнинский</a:t>
            </a:r>
            <a:r>
              <a:rPr lang="ru-RU" sz="1400" dirty="0">
                <a:latin typeface="Times New Roman" panose="02020603050405020304" pitchFamily="18" charset="0"/>
                <a:cs typeface="Times New Roman" panose="02020603050405020304" pitchFamily="18" charset="0"/>
              </a:rPr>
              <a:t> район, поселок </a:t>
            </a:r>
            <a:r>
              <a:rPr lang="ru-RU" sz="1400" dirty="0" err="1">
                <a:latin typeface="Times New Roman" panose="02020603050405020304" pitchFamily="18" charset="0"/>
                <a:cs typeface="Times New Roman" panose="02020603050405020304" pitchFamily="18" charset="0"/>
              </a:rPr>
              <a:t>Айхал</a:t>
            </a:r>
            <a:r>
              <a:rPr lang="ru-RU" sz="1400" dirty="0">
                <a:latin typeface="Times New Roman" panose="02020603050405020304" pitchFamily="18" charset="0"/>
                <a:cs typeface="Times New Roman" panose="02020603050405020304" pitchFamily="18" charset="0"/>
              </a:rPr>
              <a:t>, ул. Советская д.14. Детский сад расположен в центре верхней части поселка, в жилом массиве. Рядом находится МКОУ СОШ № 5.</a:t>
            </a:r>
          </a:p>
          <a:p>
            <a:r>
              <a:rPr lang="ru-RU" sz="1400" b="1" dirty="0">
                <a:solidFill>
                  <a:srgbClr val="FF0000"/>
                </a:solidFill>
                <a:latin typeface="Times New Roman" panose="02020603050405020304" pitchFamily="18" charset="0"/>
                <a:cs typeface="Times New Roman" panose="02020603050405020304" pitchFamily="18" charset="0"/>
              </a:rPr>
              <a:t>Телефон-факс: </a:t>
            </a:r>
            <a:r>
              <a:rPr lang="ru-RU" sz="1400" dirty="0">
                <a:solidFill>
                  <a:srgbClr val="00B0F0"/>
                </a:solidFill>
                <a:latin typeface="Times New Roman" panose="02020603050405020304" pitchFamily="18" charset="0"/>
                <a:cs typeface="Times New Roman" panose="02020603050405020304" pitchFamily="18" charset="0"/>
              </a:rPr>
              <a:t>(41136) 6-07-58.</a:t>
            </a:r>
          </a:p>
          <a:p>
            <a:r>
              <a:rPr lang="ru-RU" sz="1400" b="1" dirty="0">
                <a:solidFill>
                  <a:srgbClr val="FF0000"/>
                </a:solidFill>
                <a:latin typeface="Times New Roman" panose="02020603050405020304" pitchFamily="18" charset="0"/>
                <a:cs typeface="Times New Roman" panose="02020603050405020304" pitchFamily="18" charset="0"/>
              </a:rPr>
              <a:t>Официальный сайт:</a:t>
            </a:r>
            <a:r>
              <a:rPr lang="ru-RU"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00B0F0"/>
                </a:solidFill>
                <a:latin typeface="Times New Roman" panose="02020603050405020304" pitchFamily="18" charset="0"/>
                <a:cs typeface="Times New Roman" panose="02020603050405020304" pitchFamily="18" charset="0"/>
              </a:rPr>
              <a:t>almazik</a:t>
            </a:r>
            <a:r>
              <a:rPr lang="ru-RU" sz="1400" dirty="0">
                <a:solidFill>
                  <a:srgbClr val="00B0F0"/>
                </a:solidFill>
                <a:latin typeface="Times New Roman" panose="02020603050405020304" pitchFamily="18" charset="0"/>
                <a:cs typeface="Times New Roman" panose="02020603050405020304" pitchFamily="18" charset="0"/>
              </a:rPr>
              <a:t>.</a:t>
            </a:r>
            <a:r>
              <a:rPr lang="en-US" sz="1400" dirty="0">
                <a:solidFill>
                  <a:srgbClr val="00B0F0"/>
                </a:solidFill>
                <a:latin typeface="Times New Roman" panose="02020603050405020304" pitchFamily="18" charset="0"/>
                <a:cs typeface="Times New Roman" panose="02020603050405020304" pitchFamily="18" charset="0"/>
              </a:rPr>
              <a:t>org</a:t>
            </a:r>
            <a:endParaRPr lang="ru-RU" sz="1400" dirty="0">
              <a:solidFill>
                <a:srgbClr val="00B0F0"/>
              </a:solidFill>
              <a:latin typeface="Times New Roman" panose="02020603050405020304" pitchFamily="18" charset="0"/>
              <a:cs typeface="Times New Roman" panose="02020603050405020304" pitchFamily="18" charset="0"/>
            </a:endParaRPr>
          </a:p>
          <a:p>
            <a:r>
              <a:rPr lang="ru-RU" sz="1400" b="1" dirty="0">
                <a:solidFill>
                  <a:srgbClr val="FF0000"/>
                </a:solidFill>
                <a:latin typeface="Times New Roman" panose="02020603050405020304" pitchFamily="18" charset="0"/>
                <a:cs typeface="Times New Roman" panose="02020603050405020304" pitchFamily="18" charset="0"/>
              </a:rPr>
              <a:t>Учредителем АН ДОО «</a:t>
            </a:r>
            <a:r>
              <a:rPr lang="ru-RU" sz="1400" b="1" dirty="0" err="1">
                <a:solidFill>
                  <a:srgbClr val="FF0000"/>
                </a:solidFill>
                <a:latin typeface="Times New Roman" panose="02020603050405020304" pitchFamily="18" charset="0"/>
                <a:cs typeface="Times New Roman" panose="02020603050405020304" pitchFamily="18" charset="0"/>
              </a:rPr>
              <a:t>Алмазик</a:t>
            </a:r>
            <a:r>
              <a:rPr lang="ru-RU" sz="1400" b="1" dirty="0">
                <a:solidFill>
                  <a:srgbClr val="FF0000"/>
                </a:solidFill>
                <a:latin typeface="Times New Roman" panose="02020603050405020304" pitchFamily="18" charset="0"/>
                <a:cs typeface="Times New Roman" panose="02020603050405020304" pitchFamily="18" charset="0"/>
              </a:rPr>
              <a:t>»</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является Акционерная Компания «АЛРОСА» (публичное акционерное общество) и Муниципальное образование «</a:t>
            </a:r>
            <a:r>
              <a:rPr lang="ru-RU" sz="1400" dirty="0" err="1">
                <a:latin typeface="Times New Roman" panose="02020603050405020304" pitchFamily="18" charset="0"/>
                <a:cs typeface="Times New Roman" panose="02020603050405020304" pitchFamily="18" charset="0"/>
              </a:rPr>
              <a:t>Мирнинский</a:t>
            </a:r>
            <a:r>
              <a:rPr lang="ru-RU" sz="1400" dirty="0">
                <a:latin typeface="Times New Roman" panose="02020603050405020304" pitchFamily="18" charset="0"/>
                <a:cs typeface="Times New Roman" panose="02020603050405020304" pitchFamily="18" charset="0"/>
              </a:rPr>
              <a:t> район» РС(Я).</a:t>
            </a:r>
          </a:p>
          <a:p>
            <a:r>
              <a:rPr lang="ru-RU" sz="1400" b="1" dirty="0">
                <a:solidFill>
                  <a:srgbClr val="FF0000"/>
                </a:solidFill>
                <a:latin typeface="Times New Roman" panose="02020603050405020304" pitchFamily="18" charset="0"/>
                <a:cs typeface="Times New Roman" panose="02020603050405020304" pitchFamily="18" charset="0"/>
              </a:rPr>
              <a:t>Режим </a:t>
            </a:r>
            <a:r>
              <a:rPr lang="ru-RU" sz="1400" b="1" dirty="0" smtClean="0">
                <a:solidFill>
                  <a:srgbClr val="FF0000"/>
                </a:solidFill>
                <a:latin typeface="Times New Roman" panose="02020603050405020304" pitchFamily="18" charset="0"/>
                <a:cs typeface="Times New Roman" panose="02020603050405020304" pitchFamily="18" charset="0"/>
              </a:rPr>
              <a:t>работы:</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пятидневная рабочая неделя с 7.00 до 19.00 часов, с двенадцатичасовым пребыванием детей. Нерабочие дни – суббота и воскресенье, а также праздничные дни, установленные законодательством РФ, РС (Я</a:t>
            </a:r>
            <a:r>
              <a:rPr lang="ru-RU" sz="1400" dirty="0" smtClean="0">
                <a:latin typeface="Times New Roman" panose="02020603050405020304" pitchFamily="18" charset="0"/>
                <a:cs typeface="Times New Roman" panose="02020603050405020304" pitchFamily="18" charset="0"/>
              </a:rPr>
              <a:t>).</a:t>
            </a:r>
            <a:r>
              <a:rPr lang="ru-RU" sz="1400" b="1" dirty="0"/>
              <a:t> </a:t>
            </a:r>
            <a:endParaRPr lang="ru-RU" sz="1400" b="1" dirty="0" smtClean="0"/>
          </a:p>
          <a:p>
            <a:r>
              <a:rPr lang="ru-RU" sz="1400" b="1" dirty="0" smtClean="0">
                <a:solidFill>
                  <a:srgbClr val="FF0000"/>
                </a:solidFill>
                <a:latin typeface="Times New Roman" panose="02020603050405020304" pitchFamily="18" charset="0"/>
                <a:cs typeface="Times New Roman" panose="02020603050405020304" pitchFamily="18" charset="0"/>
              </a:rPr>
              <a:t>Анализ </a:t>
            </a:r>
            <a:r>
              <a:rPr lang="ru-RU" sz="1400" b="1" dirty="0">
                <a:solidFill>
                  <a:srgbClr val="FF0000"/>
                </a:solidFill>
                <a:latin typeface="Times New Roman" panose="02020603050405020304" pitchFamily="18" charset="0"/>
                <a:cs typeface="Times New Roman" panose="02020603050405020304" pitchFamily="18" charset="0"/>
              </a:rPr>
              <a:t>системы управления</a:t>
            </a:r>
            <a:endParaRPr lang="ru-RU" sz="1400" dirty="0">
              <a:solidFill>
                <a:srgbClr val="FF0000"/>
              </a:solidFill>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Непосредственное управление детским садом осуществляет АН ДОО «</a:t>
            </a:r>
            <a:r>
              <a:rPr lang="ru-RU" sz="1200" dirty="0" err="1">
                <a:latin typeface="Times New Roman" panose="02020603050405020304" pitchFamily="18" charset="0"/>
                <a:cs typeface="Times New Roman" panose="02020603050405020304" pitchFamily="18" charset="0"/>
              </a:rPr>
              <a:t>Алмазик</a:t>
            </a:r>
            <a:r>
              <a:rPr lang="ru-RU" sz="1200" dirty="0">
                <a:latin typeface="Times New Roman" panose="02020603050405020304" pitchFamily="18" charset="0"/>
                <a:cs typeface="Times New Roman" panose="02020603050405020304" pitchFamily="18" charset="0"/>
              </a:rPr>
              <a:t>».  Исполнительный директор АН ДОО «</a:t>
            </a:r>
            <a:r>
              <a:rPr lang="ru-RU" sz="1200" dirty="0" err="1">
                <a:latin typeface="Times New Roman" panose="02020603050405020304" pitchFamily="18" charset="0"/>
                <a:cs typeface="Times New Roman" panose="02020603050405020304" pitchFamily="18" charset="0"/>
              </a:rPr>
              <a:t>Алмазик</a:t>
            </a:r>
            <a:r>
              <a:rPr lang="ru-RU" sz="1200" dirty="0">
                <a:latin typeface="Times New Roman" panose="02020603050405020304" pitchFamily="18" charset="0"/>
                <a:cs typeface="Times New Roman" panose="02020603050405020304" pitchFamily="18" charset="0"/>
              </a:rPr>
              <a:t>» Евгений Евгеньевич </a:t>
            </a:r>
            <a:r>
              <a:rPr lang="ru-RU" sz="1200" dirty="0" err="1">
                <a:latin typeface="Times New Roman" panose="02020603050405020304" pitchFamily="18" charset="0"/>
                <a:cs typeface="Times New Roman" panose="02020603050405020304" pitchFamily="18" charset="0"/>
              </a:rPr>
              <a:t>Балахонский</a:t>
            </a:r>
            <a:r>
              <a:rPr lang="ru-RU" sz="1200" dirty="0">
                <a:latin typeface="Times New Roman" panose="02020603050405020304" pitchFamily="18" charset="0"/>
                <a:cs typeface="Times New Roman" panose="02020603050405020304" pitchFamily="18" charset="0"/>
              </a:rPr>
              <a:t> – контактный телефон (41136) 4-25-27. </a:t>
            </a:r>
          </a:p>
          <a:p>
            <a:r>
              <a:rPr lang="ru-RU" sz="1200" dirty="0">
                <a:latin typeface="Times New Roman" panose="02020603050405020304" pitchFamily="18" charset="0"/>
                <a:cs typeface="Times New Roman" panose="02020603050405020304" pitchFamily="18" charset="0"/>
              </a:rPr>
              <a:t>Начальник </a:t>
            </a:r>
            <a:r>
              <a:rPr lang="ru-RU" sz="1200" dirty="0" err="1">
                <a:latin typeface="Times New Roman" panose="02020603050405020304" pitchFamily="18" charset="0"/>
                <a:cs typeface="Times New Roman" panose="02020603050405020304" pitchFamily="18" charset="0"/>
              </a:rPr>
              <a:t>Айхальского</a:t>
            </a:r>
            <a:r>
              <a:rPr lang="ru-RU" sz="1200" dirty="0">
                <a:latin typeface="Times New Roman" panose="02020603050405020304" pitchFamily="18" charset="0"/>
                <a:cs typeface="Times New Roman" panose="02020603050405020304" pitchFamily="18" charset="0"/>
              </a:rPr>
              <a:t> отделения Зубарева Марина Вячеславовна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контактный телефон (41136) 6-55-45. </a:t>
            </a:r>
          </a:p>
          <a:p>
            <a:r>
              <a:rPr lang="ru-RU" sz="1200" dirty="0">
                <a:latin typeface="Times New Roman" panose="02020603050405020304" pitchFamily="18" charset="0"/>
                <a:cs typeface="Times New Roman" panose="02020603050405020304" pitchFamily="18" charset="0"/>
              </a:rPr>
              <a:t>Прямое руководство детским садом осуществляет </a:t>
            </a:r>
            <a:r>
              <a:rPr lang="ru-RU" sz="1200" dirty="0" smtClean="0">
                <a:latin typeface="Times New Roman" panose="02020603050405020304" pitchFamily="18" charset="0"/>
                <a:cs typeface="Times New Roman" panose="02020603050405020304" pitchFamily="18" charset="0"/>
              </a:rPr>
              <a:t>заведующий: Луговская </a:t>
            </a:r>
            <a:r>
              <a:rPr lang="ru-RU" sz="1200" dirty="0">
                <a:latin typeface="Times New Roman" panose="02020603050405020304" pitchFamily="18" charset="0"/>
                <a:cs typeface="Times New Roman" panose="02020603050405020304" pitchFamily="18" charset="0"/>
              </a:rPr>
              <a:t>Ольга Михайловна – контактный телефон (41136) 6-07-58.</a:t>
            </a:r>
          </a:p>
          <a:p>
            <a:r>
              <a:rPr lang="ru-RU" sz="1200" dirty="0">
                <a:latin typeface="Times New Roman" panose="02020603050405020304" pitchFamily="18" charset="0"/>
                <a:cs typeface="Times New Roman" panose="02020603050405020304" pitchFamily="18" charset="0"/>
              </a:rPr>
              <a:t>Формами управления детским садом, обеспечивающими общественный характер управления детским садом, являются:</a:t>
            </a:r>
          </a:p>
          <a:p>
            <a:pPr marL="171450" lvl="0" indent="-171450">
              <a:buFont typeface="Wingdings" panose="05000000000000000000" pitchFamily="2" charset="2"/>
              <a:buChar char="v"/>
            </a:pPr>
            <a:r>
              <a:rPr lang="ru-RU" sz="1200" dirty="0" smtClean="0">
                <a:latin typeface="Times New Roman" panose="02020603050405020304" pitchFamily="18" charset="0"/>
                <a:cs typeface="Times New Roman" panose="02020603050405020304" pitchFamily="18" charset="0"/>
              </a:rPr>
              <a:t>  Родительский </a:t>
            </a:r>
            <a:r>
              <a:rPr lang="ru-RU" sz="1200" dirty="0">
                <a:latin typeface="Times New Roman" panose="02020603050405020304" pitchFamily="18" charset="0"/>
                <a:cs typeface="Times New Roman" panose="02020603050405020304" pitchFamily="18" charset="0"/>
              </a:rPr>
              <a:t>комитет детского сада;</a:t>
            </a:r>
          </a:p>
          <a:p>
            <a:pPr marL="171450" lvl="0" indent="-171450">
              <a:buFont typeface="Wingdings" panose="05000000000000000000" pitchFamily="2" charset="2"/>
              <a:buChar char="v"/>
            </a:pPr>
            <a:r>
              <a:rPr lang="ru-RU" sz="1200" dirty="0" smtClean="0">
                <a:latin typeface="Times New Roman" panose="02020603050405020304" pitchFamily="18" charset="0"/>
                <a:cs typeface="Times New Roman" panose="02020603050405020304" pitchFamily="18" charset="0"/>
              </a:rPr>
              <a:t>  Общее </a:t>
            </a:r>
            <a:r>
              <a:rPr lang="ru-RU" sz="1200" dirty="0">
                <a:latin typeface="Times New Roman" panose="02020603050405020304" pitchFamily="18" charset="0"/>
                <a:cs typeface="Times New Roman" panose="02020603050405020304" pitchFamily="18" charset="0"/>
              </a:rPr>
              <a:t>собрание работников детского сада;</a:t>
            </a:r>
          </a:p>
          <a:p>
            <a:pPr marL="171450" lvl="0" indent="-171450">
              <a:buFont typeface="Wingdings" panose="05000000000000000000" pitchFamily="2" charset="2"/>
              <a:buChar char="v"/>
            </a:pPr>
            <a:r>
              <a:rPr lang="ru-RU" sz="1200" dirty="0" smtClean="0">
                <a:latin typeface="Times New Roman" panose="02020603050405020304" pitchFamily="18" charset="0"/>
                <a:cs typeface="Times New Roman" panose="02020603050405020304" pitchFamily="18" charset="0"/>
              </a:rPr>
              <a:t>  Педагогический </a:t>
            </a:r>
            <a:r>
              <a:rPr lang="ru-RU" sz="1200" dirty="0">
                <a:latin typeface="Times New Roman" panose="02020603050405020304" pitchFamily="18" charset="0"/>
                <a:cs typeface="Times New Roman" panose="02020603050405020304" pitchFamily="18" charset="0"/>
              </a:rPr>
              <a:t>совет.</a:t>
            </a:r>
          </a:p>
          <a:p>
            <a:endParaRPr lang="ru-RU" sz="1400" dirty="0">
              <a:latin typeface="Times New Roman" panose="02020603050405020304" pitchFamily="18" charset="0"/>
              <a:cs typeface="Times New Roman" panose="02020603050405020304" pitchFamily="18" charset="0"/>
            </a:endParaRPr>
          </a:p>
          <a:p>
            <a:endParaRPr lang="ru-RU" dirty="0"/>
          </a:p>
        </p:txBody>
      </p:sp>
      <p:pic>
        <p:nvPicPr>
          <p:cNvPr id="3" name="Рисунок 2" descr="https://bipbap.ru/wp-content/uploads/2017/11/1340083093_detskiy-sad2.jpg"/>
          <p:cNvPicPr/>
          <p:nvPr/>
        </p:nvPicPr>
        <p:blipFill>
          <a:blip r:embed="rId2">
            <a:extLst>
              <a:ext uri="{28A0092B-C50C-407E-A947-70E740481C1C}">
                <a14:useLocalDpi xmlns:a14="http://schemas.microsoft.com/office/drawing/2010/main" val="0"/>
              </a:ext>
            </a:extLst>
          </a:blip>
          <a:srcRect/>
          <a:stretch>
            <a:fillRect/>
          </a:stretch>
        </p:blipFill>
        <p:spPr bwMode="auto">
          <a:xfrm>
            <a:off x="3563888" y="5013176"/>
            <a:ext cx="3024336" cy="1909082"/>
          </a:xfrm>
          <a:prstGeom prst="rect">
            <a:avLst/>
          </a:prstGeom>
          <a:ln>
            <a:noFill/>
          </a:ln>
          <a:effectLst>
            <a:softEdge rad="112500"/>
          </a:effectLst>
        </p:spPr>
      </p:pic>
    </p:spTree>
    <p:extLst>
      <p:ext uri="{BB962C8B-B14F-4D97-AF65-F5344CB8AC3E}">
        <p14:creationId xmlns:p14="http://schemas.microsoft.com/office/powerpoint/2010/main" val="527347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60000"/>
                <a:lumOff val="40000"/>
              </a:schemeClr>
            </a:gs>
            <a:gs pos="58000">
              <a:schemeClr val="accent1">
                <a:lumMod val="75000"/>
              </a:schemeClr>
            </a:gs>
            <a:gs pos="82000">
              <a:schemeClr val="accent2">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Прямоугольник 5"/>
          <p:cNvSpPr/>
          <p:nvPr/>
        </p:nvSpPr>
        <p:spPr>
          <a:xfrm>
            <a:off x="1439652" y="332656"/>
            <a:ext cx="7632848" cy="6740307"/>
          </a:xfrm>
          <a:prstGeom prst="rect">
            <a:avLst/>
          </a:prstGeom>
        </p:spPr>
        <p:txBody>
          <a:bodyPr wrap="square">
            <a:spAutoFit/>
          </a:bodyPr>
          <a:lstStyle/>
          <a:p>
            <a:pPr algn="just">
              <a:spcAft>
                <a:spcPts val="0"/>
              </a:spcAft>
            </a:pPr>
            <a:endParaRPr 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b="1" dirty="0" smtClean="0">
                <a:latin typeface="Times New Roman" panose="02020603050405020304" pitchFamily="18" charset="0"/>
                <a:ea typeface="Calibri" panose="020F0502020204030204" pitchFamily="34" charset="0"/>
                <a:cs typeface="Times New Roman" panose="02020603050405020304" pitchFamily="18" charset="0"/>
              </a:rPr>
              <a:t>                                         Профилактика </a:t>
            </a:r>
            <a:r>
              <a:rPr lang="ru-RU" b="1" dirty="0">
                <a:latin typeface="Times New Roman" panose="02020603050405020304" pitchFamily="18" charset="0"/>
                <a:ea typeface="Calibri" panose="020F0502020204030204" pitchFamily="34" charset="0"/>
                <a:cs typeface="Times New Roman" panose="02020603050405020304" pitchFamily="18" charset="0"/>
              </a:rPr>
              <a:t>инфекционных заболеваний</a:t>
            </a:r>
            <a:r>
              <a:rPr lang="ru-RU" b="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marL="2171700" lvl="4" indent="-342900" algn="just">
              <a:buFont typeface="Wingdings" panose="05000000000000000000" pitchFamily="2" charset="2"/>
              <a:buChar char="v"/>
            </a:pPr>
            <a:r>
              <a:rPr lang="ru-RU" dirty="0" smtClean="0">
                <a:latin typeface="Times New Roman" panose="02020603050405020304" pitchFamily="18" charset="0"/>
                <a:ea typeface="Calibri" panose="020F0502020204030204" pitchFamily="34" charset="0"/>
                <a:cs typeface="Times New Roman" panose="02020603050405020304" pitchFamily="18" charset="0"/>
              </a:rPr>
              <a:t> Ознакомление всех участников воспитательного процесса с СанПиН 3.3.2367-08 "Организация иммунопрофилактики инфекционных </a:t>
            </a:r>
            <a:r>
              <a:rPr lang="ru-RU" dirty="0">
                <a:latin typeface="Times New Roman" panose="02020603050405020304" pitchFamily="18" charset="0"/>
                <a:ea typeface="Calibri" panose="020F0502020204030204" pitchFamily="34" charset="0"/>
                <a:cs typeface="Times New Roman" panose="02020603050405020304" pitchFamily="18" charset="0"/>
              </a:rPr>
              <a:t>болезней», </a:t>
            </a:r>
            <a:r>
              <a:rPr lang="ru-RU" dirty="0" smtClean="0">
                <a:latin typeface="Times New Roman" panose="02020603050405020304" pitchFamily="18" charset="0"/>
                <a:ea typeface="Calibri" panose="020F0502020204030204" pitchFamily="34" charset="0"/>
                <a:cs typeface="Times New Roman" panose="02020603050405020304" pitchFamily="18" charset="0"/>
              </a:rPr>
              <a:t>утв. Постановлением Главного государственного санитарного врача РФ от 04.06.2008 </a:t>
            </a:r>
            <a:r>
              <a:rPr lang="ru-RU" dirty="0">
                <a:latin typeface="Times New Roman" panose="02020603050405020304" pitchFamily="18" charset="0"/>
                <a:ea typeface="Calibri" panose="020F0502020204030204" pitchFamily="34" charset="0"/>
                <a:cs typeface="Times New Roman" panose="02020603050405020304" pitchFamily="18" charset="0"/>
              </a:rPr>
              <a:t>№ 34 и выполнение </a:t>
            </a:r>
            <a:r>
              <a:rPr lang="ru-RU" dirty="0" smtClean="0">
                <a:latin typeface="Times New Roman" panose="02020603050405020304" pitchFamily="18" charset="0"/>
                <a:ea typeface="Calibri" panose="020F0502020204030204" pitchFamily="34" charset="0"/>
                <a:cs typeface="Times New Roman" panose="02020603050405020304" pitchFamily="18" charset="0"/>
              </a:rPr>
              <a:t>требований; </a:t>
            </a:r>
          </a:p>
          <a:p>
            <a:pPr marL="800100" lvl="1" indent="-342900">
              <a:buFont typeface="Wingdings" panose="05000000000000000000" pitchFamily="2" charset="2"/>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дезинфекция </a:t>
            </a:r>
            <a:r>
              <a:rPr lang="ru-RU" dirty="0">
                <a:latin typeface="Times New Roman" panose="02020603050405020304" pitchFamily="18" charset="0"/>
                <a:ea typeface="Calibri" panose="020F0502020204030204" pitchFamily="34" charset="0"/>
                <a:cs typeface="Times New Roman" panose="02020603050405020304" pitchFamily="18" charset="0"/>
              </a:rPr>
              <a:t>помещений детского </a:t>
            </a:r>
            <a:r>
              <a:rPr lang="ru-RU" dirty="0" smtClean="0">
                <a:latin typeface="Times New Roman" panose="02020603050405020304" pitchFamily="18" charset="0"/>
                <a:ea typeface="Calibri" panose="020F0502020204030204" pitchFamily="34" charset="0"/>
                <a:cs typeface="Times New Roman" panose="02020603050405020304" pitchFamily="18" charset="0"/>
              </a:rPr>
              <a:t>сада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«Санитарно-эпидемиологические требования по профилактике инфекционных болезней»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СП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3.3686-21,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утв. Главным государственным санитарным врачом РФ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01.09.2021 ; СП 3.1.3597-20 «Профилактика новой коронавирусной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инфекции» утв. Главным государственным санитарным врачом РФ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22.05.2020 №15. </a:t>
            </a:r>
          </a:p>
          <a:p>
            <a:pPr marL="800100" lvl="1" indent="-342900">
              <a:buFont typeface="Wingdings" panose="05000000000000000000" pitchFamily="2" charset="2"/>
              <a:buChar cha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контроль соблюдения санитарно-эпидемиологического режима в </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ДОО СП 2.4.3648-20 «Санитарно-эпидемиологические требования к организациям воспитания и </a:t>
            </a:r>
            <a:r>
              <a:rPr lang="ru-RU"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обучения,отдыха</a:t>
            </a:r>
            <a:r>
              <a:rPr 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и оздоровления детей и молодежи ; </a:t>
            </a:r>
          </a:p>
          <a:p>
            <a:pPr marL="800100" lvl="1" indent="-342900">
              <a:buFont typeface="Wingdings" panose="05000000000000000000" pitchFamily="2" charset="2"/>
              <a:buChar cha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контроль личной гигиены воспитанников, персонала, работников пищеблока;</a:t>
            </a:r>
          </a:p>
          <a:p>
            <a:pPr marL="342900" lvl="0" indent="-342900" algn="ctr">
              <a:buFont typeface="Wingdings" panose="05000000000000000000" pitchFamily="2" charset="2"/>
              <a:buChar char=""/>
            </a:pPr>
            <a:endPar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0"/>
              </a:spcAft>
            </a:pP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611560" y="0"/>
            <a:ext cx="8280920" cy="1015663"/>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spcAft>
                <a:spcPts val="0"/>
              </a:spcAft>
            </a:pPr>
            <a:endParaRPr lang="ru-RU" sz="2800" b="1" dirty="0" smtClean="0">
              <a:ln/>
              <a:solidFill>
                <a:schemeClr val="accent3"/>
              </a:solidFill>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r>
              <a:rPr lang="ru-RU" sz="2800" b="1" dirty="0" smtClean="0">
                <a:ln/>
                <a:solidFill>
                  <a:schemeClr val="accent3"/>
                </a:solidFill>
                <a:latin typeface="Cambria" panose="02040503050406030204" pitchFamily="18" charset="0"/>
                <a:ea typeface="Calibri" panose="020F0502020204030204" pitchFamily="34" charset="0"/>
                <a:cs typeface="Times New Roman" panose="02020603050405020304" pitchFamily="18" charset="0"/>
              </a:rPr>
              <a:t>        </a:t>
            </a:r>
            <a:r>
              <a:rPr lang="ru-RU" sz="3200" b="1" dirty="0" smtClean="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Противоэпидемическая </a:t>
            </a:r>
            <a:r>
              <a:rPr lang="ru-RU" sz="32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работа</a:t>
            </a:r>
            <a:endParaRPr lang="ru-RU" sz="32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8720"/>
            <a:ext cx="3669398"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632676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175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75000"/>
              </a:schemeClr>
            </a:gs>
            <a:gs pos="53000">
              <a:schemeClr val="accent1">
                <a:lumMod val="45000"/>
                <a:lumOff val="55000"/>
              </a:schemeClr>
            </a:gs>
            <a:gs pos="80000">
              <a:schemeClr val="accent2">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332656"/>
            <a:ext cx="7890080" cy="5458618"/>
          </a:xfrm>
        </p:spPr>
        <p:txBody>
          <a:bodyPr>
            <a:normAutofit fontScale="90000"/>
          </a:bodyPr>
          <a:lstStyle/>
          <a:p>
            <a:pPr>
              <a:spcAft>
                <a:spcPts val="0"/>
              </a:spcAft>
            </a:pPr>
            <a:r>
              <a:rPr lang="ru-RU"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
            <a:br>
              <a:rPr lang="ru-RU"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Профилактика </a:t>
            </a:r>
            <a:r>
              <a:rPr lang="ru-RU"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педикулеза:</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
            <a:b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ознакомление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с приказом Минздрава России </a:t>
            </a: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
            <a:b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от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26.11.1998 № 342 "Об усилении мероприятий </a:t>
            </a: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
            <a:b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по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профилактике эпидемического сыпного тифа и </a:t>
            </a: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
            <a:b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борьбе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с педикулезом"; </a:t>
            </a:r>
            <a:b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проведение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еженедельного осмотра воспитанников согласно </a:t>
            </a: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санитарно- эпидемиологическим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правилам и нормативам "</a:t>
            </a: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Санитарно-</a:t>
            </a:r>
            <a:r>
              <a:rPr lang="ru-RU" sz="20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эпидемиоло</a:t>
            </a: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ru-RU" sz="20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гические</a:t>
            </a: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требования </a:t>
            </a: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к организациям воспитания и обучения , отдыха и оздоровления детей и СанПиН 2.4.3648-20",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утв. постановлением Главного государственного санитарного врача РФ от </a:t>
            </a: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01.01.2021.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
            <a:b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
            <a:b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Профилактика </a:t>
            </a:r>
            <a:r>
              <a:rPr lang="ru-RU"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гельминтозов:</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r>
            <a:b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ознакомление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с санитарно-эпидемиологическими правилами и нормативами "Профилактика паразитарных болезней на территории Российской Федерации. СанПиН 3.2.3215-14", утв. Главным государственным санитарным врачом РФ 22085.2014 № 50; </a:t>
            </a:r>
            <a:b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обследование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воспитанников; </a:t>
            </a:r>
            <a:b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обработка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песка в песочницах; </a:t>
            </a:r>
            <a:b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ru-RU"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укрытие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песка тентом от животных.</a:t>
            </a:r>
            <a:r>
              <a:rPr lang="ru-RU" dirty="0">
                <a:effectLst/>
                <a:latin typeface="Times New Roman" panose="02020603050405020304" pitchFamily="18" charset="0"/>
                <a:ea typeface="Calibri" panose="020F0502020204030204" pitchFamily="34" charset="0"/>
                <a:cs typeface="Times New Roman" panose="02020603050405020304" pitchFamily="18" charset="0"/>
              </a:rPr>
              <a:t/>
            </a:r>
            <a:br>
              <a:rPr lang="ru-RU" dirty="0">
                <a:effectLst/>
                <a:latin typeface="Times New Roman" panose="02020603050405020304" pitchFamily="18" charset="0"/>
                <a:ea typeface="Calibri" panose="020F0502020204030204" pitchFamily="34"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96136" y="4746240"/>
            <a:ext cx="2088232" cy="2090067"/>
          </a:xfrm>
          <a:prstGeom prst="rect">
            <a:avLst/>
          </a:prstGeom>
          <a:ln>
            <a:noFill/>
          </a:ln>
          <a:effectLst>
            <a:softEdge rad="112500"/>
          </a:effectLst>
        </p:spPr>
      </p:pic>
      <p:pic>
        <p:nvPicPr>
          <p:cNvPr id="5" name="Рисунок 4" descr="https://thumbs.dreamstime.com/b/%D0%B4%D0%B5%D1%82%D0%B8-%D0%B8%D0%B3%D1%80%D0%B0%D1%8F-%D0%B4%D0%BE%D0%BA%D1%82%D0%BE%D1%80%D0%B0-%D0%B8-%D0%BF%D0%B0%D1%86%D0%B8%D0%B5%D0%BD%D1%82%D0%B0-11443185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4624"/>
            <a:ext cx="2097789" cy="2110373"/>
          </a:xfrm>
          <a:prstGeom prst="rect">
            <a:avLst/>
          </a:prstGeom>
          <a:ln>
            <a:noFill/>
          </a:ln>
          <a:effectLst>
            <a:softEdge rad="112500"/>
          </a:effectLst>
        </p:spPr>
      </p:pic>
    </p:spTree>
    <p:extLst>
      <p:ext uri="{BB962C8B-B14F-4D97-AF65-F5344CB8AC3E}">
        <p14:creationId xmlns:p14="http://schemas.microsoft.com/office/powerpoint/2010/main" val="356586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750" fill="hold"/>
                                        <p:tgtEl>
                                          <p:spTgt spid="4"/>
                                        </p:tgtEl>
                                        <p:attrNameLst>
                                          <p:attrName>ppt_w</p:attrName>
                                        </p:attrNameLst>
                                      </p:cBhvr>
                                      <p:tavLst>
                                        <p:tav tm="0">
                                          <p:val>
                                            <p:fltVal val="0"/>
                                          </p:val>
                                        </p:tav>
                                        <p:tav tm="100000">
                                          <p:val>
                                            <p:strVal val="#ppt_w"/>
                                          </p:val>
                                        </p:tav>
                                      </p:tavLst>
                                    </p:anim>
                                    <p:anim calcmode="lin" valueType="num">
                                      <p:cBhvr>
                                        <p:cTn id="8" dur="1750" fill="hold"/>
                                        <p:tgtEl>
                                          <p:spTgt spid="4"/>
                                        </p:tgtEl>
                                        <p:attrNameLst>
                                          <p:attrName>ppt_h</p:attrName>
                                        </p:attrNameLst>
                                      </p:cBhvr>
                                      <p:tavLst>
                                        <p:tav tm="0">
                                          <p:val>
                                            <p:fltVal val="0"/>
                                          </p:val>
                                        </p:tav>
                                        <p:tav tm="100000">
                                          <p:val>
                                            <p:strVal val="#ppt_h"/>
                                          </p:val>
                                        </p:tav>
                                      </p:tavLst>
                                    </p:anim>
                                    <p:animEffect transition="in" filter="fade">
                                      <p:cBhvr>
                                        <p:cTn id="9"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2483768" y="100115"/>
            <a:ext cx="1916679" cy="584775"/>
          </a:xfrm>
          <a:prstGeom prst="rect">
            <a:avLst/>
          </a:prstGeom>
        </p:spPr>
        <p:txBody>
          <a:bodyPr wrap="none">
            <a:spAutoFit/>
          </a:bodyPr>
          <a:lstStyle/>
          <a:p>
            <a:pPr>
              <a:spcAft>
                <a:spcPts val="0"/>
              </a:spcAft>
            </a:pPr>
            <a:r>
              <a:rPr lang="ru-RU" sz="32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a typeface="Calibri" panose="020F0502020204030204" pitchFamily="34" charset="0"/>
                <a:cs typeface="Times New Roman" panose="02020603050405020304" pitchFamily="18" charset="0"/>
              </a:rPr>
              <a:t>Выводы:</a:t>
            </a:r>
            <a:endParaRPr lang="ru-RU" sz="32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79512" y="558577"/>
            <a:ext cx="4968552" cy="4739759"/>
          </a:xfrm>
          <a:prstGeom prst="rect">
            <a:avLst/>
          </a:prstGeom>
        </p:spPr>
        <p:txBody>
          <a:bodyPr wrap="square">
            <a:spAutoFit/>
          </a:bodyPr>
          <a:lstStyle/>
          <a:p>
            <a:pPr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Правильная организация санитарно-гигиенического режима в д/саду, своевременная и эффективная работа по медицинскому обслуживанию детей, чёткая организация питания, физического воспитания, закаливания детей, санитарно-просветительная работа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 детьми, </a:t>
            </a:r>
            <a:r>
              <a:rPr lang="ru-RU" sz="1600" dirty="0">
                <a:latin typeface="Times New Roman" panose="02020603050405020304" pitchFamily="18" charset="0"/>
                <a:ea typeface="Calibri" panose="020F0502020204030204" pitchFamily="34" charset="0"/>
                <a:cs typeface="Times New Roman" panose="02020603050405020304" pitchFamily="18" charset="0"/>
              </a:rPr>
              <a:t>родителями и персоналом,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все эти мероприятия, направленные </a:t>
            </a:r>
            <a:r>
              <a:rPr lang="ru-RU" sz="1600" dirty="0">
                <a:latin typeface="Times New Roman" panose="02020603050405020304" pitchFamily="18" charset="0"/>
                <a:ea typeface="Calibri" panose="020F0502020204030204" pitchFamily="34" charset="0"/>
                <a:cs typeface="Times New Roman" panose="02020603050405020304" pitchFamily="18" charset="0"/>
              </a:rPr>
              <a:t>на укрепление здоровья детей и снижение заболеваемости, дают положительные результаты:</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Детей с ухудшением состояния здоровья в период адаптации нет.</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Профилактическим осмотром охвачены все дети.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Ведется работа по снижению заболеваемости.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Проводится большая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профилактическая </a:t>
            </a:r>
            <a:r>
              <a:rPr lang="ru-RU" sz="1600" dirty="0">
                <a:latin typeface="Times New Roman" panose="02020603050405020304" pitchFamily="18" charset="0"/>
                <a:ea typeface="Calibri" panose="020F0502020204030204" pitchFamily="34" charset="0"/>
                <a:cs typeface="Times New Roman" panose="02020603050405020304" pitchFamily="18" charset="0"/>
              </a:rPr>
              <a:t>работа.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ru-RU" sz="1600" dirty="0">
                <a:latin typeface="Times New Roman" panose="02020603050405020304" pitchFamily="18" charset="0"/>
                <a:ea typeface="Calibri" panose="020F0502020204030204" pitchFamily="34" charset="0"/>
                <a:cs typeface="Times New Roman" panose="02020603050405020304" pitchFamily="18" charset="0"/>
              </a:rPr>
              <a:t>Проводится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санитарно</a:t>
            </a:r>
            <a:r>
              <a:rPr lang="ru-RU" sz="1600" dirty="0">
                <a:latin typeface="Times New Roman" panose="02020603050405020304" pitchFamily="18" charset="0"/>
                <a:ea typeface="Calibri" panose="020F0502020204030204" pitchFamily="34" charset="0"/>
                <a:cs typeface="Times New Roman" panose="02020603050405020304" pitchFamily="18" charset="0"/>
              </a:rPr>
              <a:t> -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просветительная </a:t>
            </a:r>
            <a:r>
              <a:rPr lang="ru-RU" sz="1600" dirty="0">
                <a:latin typeface="Times New Roman" panose="02020603050405020304" pitchFamily="18" charset="0"/>
                <a:ea typeface="Calibri" panose="020F0502020204030204" pitchFamily="34" charset="0"/>
                <a:cs typeface="Times New Roman" panose="02020603050405020304" pitchFamily="18" charset="0"/>
              </a:rPr>
              <a:t>работа.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Все дети охвачены пробой Манту, дети с выявленным виражом дополнительно диагностированы аллергеном туберкулезным рекомбинантным –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Диаскинтест</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https://belylesok-school.pruzhany.by/wp-content/uploads/2014/09/0b31e7e2984f3762dc7e14ab690ec55b.jpg"/>
          <p:cNvPicPr/>
          <p:nvPr/>
        </p:nvPicPr>
        <p:blipFill>
          <a:blip r:embed="rId2">
            <a:extLst>
              <a:ext uri="{28A0092B-C50C-407E-A947-70E740481C1C}">
                <a14:useLocalDpi xmlns:a14="http://schemas.microsoft.com/office/drawing/2010/main" val="0"/>
              </a:ext>
            </a:extLst>
          </a:blip>
          <a:srcRect/>
          <a:stretch>
            <a:fillRect/>
          </a:stretch>
        </p:blipFill>
        <p:spPr bwMode="auto">
          <a:xfrm>
            <a:off x="5504205" y="558577"/>
            <a:ext cx="3384376" cy="3816424"/>
          </a:xfrm>
          <a:prstGeom prst="rect">
            <a:avLst/>
          </a:prstGeom>
          <a:ln>
            <a:noFill/>
          </a:ln>
          <a:effectLst>
            <a:softEdge rad="112500"/>
          </a:effectLst>
        </p:spPr>
      </p:pic>
      <p:pic>
        <p:nvPicPr>
          <p:cNvPr id="9" name="Рисунок 8" descr="https://ds04.infourok.ru/uploads/ex/094f/0000a58e-2e1780f4/img20.jpg"/>
          <p:cNvPicPr/>
          <p:nvPr/>
        </p:nvPicPr>
        <p:blipFill rotWithShape="1">
          <a:blip r:embed="rId3">
            <a:extLst>
              <a:ext uri="{28A0092B-C50C-407E-A947-70E740481C1C}">
                <a14:useLocalDpi xmlns:a14="http://schemas.microsoft.com/office/drawing/2010/main" val="0"/>
              </a:ext>
            </a:extLst>
          </a:blip>
          <a:srcRect l="11772" t="12928" r="9840" b="11215"/>
          <a:stretch/>
        </p:blipFill>
        <p:spPr bwMode="auto">
          <a:xfrm>
            <a:off x="4952841" y="4617029"/>
            <a:ext cx="3935740" cy="2279538"/>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66005717"/>
      </p:ext>
    </p:extLst>
  </p:cSld>
  <p:clrMapOvr>
    <a:masterClrMapping/>
  </p:clrMapOvr>
  <mc:AlternateContent xmlns:mc="http://schemas.openxmlformats.org/markup-compatibility/2006" xmlns:p14="http://schemas.microsoft.com/office/powerpoint/2010/main">
    <mc:Choice Requires="p14">
      <p:transition spd="slow" p14:dur="15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750"/>
                                        <p:tgtEl>
                                          <p:spTgt spid="2"/>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750" fill="hold"/>
                                        <p:tgtEl>
                                          <p:spTgt spid="3"/>
                                        </p:tgtEl>
                                        <p:attrNameLst>
                                          <p:attrName>ppt_w</p:attrName>
                                        </p:attrNameLst>
                                      </p:cBhvr>
                                      <p:tavLst>
                                        <p:tav tm="0">
                                          <p:val>
                                            <p:fltVal val="0"/>
                                          </p:val>
                                        </p:tav>
                                        <p:tav tm="100000">
                                          <p:val>
                                            <p:strVal val="#ppt_w"/>
                                          </p:val>
                                        </p:tav>
                                      </p:tavLst>
                                    </p:anim>
                                    <p:anim calcmode="lin" valueType="num">
                                      <p:cBhvr>
                                        <p:cTn id="11" dur="17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6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Прямоугольник 6"/>
          <p:cNvSpPr/>
          <p:nvPr/>
        </p:nvSpPr>
        <p:spPr>
          <a:xfrm>
            <a:off x="1475656" y="116632"/>
            <a:ext cx="5430782" cy="461665"/>
          </a:xfrm>
          <a:prstGeom prst="rect">
            <a:avLst/>
          </a:prstGeom>
        </p:spPr>
        <p:txBody>
          <a:bodyPr wrap="none">
            <a:spAutoFit/>
          </a:bodyPr>
          <a:lstStyle/>
          <a:p>
            <a:pPr>
              <a:spcAft>
                <a:spcPts val="0"/>
              </a:spcAft>
            </a:pPr>
            <a:r>
              <a:rPr lang="ru-RU" sz="2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Краткая характеристика учреждения</a:t>
            </a:r>
          </a:p>
        </p:txBody>
      </p:sp>
      <p:sp>
        <p:nvSpPr>
          <p:cNvPr id="8" name="Прямоугольник 7"/>
          <p:cNvSpPr/>
          <p:nvPr/>
        </p:nvSpPr>
        <p:spPr>
          <a:xfrm>
            <a:off x="542112" y="646303"/>
            <a:ext cx="7704857" cy="1415772"/>
          </a:xfrm>
          <a:prstGeom prst="rect">
            <a:avLst/>
          </a:prstGeom>
        </p:spPr>
        <p:txBody>
          <a:bodyPr wrap="square">
            <a:spAutoFit/>
          </a:bodyPr>
          <a:lstStyle/>
          <a:p>
            <a:pPr algn="ctr">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Детский сад № </a:t>
            </a:r>
            <a:r>
              <a:rPr lang="ru-RU" b="1" dirty="0" smtClean="0">
                <a:latin typeface="Times New Roman" panose="02020603050405020304" pitchFamily="18" charset="0"/>
                <a:ea typeface="Calibri" panose="020F0502020204030204" pitchFamily="34" charset="0"/>
                <a:cs typeface="Times New Roman" panose="02020603050405020304" pitchFamily="18" charset="0"/>
              </a:rPr>
              <a:t>47 «Лесная сказка» </a:t>
            </a:r>
            <a:r>
              <a:rPr lang="ru-RU" b="1" dirty="0">
                <a:latin typeface="Times New Roman" panose="02020603050405020304" pitchFamily="18" charset="0"/>
                <a:ea typeface="Calibri" panose="020F0502020204030204" pitchFamily="34" charset="0"/>
                <a:cs typeface="Times New Roman" panose="02020603050405020304" pitchFamily="18" charset="0"/>
              </a:rPr>
              <a:t>- филиал АН ДОО «</a:t>
            </a:r>
            <a:r>
              <a:rPr lang="ru-RU" b="1" dirty="0" err="1">
                <a:latin typeface="Times New Roman" panose="02020603050405020304" pitchFamily="18" charset="0"/>
                <a:ea typeface="Calibri" panose="020F0502020204030204" pitchFamily="34" charset="0"/>
                <a:cs typeface="Times New Roman" panose="02020603050405020304" pitchFamily="18" charset="0"/>
              </a:rPr>
              <a:t>Алмазик</a:t>
            </a:r>
            <a:r>
              <a:rPr lang="ru-RU" b="1" dirty="0" smtClean="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r>
              <a:rPr lang="ru-RU" sz="1400" i="1" dirty="0" smtClean="0">
                <a:latin typeface="Times New Roman" panose="02020603050405020304" pitchFamily="18" charset="0"/>
                <a:cs typeface="Times New Roman" panose="02020603050405020304" pitchFamily="18" charset="0"/>
              </a:rPr>
              <a:t>В </a:t>
            </a:r>
            <a:r>
              <a:rPr lang="ru-RU" sz="1400" i="1" dirty="0">
                <a:latin typeface="Times New Roman" panose="02020603050405020304" pitchFamily="18" charset="0"/>
                <a:cs typeface="Times New Roman" panose="02020603050405020304" pitchFamily="18" charset="0"/>
              </a:rPr>
              <a:t>2021 году в детском саду функционировало 8 возрастных групп общеразвивающей направленности. Общий списочный состав – 211 воспитанников, из них 101 мальчик (48 %) </a:t>
            </a:r>
            <a:endParaRPr lang="ru-RU" sz="1400" i="1" dirty="0" smtClean="0">
              <a:latin typeface="Times New Roman" panose="02020603050405020304" pitchFamily="18" charset="0"/>
              <a:cs typeface="Times New Roman" panose="02020603050405020304" pitchFamily="18" charset="0"/>
            </a:endParaRPr>
          </a:p>
          <a:p>
            <a:pPr>
              <a:spcAft>
                <a:spcPts val="0"/>
              </a:spcAft>
            </a:pP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110 девочек (52 %)</a:t>
            </a:r>
            <a:r>
              <a:rPr lang="ru-RU" sz="1600" i="1" dirty="0">
                <a:latin typeface="Times New Roman" panose="02020603050405020304" pitchFamily="18" charset="0"/>
                <a:cs typeface="Times New Roman" panose="02020603050405020304" pitchFamily="18" charset="0"/>
              </a:rPr>
              <a:t>.</a:t>
            </a:r>
            <a:endParaRPr lang="ru-RU" sz="1600" b="1" dirty="0" smtClean="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a:t>
            </a:r>
          </a:p>
        </p:txBody>
      </p:sp>
      <p:graphicFrame>
        <p:nvGraphicFramePr>
          <p:cNvPr id="9" name="Таблица 8"/>
          <p:cNvGraphicFramePr>
            <a:graphicFrameLocks noGrp="1"/>
          </p:cNvGraphicFramePr>
          <p:nvPr>
            <p:extLst>
              <p:ext uri="{D42A27DB-BD31-4B8C-83A1-F6EECF244321}">
                <p14:modId xmlns:p14="http://schemas.microsoft.com/office/powerpoint/2010/main" val="4190174309"/>
              </p:ext>
            </p:extLst>
          </p:nvPr>
        </p:nvGraphicFramePr>
        <p:xfrm>
          <a:off x="2339752" y="1916832"/>
          <a:ext cx="6552728" cy="2831817"/>
        </p:xfrm>
        <a:graphic>
          <a:graphicData uri="http://schemas.openxmlformats.org/drawingml/2006/table">
            <a:tbl>
              <a:tblPr/>
              <a:tblGrid>
                <a:gridCol w="3816424"/>
                <a:gridCol w="936104"/>
                <a:gridCol w="864096"/>
                <a:gridCol w="936104"/>
              </a:tblGrid>
              <a:tr h="360040">
                <a:tc rowSpan="2">
                  <a:txBody>
                    <a:bodyPr/>
                    <a:lstStyle/>
                    <a:p>
                      <a:pPr algn="ctr">
                        <a:lnSpc>
                          <a:spcPct val="107000"/>
                        </a:lnSpc>
                        <a:spcAft>
                          <a:spcPts val="0"/>
                        </a:spcAft>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Группы</a:t>
                      </a:r>
                      <a:endParaRPr lang="ru-RU"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00B0F0"/>
                    </a:solidFill>
                  </a:tcPr>
                </a:tc>
                <a:tc rowSpan="2">
                  <a:txBody>
                    <a:bodyPr/>
                    <a:lstStyle/>
                    <a:p>
                      <a:pPr algn="ctr">
                        <a:lnSpc>
                          <a:spcPct val="107000"/>
                        </a:lnSpc>
                        <a:spcAft>
                          <a:spcPts val="0"/>
                        </a:spcAft>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Количество</a:t>
                      </a:r>
                      <a:r>
                        <a:rPr lang="ru-RU" sz="1200" b="1" baseline="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детей</a:t>
                      </a:r>
                      <a:endParaRPr lang="ru-RU"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00B0F0"/>
                    </a:solidFill>
                  </a:tcPr>
                </a:tc>
                <a:tc gridSpan="2">
                  <a:txBody>
                    <a:bodyPr/>
                    <a:lstStyle/>
                    <a:p>
                      <a:pPr algn="ctr">
                        <a:lnSpc>
                          <a:spcPct val="107000"/>
                        </a:lnSpc>
                        <a:spcAft>
                          <a:spcPts val="0"/>
                        </a:spcAft>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Половой</a:t>
                      </a:r>
                      <a:r>
                        <a:rPr lang="ru-RU" sz="1200" b="1" baseline="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состав воспитанников</a:t>
                      </a:r>
                      <a:endParaRPr lang="ru-RU"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00B0F0"/>
                    </a:solidFill>
                  </a:tcPr>
                </a:tc>
                <a:tc hMerge="1">
                  <a:txBody>
                    <a:bodyPr/>
                    <a:lstStyle/>
                    <a:p>
                      <a:endParaRPr lang="ru-RU"/>
                    </a:p>
                  </a:txBody>
                  <a:tcPr/>
                </a:tc>
              </a:tr>
              <a:tr h="210047">
                <a:tc vMerge="1">
                  <a:txBody>
                    <a:bodyPr/>
                    <a:lstStyle/>
                    <a:p>
                      <a:endParaRPr lang="ru-RU"/>
                    </a:p>
                  </a:txBody>
                  <a:tcPr/>
                </a:tc>
                <a:tc vMerge="1">
                  <a:txBody>
                    <a:bodyPr/>
                    <a:lstStyle/>
                    <a:p>
                      <a:endParaRPr lang="ru-RU"/>
                    </a:p>
                  </a:txBody>
                  <a:tcPr/>
                </a:tc>
                <a:tc>
                  <a:txBody>
                    <a:bodyPr/>
                    <a:lstStyle/>
                    <a:p>
                      <a:pPr algn="ctr"/>
                      <a:r>
                        <a:rPr lang="ru-RU" sz="1200" b="1" dirty="0" smtClean="0">
                          <a:solidFill>
                            <a:schemeClr val="bg1"/>
                          </a:solidFill>
                          <a:latin typeface="Times New Roman" panose="02020603050405020304" pitchFamily="18" charset="0"/>
                          <a:cs typeface="Times New Roman" panose="02020603050405020304" pitchFamily="18" charset="0"/>
                        </a:rPr>
                        <a:t>Девочек </a:t>
                      </a:r>
                      <a:endParaRPr lang="ru-RU" sz="1200" b="1" dirty="0">
                        <a:solidFill>
                          <a:schemeClr val="bg1"/>
                        </a:solidFill>
                        <a:latin typeface="Times New Roman" panose="02020603050405020304" pitchFamily="18" charset="0"/>
                        <a:cs typeface="Times New Roman" panose="02020603050405020304" pitchFamily="18" charset="0"/>
                      </a:endParaRPr>
                    </a:p>
                  </a:txBody>
                  <a:tcPr marL="68580" marR="68580" marT="9525"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00B0F0"/>
                    </a:solidFill>
                  </a:tcPr>
                </a:tc>
                <a:tc>
                  <a:txBody>
                    <a:bodyPr/>
                    <a:lstStyle/>
                    <a:p>
                      <a:pPr algn="ctr"/>
                      <a:r>
                        <a:rPr lang="ru-RU" sz="1200" b="1" dirty="0" smtClean="0">
                          <a:solidFill>
                            <a:schemeClr val="bg1"/>
                          </a:solidFill>
                          <a:latin typeface="Times New Roman" panose="02020603050405020304" pitchFamily="18" charset="0"/>
                          <a:cs typeface="Times New Roman" panose="02020603050405020304" pitchFamily="18" charset="0"/>
                        </a:rPr>
                        <a:t>мальчиков</a:t>
                      </a:r>
                      <a:endParaRPr lang="ru-RU" sz="1200" b="1" dirty="0">
                        <a:solidFill>
                          <a:schemeClr val="bg1"/>
                        </a:solidFill>
                        <a:latin typeface="Times New Roman" panose="02020603050405020304" pitchFamily="18" charset="0"/>
                        <a:cs typeface="Times New Roman" panose="02020603050405020304" pitchFamily="18" charset="0"/>
                      </a:endParaRPr>
                    </a:p>
                  </a:txBody>
                  <a:tcPr marL="68580" marR="68580" marT="9525"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00B0F0"/>
                    </a:solidFill>
                  </a:tcPr>
                </a:tc>
              </a:tr>
              <a:tr h="246759">
                <a:tc>
                  <a:txBody>
                    <a:bodyPr/>
                    <a:lstStyle/>
                    <a:p>
                      <a:r>
                        <a:rPr lang="ru-RU" sz="1400" dirty="0" smtClean="0">
                          <a:latin typeface="Times New Roman" panose="02020603050405020304" pitchFamily="18" charset="0"/>
                          <a:cs typeface="Times New Roman" panose="02020603050405020304" pitchFamily="18" charset="0"/>
                        </a:rPr>
                        <a:t>Группа раннего возраста № 2 «</a:t>
                      </a:r>
                      <a:r>
                        <a:rPr lang="ru-RU" sz="1400" dirty="0" err="1" smtClean="0">
                          <a:latin typeface="Times New Roman" panose="02020603050405020304" pitchFamily="18" charset="0"/>
                          <a:cs typeface="Times New Roman" panose="02020603050405020304" pitchFamily="18" charset="0"/>
                        </a:rPr>
                        <a:t>Знайки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21</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13</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b="0" dirty="0" smtClean="0">
                          <a:latin typeface="Times New Roman" panose="02020603050405020304" pitchFamily="18" charset="0"/>
                          <a:cs typeface="Times New Roman" panose="02020603050405020304" pitchFamily="18" charset="0"/>
                        </a:rPr>
                        <a:t>8</a:t>
                      </a:r>
                      <a:endParaRPr lang="ru-RU" sz="1400" b="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r>
              <a:tr h="246759">
                <a:tc>
                  <a:txBody>
                    <a:bodyPr/>
                    <a:lstStyle/>
                    <a:p>
                      <a:r>
                        <a:rPr lang="ru-RU" sz="1400" dirty="0" smtClean="0">
                          <a:latin typeface="Times New Roman" panose="02020603050405020304" pitchFamily="18" charset="0"/>
                          <a:cs typeface="Times New Roman" panose="02020603050405020304" pitchFamily="18" charset="0"/>
                        </a:rPr>
                        <a:t>Группа раннего возраста № 3 «Пчелки»</a:t>
                      </a:r>
                      <a:endParaRPr lang="ru-RU" sz="1400" dirty="0">
                        <a:latin typeface="Times New Roman" panose="02020603050405020304" pitchFamily="18"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23</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14</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b="0" dirty="0" smtClean="0">
                          <a:latin typeface="Times New Roman" panose="02020603050405020304" pitchFamily="18" charset="0"/>
                          <a:cs typeface="Times New Roman" panose="02020603050405020304" pitchFamily="18" charset="0"/>
                        </a:rPr>
                        <a:t>9</a:t>
                      </a:r>
                      <a:endParaRPr lang="ru-RU" sz="1400" b="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r>
              <a:tr h="246759">
                <a:tc>
                  <a:txBody>
                    <a:bodyPr/>
                    <a:lstStyle/>
                    <a:p>
                      <a:r>
                        <a:rPr lang="ru-RU" sz="1400" dirty="0" smtClean="0">
                          <a:latin typeface="Times New Roman" panose="02020603050405020304" pitchFamily="18" charset="0"/>
                          <a:cs typeface="Times New Roman" panose="02020603050405020304" pitchFamily="18" charset="0"/>
                        </a:rPr>
                        <a:t>Группа Младшего возраста № 5 «Звездочки»</a:t>
                      </a:r>
                      <a:endParaRPr lang="ru-RU" sz="1400" dirty="0">
                        <a:latin typeface="Times New Roman" panose="02020603050405020304" pitchFamily="18"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28</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18</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b="0" dirty="0" smtClean="0">
                          <a:latin typeface="Times New Roman" panose="02020603050405020304" pitchFamily="18" charset="0"/>
                          <a:cs typeface="Times New Roman" panose="02020603050405020304" pitchFamily="18" charset="0"/>
                        </a:rPr>
                        <a:t>10</a:t>
                      </a:r>
                      <a:endParaRPr lang="ru-RU" sz="1400" b="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r>
              <a:tr h="246759">
                <a:tc>
                  <a:txBody>
                    <a:bodyPr/>
                    <a:lstStyle/>
                    <a:p>
                      <a:r>
                        <a:rPr lang="ru-RU" sz="1400" dirty="0" smtClean="0">
                          <a:latin typeface="Times New Roman" panose="02020603050405020304" pitchFamily="18" charset="0"/>
                          <a:cs typeface="Times New Roman" panose="02020603050405020304" pitchFamily="18" charset="0"/>
                        </a:rPr>
                        <a:t>Группа Младшего возраста № 8 «Светлячок»</a:t>
                      </a:r>
                      <a:endParaRPr lang="ru-RU" sz="1400" dirty="0">
                        <a:latin typeface="Times New Roman" panose="02020603050405020304" pitchFamily="18"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26</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15</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b="0" dirty="0" smtClean="0">
                          <a:latin typeface="Times New Roman" panose="02020603050405020304" pitchFamily="18" charset="0"/>
                          <a:cs typeface="Times New Roman" panose="02020603050405020304" pitchFamily="18" charset="0"/>
                        </a:rPr>
                        <a:t>11</a:t>
                      </a:r>
                      <a:endParaRPr lang="ru-RU" sz="1400" b="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r>
              <a:tr h="246759">
                <a:tc>
                  <a:txBody>
                    <a:bodyPr/>
                    <a:lstStyle/>
                    <a:p>
                      <a:r>
                        <a:rPr lang="ru-RU" sz="1400" dirty="0" smtClean="0">
                          <a:latin typeface="Times New Roman" panose="02020603050405020304" pitchFamily="18" charset="0"/>
                          <a:cs typeface="Times New Roman" panose="02020603050405020304" pitchFamily="18" charset="0"/>
                        </a:rPr>
                        <a:t>Средняя группа №</a:t>
                      </a:r>
                      <a:r>
                        <a:rPr lang="ru-RU" sz="1400" baseline="0" dirty="0" smtClean="0">
                          <a:latin typeface="Times New Roman" panose="02020603050405020304" pitchFamily="18" charset="0"/>
                          <a:cs typeface="Times New Roman" panose="02020603050405020304" pitchFamily="18" charset="0"/>
                        </a:rPr>
                        <a:t> 4 «</a:t>
                      </a:r>
                      <a:r>
                        <a:rPr lang="ru-RU" sz="1400" baseline="0" dirty="0" err="1" smtClean="0">
                          <a:latin typeface="Times New Roman" panose="02020603050405020304" pitchFamily="18" charset="0"/>
                          <a:cs typeface="Times New Roman" panose="02020603050405020304" pitchFamily="18" charset="0"/>
                        </a:rPr>
                        <a:t>Фиксики</a:t>
                      </a:r>
                      <a:r>
                        <a:rPr lang="ru-RU" sz="1400" baseline="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25</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11</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b="0" dirty="0" smtClean="0">
                          <a:latin typeface="Times New Roman" panose="02020603050405020304" pitchFamily="18" charset="0"/>
                          <a:cs typeface="Times New Roman" panose="02020603050405020304" pitchFamily="18" charset="0"/>
                        </a:rPr>
                        <a:t>14</a:t>
                      </a:r>
                      <a:endParaRPr lang="ru-RU" sz="1400" b="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r>
              <a:tr h="246759">
                <a:tc>
                  <a:txBody>
                    <a:bodyPr/>
                    <a:lstStyle/>
                    <a:p>
                      <a:r>
                        <a:rPr lang="ru-RU" sz="1400" dirty="0" smtClean="0">
                          <a:latin typeface="Times New Roman" panose="02020603050405020304" pitchFamily="18" charset="0"/>
                          <a:cs typeface="Times New Roman" panose="02020603050405020304" pitchFamily="18" charset="0"/>
                        </a:rPr>
                        <a:t>Средняя группа №</a:t>
                      </a:r>
                      <a:r>
                        <a:rPr lang="ru-RU" sz="1400" baseline="0" dirty="0" smtClean="0">
                          <a:latin typeface="Times New Roman" panose="02020603050405020304" pitchFamily="18" charset="0"/>
                          <a:cs typeface="Times New Roman" panose="02020603050405020304" pitchFamily="18" charset="0"/>
                        </a:rPr>
                        <a:t> 7 «Почемучки»</a:t>
                      </a:r>
                      <a:endParaRPr lang="ru-RU" sz="1400" dirty="0">
                        <a:latin typeface="Times New Roman" panose="02020603050405020304" pitchFamily="18"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27</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12</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b="0" dirty="0" smtClean="0">
                          <a:latin typeface="Times New Roman" panose="02020603050405020304" pitchFamily="18" charset="0"/>
                          <a:cs typeface="Times New Roman" panose="02020603050405020304" pitchFamily="18" charset="0"/>
                        </a:rPr>
                        <a:t>15</a:t>
                      </a:r>
                      <a:endParaRPr lang="ru-RU" sz="1400" b="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r>
              <a:tr h="246759">
                <a:tc>
                  <a:txBody>
                    <a:bodyPr/>
                    <a:lstStyle/>
                    <a:p>
                      <a:r>
                        <a:rPr lang="ru-RU" sz="1400" dirty="0" smtClean="0">
                          <a:latin typeface="Times New Roman" panose="02020603050405020304" pitchFamily="18" charset="0"/>
                          <a:cs typeface="Times New Roman" panose="02020603050405020304" pitchFamily="18" charset="0"/>
                        </a:rPr>
                        <a:t>Старшая группа № 6 «Непоседы»</a:t>
                      </a:r>
                      <a:endParaRPr lang="ru-RU" sz="1400" dirty="0">
                        <a:latin typeface="Times New Roman" panose="02020603050405020304" pitchFamily="18"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30</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11</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b="0" dirty="0" smtClean="0">
                          <a:latin typeface="Times New Roman" panose="02020603050405020304" pitchFamily="18" charset="0"/>
                          <a:cs typeface="Times New Roman" panose="02020603050405020304" pitchFamily="18" charset="0"/>
                        </a:rPr>
                        <a:t>19</a:t>
                      </a:r>
                      <a:endParaRPr lang="ru-RU" sz="1400" b="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r>
              <a:tr h="246759">
                <a:tc>
                  <a:txBody>
                    <a:bodyPr/>
                    <a:lstStyle/>
                    <a:p>
                      <a:r>
                        <a:rPr lang="ru-RU" sz="1400" dirty="0" smtClean="0">
                          <a:latin typeface="Times New Roman" panose="02020603050405020304" pitchFamily="18" charset="0"/>
                          <a:cs typeface="Times New Roman" panose="02020603050405020304" pitchFamily="18" charset="0"/>
                        </a:rPr>
                        <a:t>Подготовительная группа №</a:t>
                      </a:r>
                      <a:r>
                        <a:rPr lang="ru-RU" sz="1400" baseline="0" dirty="0" smtClean="0">
                          <a:latin typeface="Times New Roman" panose="02020603050405020304" pitchFamily="18" charset="0"/>
                          <a:cs typeface="Times New Roman" panose="02020603050405020304" pitchFamily="18" charset="0"/>
                        </a:rPr>
                        <a:t> «Лучики»</a:t>
                      </a:r>
                      <a:endParaRPr lang="ru-RU" sz="1400" dirty="0">
                        <a:latin typeface="Times New Roman" panose="02020603050405020304" pitchFamily="18"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31</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dirty="0" smtClean="0">
                          <a:latin typeface="Times New Roman" panose="02020603050405020304" pitchFamily="18" charset="0"/>
                          <a:cs typeface="Times New Roman" panose="02020603050405020304" pitchFamily="18" charset="0"/>
                        </a:rPr>
                        <a:t>16</a:t>
                      </a:r>
                      <a:endParaRPr lang="ru-RU" sz="140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c>
                  <a:txBody>
                    <a:bodyPr/>
                    <a:lstStyle/>
                    <a:p>
                      <a:pPr algn="ctr"/>
                      <a:r>
                        <a:rPr lang="ru-RU" sz="1400" b="0" dirty="0" smtClean="0">
                          <a:latin typeface="Times New Roman" panose="02020603050405020304" pitchFamily="18" charset="0"/>
                          <a:cs typeface="Times New Roman" panose="02020603050405020304" pitchFamily="18" charset="0"/>
                        </a:rPr>
                        <a:t>15</a:t>
                      </a:r>
                      <a:endParaRPr lang="ru-RU" sz="1400" b="0"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2">
                        <a:lumMod val="40000"/>
                        <a:lumOff val="60000"/>
                      </a:schemeClr>
                    </a:solidFill>
                  </a:tcPr>
                </a:tc>
              </a:tr>
              <a:tr h="246759">
                <a:tc>
                  <a:txBody>
                    <a:bodyPr/>
                    <a:lstStyle/>
                    <a:p>
                      <a:r>
                        <a:rPr lang="ru-RU" sz="1400" b="1" dirty="0" smtClean="0">
                          <a:latin typeface="Times New Roman" panose="02020603050405020304" pitchFamily="18" charset="0"/>
                          <a:cs typeface="Times New Roman" panose="02020603050405020304" pitchFamily="18" charset="0"/>
                        </a:rPr>
                        <a:t>Общий списочный состав</a:t>
                      </a:r>
                      <a:endParaRPr lang="ru-RU" sz="1400" b="1" dirty="0">
                        <a:latin typeface="Times New Roman" panose="02020603050405020304" pitchFamily="18" charset="0"/>
                        <a:cs typeface="Times New Roman" panose="02020603050405020304" pitchFamily="18" charset="0"/>
                      </a:endParaRPr>
                    </a:p>
                  </a:txBody>
                  <a:tcPr marL="68580" marR="68580" marT="9525"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accent2">
                        <a:lumMod val="40000"/>
                        <a:lumOff val="60000"/>
                      </a:schemeClr>
                    </a:solidFill>
                  </a:tcPr>
                </a:tc>
                <a:tc>
                  <a:txBody>
                    <a:bodyPr/>
                    <a:lstStyle/>
                    <a:p>
                      <a:pPr algn="ctr"/>
                      <a:r>
                        <a:rPr lang="ru-RU" sz="1400" b="1" dirty="0" smtClean="0">
                          <a:latin typeface="Times New Roman" panose="02020603050405020304" pitchFamily="18" charset="0"/>
                          <a:cs typeface="Times New Roman" panose="02020603050405020304" pitchFamily="18" charset="0"/>
                        </a:rPr>
                        <a:t>211</a:t>
                      </a:r>
                      <a:endParaRPr lang="ru-RU" sz="1400" b="1"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accent2">
                        <a:lumMod val="40000"/>
                        <a:lumOff val="60000"/>
                      </a:schemeClr>
                    </a:solidFill>
                  </a:tcPr>
                </a:tc>
                <a:tc>
                  <a:txBody>
                    <a:bodyPr/>
                    <a:lstStyle/>
                    <a:p>
                      <a:pPr algn="ctr"/>
                      <a:r>
                        <a:rPr lang="ru-RU" sz="1400" b="1" dirty="0" smtClean="0">
                          <a:latin typeface="Times New Roman" panose="02020603050405020304" pitchFamily="18" charset="0"/>
                          <a:cs typeface="Times New Roman" panose="02020603050405020304" pitchFamily="18" charset="0"/>
                        </a:rPr>
                        <a:t>110</a:t>
                      </a:r>
                      <a:endParaRPr lang="ru-RU" sz="1400" b="1"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accent2">
                        <a:lumMod val="40000"/>
                        <a:lumOff val="60000"/>
                      </a:schemeClr>
                    </a:solidFill>
                  </a:tcPr>
                </a:tc>
                <a:tc>
                  <a:txBody>
                    <a:bodyPr/>
                    <a:lstStyle/>
                    <a:p>
                      <a:pPr algn="ctr"/>
                      <a:r>
                        <a:rPr lang="ru-RU" sz="1400" b="1" dirty="0" smtClean="0">
                          <a:latin typeface="Times New Roman" panose="02020603050405020304" pitchFamily="18" charset="0"/>
                          <a:cs typeface="Times New Roman" panose="02020603050405020304" pitchFamily="18" charset="0"/>
                        </a:rPr>
                        <a:t>101</a:t>
                      </a:r>
                      <a:endParaRPr lang="ru-RU" sz="1400" b="1" dirty="0">
                        <a:latin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accent2">
                        <a:lumMod val="40000"/>
                        <a:lumOff val="60000"/>
                      </a:schemeClr>
                    </a:solidFill>
                  </a:tcPr>
                </a:tc>
              </a:tr>
            </a:tbl>
          </a:graphicData>
        </a:graphic>
      </p:graphicFrame>
      <p:sp>
        <p:nvSpPr>
          <p:cNvPr id="2" name="Прямоугольник 1"/>
          <p:cNvSpPr/>
          <p:nvPr/>
        </p:nvSpPr>
        <p:spPr>
          <a:xfrm>
            <a:off x="755576" y="4941168"/>
            <a:ext cx="7421946" cy="800219"/>
          </a:xfrm>
          <a:prstGeom prst="rect">
            <a:avLst/>
          </a:prstGeom>
        </p:spPr>
        <p:txBody>
          <a:bodyPr wrap="square">
            <a:spAutoFit/>
          </a:bodyPr>
          <a:lstStyle/>
          <a:p>
            <a:r>
              <a:rPr lang="ru-RU" dirty="0"/>
              <a:t> </a:t>
            </a:r>
            <a:r>
              <a:rPr lang="ru-RU" sz="1400" i="1" dirty="0">
                <a:latin typeface="Times New Roman" panose="02020603050405020304" pitchFamily="18" charset="0"/>
                <a:ea typeface="Calibri" panose="020F0502020204030204" pitchFamily="34" charset="0"/>
                <a:cs typeface="Times New Roman" panose="02020603050405020304" pitchFamily="18" charset="0"/>
              </a:rPr>
              <a:t>Работа медицинской деятельности в детском саду №.47 «</a:t>
            </a:r>
            <a:r>
              <a:rPr lang="ru-RU" sz="1400" dirty="0">
                <a:latin typeface="Times New Roman" panose="02020603050405020304" pitchFamily="18" charset="0"/>
                <a:ea typeface="Calibri" panose="020F0502020204030204" pitchFamily="34" charset="0"/>
                <a:cs typeface="Times New Roman" panose="02020603050405020304" pitchFamily="18" charset="0"/>
              </a:rPr>
              <a:t>Лесная сказка</a:t>
            </a:r>
            <a:r>
              <a:rPr lang="ru-RU" sz="1400" i="1" dirty="0">
                <a:latin typeface="Times New Roman" panose="02020603050405020304" pitchFamily="18" charset="0"/>
                <a:ea typeface="Calibri" panose="020F0502020204030204" pitchFamily="34" charset="0"/>
                <a:cs typeface="Times New Roman" panose="02020603050405020304" pitchFamily="18" charset="0"/>
              </a:rPr>
              <a:t>» осуществляется на основании лицензии на медицинскую деятельность от </a:t>
            </a:r>
            <a:r>
              <a:rPr lang="ru-RU" sz="1400" b="1" i="1" dirty="0">
                <a:latin typeface="Times New Roman" panose="02020603050405020304" pitchFamily="18" charset="0"/>
                <a:ea typeface="Calibri" panose="020F0502020204030204" pitchFamily="34" charset="0"/>
                <a:cs typeface="Times New Roman" panose="02020603050405020304" pitchFamily="18" charset="0"/>
              </a:rPr>
              <a:t>24.12.2018г</a:t>
            </a:r>
            <a:r>
              <a:rPr lang="ru-RU" sz="1400" i="1" dirty="0">
                <a:latin typeface="Times New Roman" panose="02020603050405020304" pitchFamily="18" charset="0"/>
                <a:ea typeface="Calibri" panose="020F0502020204030204" pitchFamily="34" charset="0"/>
                <a:cs typeface="Times New Roman" panose="02020603050405020304" pitchFamily="18" charset="0"/>
              </a:rPr>
              <a:t>., номенклатура работ и услуг по лицензии </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ЛО-14-01-002484</a:t>
            </a:r>
            <a:endParaRPr lang="ru-RU" b="1" i="1" dirty="0">
              <a:latin typeface="Times New Roman" panose="02020603050405020304" pitchFamily="18" charset="0"/>
              <a:cs typeface="Times New Roman" panose="02020603050405020304" pitchFamily="18" charset="0"/>
            </a:endParaRPr>
          </a:p>
        </p:txBody>
      </p:sp>
      <p:pic>
        <p:nvPicPr>
          <p:cNvPr id="6" name="Рисунок 5" descr="http://dou8balakovo.ucoz.ru/_bl/0/53176925.gif"/>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65142"/>
            <a:ext cx="1872208" cy="3168352"/>
          </a:xfrm>
          <a:prstGeom prst="rect">
            <a:avLst/>
          </a:prstGeom>
          <a:noFill/>
          <a:ln>
            <a:noFill/>
          </a:ln>
        </p:spPr>
      </p:pic>
    </p:spTree>
    <p:extLst>
      <p:ext uri="{BB962C8B-B14F-4D97-AF65-F5344CB8AC3E}">
        <p14:creationId xmlns:p14="http://schemas.microsoft.com/office/powerpoint/2010/main" val="1981307906"/>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750"/>
                                        <p:tgtEl>
                                          <p:spTgt spid="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edge">
                                      <p:cBhvr>
                                        <p:cTn id="10" dur="175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42471" cy="6189387"/>
          </a:xfrm>
          <a:prstGeom prst="rect">
            <a:avLst/>
          </a:prstGeom>
          <a:solidFill>
            <a:schemeClr val="accent1">
              <a:lumMod val="40000"/>
              <a:lumOff val="60000"/>
            </a:schemeClr>
          </a:solidFill>
        </p:spPr>
        <p:txBody>
          <a:bodyPr wrap="square">
            <a:spAutoFit/>
          </a:bodyPr>
          <a:lstStyle/>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rPr>
              <a:t>Работа медицинской деятельности в филиале- детский сад № </a:t>
            </a:r>
            <a:r>
              <a:rPr lang="ru-RU" sz="1200" b="1" dirty="0" smtClean="0">
                <a:solidFill>
                  <a:srgbClr val="002060"/>
                </a:solidFill>
                <a:latin typeface="Times New Roman" panose="02020603050405020304" pitchFamily="18" charset="0"/>
                <a:ea typeface="Calibri" panose="020F0502020204030204" pitchFamily="34" charset="0"/>
              </a:rPr>
              <a:t>47</a:t>
            </a:r>
            <a:endParaRPr lang="ru-RU" sz="1200" dirty="0">
              <a:solidFill>
                <a:srgbClr val="002060"/>
              </a:solidFill>
              <a:latin typeface="Calibri" panose="020F0502020204030204" pitchFamily="34" charset="0"/>
              <a:ea typeface="Calibri" panose="020F0502020204030204" pitchFamily="34" charset="0"/>
            </a:endParaRPr>
          </a:p>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rPr>
              <a:t>  осуществляется на основании лицензии на медицинскую деятельность от </a:t>
            </a:r>
            <a:r>
              <a:rPr lang="ru-RU" sz="1200" b="1" dirty="0" smtClean="0">
                <a:solidFill>
                  <a:srgbClr val="002060"/>
                </a:solidFill>
                <a:latin typeface="Times New Roman" panose="02020603050405020304" pitchFamily="18" charset="0"/>
                <a:ea typeface="Calibri" panose="020F0502020204030204" pitchFamily="34" charset="0"/>
              </a:rPr>
              <a:t>24.12.2018г</a:t>
            </a:r>
            <a:r>
              <a:rPr lang="ru-RU" sz="1200" b="1" dirty="0">
                <a:solidFill>
                  <a:srgbClr val="002060"/>
                </a:solidFill>
                <a:latin typeface="Times New Roman" panose="02020603050405020304" pitchFamily="18" charset="0"/>
                <a:ea typeface="Calibri" panose="020F0502020204030204" pitchFamily="34" charset="0"/>
              </a:rPr>
              <a:t>.</a:t>
            </a:r>
            <a:endParaRPr lang="ru-RU" sz="1200" dirty="0">
              <a:solidFill>
                <a:srgbClr val="002060"/>
              </a:solidFill>
              <a:latin typeface="Calibri" panose="020F0502020204030204" pitchFamily="34" charset="0"/>
              <a:ea typeface="Calibri" panose="020F0502020204030204" pitchFamily="34" charset="0"/>
            </a:endParaRPr>
          </a:p>
          <a:p>
            <a:pPr>
              <a:lnSpc>
                <a:spcPct val="115000"/>
              </a:lnSpc>
              <a:spcAft>
                <a:spcPts val="0"/>
              </a:spcAft>
            </a:pPr>
            <a:r>
              <a:rPr lang="ru-RU" sz="1200" b="1" dirty="0">
                <a:solidFill>
                  <a:srgbClr val="002060"/>
                </a:solidFill>
                <a:latin typeface="Calibri" panose="020F0502020204030204" pitchFamily="34" charset="0"/>
                <a:ea typeface="Calibri" panose="020F0502020204030204" pitchFamily="34" charset="0"/>
              </a:rPr>
              <a:t>                </a:t>
            </a:r>
            <a:r>
              <a:rPr lang="ru-RU" sz="1200" b="1" dirty="0">
                <a:solidFill>
                  <a:srgbClr val="002060"/>
                </a:solidFill>
                <a:latin typeface="Times New Roman" panose="02020603050405020304" pitchFamily="18" charset="0"/>
                <a:ea typeface="Calibri" panose="020F0502020204030204" pitchFamily="34" charset="0"/>
              </a:rPr>
              <a:t>Номенклатура работ и услуг по лицензии</a:t>
            </a:r>
            <a:endParaRPr lang="ru-RU" sz="1200" dirty="0">
              <a:solidFill>
                <a:srgbClr val="002060"/>
              </a:solidFill>
              <a:latin typeface="Calibri" panose="020F0502020204030204" pitchFamily="34" charset="0"/>
              <a:ea typeface="Calibri" panose="020F0502020204030204" pitchFamily="34" charset="0"/>
            </a:endParaRPr>
          </a:p>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rPr>
              <a:t> ( Серия </a:t>
            </a:r>
            <a:r>
              <a:rPr lang="ru-RU" sz="1200" b="1" dirty="0" smtClean="0">
                <a:solidFill>
                  <a:srgbClr val="002060"/>
                </a:solidFill>
                <a:latin typeface="Times New Roman" panose="02020603050405020304" pitchFamily="18" charset="0"/>
                <a:ea typeface="Calibri" panose="020F0502020204030204" pitchFamily="34" charset="0"/>
              </a:rPr>
              <a:t>ЛО-14 №</a:t>
            </a:r>
            <a:r>
              <a:rPr lang="ru-RU" sz="1200" b="1" dirty="0">
                <a:solidFill>
                  <a:srgbClr val="002060"/>
                </a:solidFill>
                <a:latin typeface="Times New Roman" panose="02020603050405020304" pitchFamily="18" charset="0"/>
                <a:ea typeface="Calibri" panose="020F0502020204030204" pitchFamily="34" charset="0"/>
              </a:rPr>
              <a:t> </a:t>
            </a:r>
            <a:r>
              <a:rPr lang="ru-RU" sz="1200" b="1" dirty="0" smtClean="0">
                <a:solidFill>
                  <a:srgbClr val="002060"/>
                </a:solidFill>
                <a:latin typeface="Times New Roman" panose="02020603050405020304" pitchFamily="18" charset="0"/>
                <a:ea typeface="Calibri" panose="020F0502020204030204" pitchFamily="34" charset="0"/>
              </a:rPr>
              <a:t>0001998; </a:t>
            </a:r>
            <a:r>
              <a:rPr lang="ru-RU" sz="1200" b="1" dirty="0">
                <a:solidFill>
                  <a:srgbClr val="002060"/>
                </a:solidFill>
                <a:latin typeface="Times New Roman" panose="02020603050405020304" pitchFamily="18" charset="0"/>
                <a:ea typeface="Calibri" panose="020F0502020204030204" pitchFamily="34" charset="0"/>
              </a:rPr>
              <a:t>приложение к лицензии № ЛО -14-№</a:t>
            </a:r>
            <a:r>
              <a:rPr lang="ru-RU" sz="1200" b="1" dirty="0" smtClean="0">
                <a:solidFill>
                  <a:srgbClr val="002060"/>
                </a:solidFill>
                <a:latin typeface="Times New Roman" panose="02020603050405020304" pitchFamily="18" charset="0"/>
                <a:ea typeface="Calibri" panose="020F0502020204030204" pitchFamily="34" charset="0"/>
              </a:rPr>
              <a:t>002484)</a:t>
            </a:r>
            <a:r>
              <a:rPr lang="ru-RU" sz="1200" b="1" dirty="0">
                <a:solidFill>
                  <a:srgbClr val="002060"/>
                </a:solidFill>
                <a:latin typeface="Times New Roman" panose="02020603050405020304" pitchFamily="18" charset="0"/>
                <a:ea typeface="Calibri" panose="020F0502020204030204" pitchFamily="34" charset="0"/>
              </a:rPr>
              <a:t>  </a:t>
            </a:r>
            <a:endParaRPr lang="ru-RU" sz="1200" dirty="0">
              <a:solidFill>
                <a:srgbClr val="002060"/>
              </a:solidFill>
              <a:latin typeface="Calibri" panose="020F0502020204030204" pitchFamily="34" charset="0"/>
              <a:ea typeface="Calibri" panose="020F0502020204030204" pitchFamily="34" charset="0"/>
            </a:endParaRPr>
          </a:p>
          <a:p>
            <a:pPr>
              <a:lnSpc>
                <a:spcPct val="115000"/>
              </a:lnSpc>
              <a:spcAft>
                <a:spcPts val="0"/>
              </a:spcAft>
              <a:tabLst>
                <a:tab pos="5029200" algn="l"/>
                <a:tab pos="5111750" algn="l"/>
              </a:tabLst>
            </a:pPr>
            <a:r>
              <a:rPr lang="ru-RU" sz="1200" b="1" dirty="0">
                <a:solidFill>
                  <a:srgbClr val="002060"/>
                </a:solidFill>
                <a:latin typeface="Times New Roman" panose="02020603050405020304" pitchFamily="18" charset="0"/>
                <a:ea typeface="Calibri" panose="020F0502020204030204" pitchFamily="34" charset="0"/>
              </a:rPr>
              <a:t>Медицинское обслуживание воспитанников осуществляют педиатр:</a:t>
            </a:r>
            <a:endParaRPr lang="ru-RU" sz="1200" dirty="0">
              <a:solidFill>
                <a:srgbClr val="002060"/>
              </a:solidFill>
              <a:latin typeface="Calibri" panose="020F0502020204030204" pitchFamily="34" charset="0"/>
              <a:ea typeface="Calibri" panose="020F0502020204030204" pitchFamily="34" charset="0"/>
            </a:endParaRPr>
          </a:p>
          <a:p>
            <a:pPr>
              <a:lnSpc>
                <a:spcPct val="115000"/>
              </a:lnSpc>
              <a:spcAft>
                <a:spcPts val="0"/>
              </a:spcAft>
            </a:pPr>
            <a:r>
              <a:rPr lang="ru-RU" sz="1200" dirty="0">
                <a:solidFill>
                  <a:srgbClr val="002060"/>
                </a:solidFill>
                <a:latin typeface="Times New Roman" panose="02020603050405020304" pitchFamily="18" charset="0"/>
                <a:ea typeface="Calibri" panose="020F0502020204030204" pitchFamily="34" charset="0"/>
              </a:rPr>
              <a:t>- </a:t>
            </a:r>
            <a:r>
              <a:rPr lang="ru-RU" sz="1200" b="1" dirty="0" smtClean="0">
                <a:solidFill>
                  <a:srgbClr val="002060"/>
                </a:solidFill>
                <a:latin typeface="Times New Roman" panose="02020603050405020304" pitchFamily="18" charset="0"/>
                <a:ea typeface="Calibri" panose="020F0502020204030204" pitchFamily="34" charset="0"/>
              </a:rPr>
              <a:t>Малая Лариса Юрьевна - </a:t>
            </a:r>
            <a:r>
              <a:rPr lang="en-US" sz="1200" b="1" dirty="0" smtClean="0">
                <a:solidFill>
                  <a:srgbClr val="002060"/>
                </a:solidFill>
                <a:latin typeface="Times New Roman" panose="02020603050405020304" pitchFamily="18" charset="0"/>
                <a:ea typeface="Calibri" panose="020F0502020204030204" pitchFamily="34" charset="0"/>
              </a:rPr>
              <a:t>I</a:t>
            </a:r>
            <a:r>
              <a:rPr lang="ru-RU" sz="1200" b="1" dirty="0" smtClean="0">
                <a:solidFill>
                  <a:srgbClr val="002060"/>
                </a:solidFill>
                <a:latin typeface="Times New Roman" panose="02020603050405020304" pitchFamily="18" charset="0"/>
                <a:ea typeface="Calibri" panose="020F0502020204030204" pitchFamily="34" charset="0"/>
              </a:rPr>
              <a:t> категори</a:t>
            </a:r>
            <a:r>
              <a:rPr lang="ru-RU" sz="1200" b="1" dirty="0">
                <a:solidFill>
                  <a:srgbClr val="002060"/>
                </a:solidFill>
                <a:latin typeface="Times New Roman" panose="02020603050405020304" pitchFamily="18" charset="0"/>
                <a:ea typeface="Calibri" panose="020F0502020204030204" pitchFamily="34" charset="0"/>
              </a:rPr>
              <a:t>я</a:t>
            </a:r>
            <a:r>
              <a:rPr lang="ru-RU" sz="1200" b="1" dirty="0" smtClean="0">
                <a:solidFill>
                  <a:srgbClr val="002060"/>
                </a:solidFill>
                <a:latin typeface="Times New Roman" panose="02020603050405020304" pitchFamily="18" charset="0"/>
                <a:ea typeface="Calibri" panose="020F0502020204030204" pitchFamily="34" charset="0"/>
              </a:rPr>
              <a:t>.</a:t>
            </a:r>
            <a:endParaRPr lang="ru-RU" sz="1600" b="1" dirty="0">
              <a:solidFill>
                <a:srgbClr val="002060"/>
              </a:solidFill>
              <a:latin typeface="Calibri" panose="020F0502020204030204" pitchFamily="34" charset="0"/>
              <a:ea typeface="Calibri" panose="020F0502020204030204" pitchFamily="34" charset="0"/>
            </a:endParaRPr>
          </a:p>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rPr>
              <a:t>Средний медицинский персонал:</a:t>
            </a:r>
            <a:endParaRPr lang="ru-RU" sz="1200" dirty="0">
              <a:solidFill>
                <a:srgbClr val="002060"/>
              </a:solidFill>
              <a:latin typeface="Calibri" panose="020F0502020204030204" pitchFamily="34" charset="0"/>
              <a:ea typeface="Calibri" panose="020F0502020204030204" pitchFamily="34" charset="0"/>
            </a:endParaRPr>
          </a:p>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rPr>
              <a:t>Старшая медицинская </a:t>
            </a:r>
            <a:r>
              <a:rPr lang="ru-RU" sz="1200" b="1" dirty="0" smtClean="0">
                <a:solidFill>
                  <a:srgbClr val="002060"/>
                </a:solidFill>
                <a:latin typeface="Times New Roman" panose="02020603050405020304" pitchFamily="18" charset="0"/>
                <a:ea typeface="Calibri" panose="020F0502020204030204" pitchFamily="34" charset="0"/>
              </a:rPr>
              <a:t>сестра</a:t>
            </a:r>
            <a:r>
              <a:rPr lang="ru-RU" sz="1200" dirty="0">
                <a:solidFill>
                  <a:srgbClr val="002060"/>
                </a:solidFill>
                <a:latin typeface="Times New Roman" panose="02020603050405020304" pitchFamily="18" charset="0"/>
                <a:ea typeface="Calibri" panose="020F0502020204030204" pitchFamily="34" charset="0"/>
              </a:rPr>
              <a:t> </a:t>
            </a:r>
            <a:r>
              <a:rPr lang="ru-RU" sz="1200" dirty="0" smtClean="0">
                <a:solidFill>
                  <a:srgbClr val="002060"/>
                </a:solidFill>
                <a:latin typeface="Times New Roman" panose="02020603050405020304" pitchFamily="18" charset="0"/>
                <a:ea typeface="Calibri" panose="020F0502020204030204" pitchFamily="34" charset="0"/>
              </a:rPr>
              <a:t>– </a:t>
            </a:r>
            <a:r>
              <a:rPr lang="ru-RU" sz="1200" b="1" dirty="0" smtClean="0">
                <a:solidFill>
                  <a:srgbClr val="002060"/>
                </a:solidFill>
                <a:latin typeface="Times New Roman" panose="02020603050405020304" pitchFamily="18" charset="0"/>
                <a:ea typeface="Calibri" panose="020F0502020204030204" pitchFamily="34" charset="0"/>
              </a:rPr>
              <a:t>Малиева Фатима Александровна </a:t>
            </a:r>
            <a:endParaRPr lang="ru-RU" sz="1200" b="1" dirty="0">
              <a:solidFill>
                <a:srgbClr val="002060"/>
              </a:solidFill>
              <a:latin typeface="Times New Roman" panose="02020603050405020304" pitchFamily="18" charset="0"/>
              <a:ea typeface="Calibri" panose="020F0502020204030204" pitchFamily="34" charset="0"/>
            </a:endParaRPr>
          </a:p>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rPr>
              <a:t>Старшая медицинская </a:t>
            </a:r>
            <a:r>
              <a:rPr lang="ru-RU" sz="1200" b="1" dirty="0" smtClean="0">
                <a:solidFill>
                  <a:srgbClr val="002060"/>
                </a:solidFill>
                <a:latin typeface="Times New Roman" panose="02020603050405020304" pitchFamily="18" charset="0"/>
                <a:ea typeface="Calibri" panose="020F0502020204030204" pitchFamily="34" charset="0"/>
              </a:rPr>
              <a:t>сестра – Степанова Елена Павловна </a:t>
            </a:r>
            <a:endParaRPr lang="ru-RU" sz="1200" dirty="0">
              <a:solidFill>
                <a:srgbClr val="002060"/>
              </a:solidFill>
              <a:latin typeface="Calibri" panose="020F0502020204030204" pitchFamily="34" charset="0"/>
              <a:ea typeface="Calibri" panose="020F0502020204030204" pitchFamily="34" charset="0"/>
            </a:endParaRPr>
          </a:p>
          <a:p>
            <a:r>
              <a:rPr lang="ru-RU" sz="1200" b="1" dirty="0" smtClean="0">
                <a:solidFill>
                  <a:srgbClr val="002060"/>
                </a:solidFill>
                <a:latin typeface="Times New Roman" panose="02020603050405020304" pitchFamily="18" charset="0"/>
                <a:cs typeface="Times New Roman" panose="02020603050405020304" pitchFamily="18" charset="0"/>
              </a:rPr>
              <a:t>В </a:t>
            </a:r>
            <a:r>
              <a:rPr lang="ru-RU" sz="1200" b="1" dirty="0">
                <a:solidFill>
                  <a:srgbClr val="002060"/>
                </a:solidFill>
                <a:latin typeface="Times New Roman" panose="02020603050405020304" pitchFamily="18" charset="0"/>
                <a:cs typeface="Times New Roman" panose="02020603050405020304" pitchFamily="18" charset="0"/>
              </a:rPr>
              <a:t>медицинский блок входит: прививочный кабинет, кабинет осмотра </a:t>
            </a:r>
            <a:r>
              <a:rPr lang="ru-RU" sz="1200" b="1" dirty="0" smtClean="0">
                <a:solidFill>
                  <a:srgbClr val="002060"/>
                </a:solidFill>
                <a:latin typeface="Times New Roman" panose="02020603050405020304" pitchFamily="18" charset="0"/>
                <a:cs typeface="Times New Roman" panose="02020603050405020304" pitchFamily="18" charset="0"/>
              </a:rPr>
              <a:t>воспитанников; </a:t>
            </a:r>
            <a:endParaRPr lang="ru-RU" sz="1200" b="1" dirty="0">
              <a:solidFill>
                <a:srgbClr val="002060"/>
              </a:solidFill>
              <a:latin typeface="Times New Roman" panose="02020603050405020304" pitchFamily="18" charset="0"/>
              <a:cs typeface="Times New Roman" panose="02020603050405020304" pitchFamily="18" charset="0"/>
            </a:endParaRPr>
          </a:p>
          <a:p>
            <a:r>
              <a:rPr lang="ru-RU" sz="1200" b="1" dirty="0">
                <a:solidFill>
                  <a:srgbClr val="002060"/>
                </a:solidFill>
                <a:latin typeface="Times New Roman" panose="02020603050405020304" pitchFamily="18" charset="0"/>
                <a:cs typeface="Times New Roman" panose="02020603050405020304" pitchFamily="18" charset="0"/>
              </a:rPr>
              <a:t>Медицинский блок используется для:  организации оказания первичной </a:t>
            </a:r>
            <a:r>
              <a:rPr lang="ru-RU" sz="1200" b="1" dirty="0" smtClean="0">
                <a:solidFill>
                  <a:srgbClr val="002060"/>
                </a:solidFill>
                <a:latin typeface="Times New Roman" panose="02020603050405020304" pitchFamily="18" charset="0"/>
                <a:cs typeface="Times New Roman" panose="02020603050405020304" pitchFamily="18" charset="0"/>
              </a:rPr>
              <a:t>медико-</a:t>
            </a:r>
          </a:p>
          <a:p>
            <a:r>
              <a:rPr lang="ru-RU" sz="1200" b="1" dirty="0" smtClean="0">
                <a:solidFill>
                  <a:srgbClr val="002060"/>
                </a:solidFill>
                <a:latin typeface="Times New Roman" panose="02020603050405020304" pitchFamily="18" charset="0"/>
                <a:cs typeface="Times New Roman" panose="02020603050405020304" pitchFamily="18" charset="0"/>
              </a:rPr>
              <a:t>санитарной </a:t>
            </a:r>
            <a:r>
              <a:rPr lang="ru-RU" sz="1200" b="1" dirty="0">
                <a:solidFill>
                  <a:srgbClr val="002060"/>
                </a:solidFill>
                <a:latin typeface="Times New Roman" panose="02020603050405020304" pitchFamily="18" charset="0"/>
                <a:cs typeface="Times New Roman" panose="02020603050405020304" pitchFamily="18" charset="0"/>
              </a:rPr>
              <a:t>помощи; </a:t>
            </a:r>
            <a:r>
              <a:rPr lang="ru-RU" sz="1200" b="1" dirty="0" smtClean="0">
                <a:solidFill>
                  <a:srgbClr val="002060"/>
                </a:solidFill>
                <a:latin typeface="Times New Roman" panose="02020603050405020304" pitchFamily="18" charset="0"/>
                <a:cs typeface="Times New Roman" panose="02020603050405020304" pitchFamily="18" charset="0"/>
              </a:rPr>
              <a:t>организации </a:t>
            </a:r>
            <a:r>
              <a:rPr lang="ru-RU" sz="1200" b="1" dirty="0">
                <a:solidFill>
                  <a:srgbClr val="002060"/>
                </a:solidFill>
                <a:latin typeface="Times New Roman" panose="02020603050405020304" pitchFamily="18" charset="0"/>
                <a:cs typeface="Times New Roman" panose="02020603050405020304" pitchFamily="18" charset="0"/>
              </a:rPr>
              <a:t>проведения плановых профилактических осмотров;  </a:t>
            </a:r>
            <a:endParaRPr lang="ru-RU" sz="1200" b="1" dirty="0" smtClean="0">
              <a:solidFill>
                <a:srgbClr val="002060"/>
              </a:solidFill>
              <a:latin typeface="Times New Roman" panose="02020603050405020304" pitchFamily="18" charset="0"/>
              <a:cs typeface="Times New Roman" panose="02020603050405020304" pitchFamily="18" charset="0"/>
            </a:endParaRPr>
          </a:p>
          <a:p>
            <a:r>
              <a:rPr lang="ru-RU" sz="1200" b="1" dirty="0" smtClean="0">
                <a:solidFill>
                  <a:srgbClr val="002060"/>
                </a:solidFill>
                <a:latin typeface="Times New Roman" panose="02020603050405020304" pitchFamily="18" charset="0"/>
                <a:cs typeface="Times New Roman" panose="02020603050405020304" pitchFamily="18" charset="0"/>
              </a:rPr>
              <a:t>антропометрии</a:t>
            </a:r>
            <a:r>
              <a:rPr lang="ru-RU" sz="1200" b="1" dirty="0">
                <a:solidFill>
                  <a:srgbClr val="002060"/>
                </a:solidFill>
                <a:latin typeface="Times New Roman" panose="02020603050405020304" pitchFamily="18" charset="0"/>
                <a:cs typeface="Times New Roman" panose="02020603050405020304" pitchFamily="18" charset="0"/>
              </a:rPr>
              <a:t>;  своевременного выявления отклонений в развитии воспитанников;  </a:t>
            </a:r>
            <a:endParaRPr lang="ru-RU" sz="1200" b="1" dirty="0" smtClean="0">
              <a:solidFill>
                <a:srgbClr val="002060"/>
              </a:solidFill>
              <a:latin typeface="Times New Roman" panose="02020603050405020304" pitchFamily="18" charset="0"/>
              <a:cs typeface="Times New Roman" panose="02020603050405020304" pitchFamily="18" charset="0"/>
            </a:endParaRPr>
          </a:p>
          <a:p>
            <a:r>
              <a:rPr lang="ru-RU" sz="1200" b="1" dirty="0" smtClean="0">
                <a:solidFill>
                  <a:srgbClr val="002060"/>
                </a:solidFill>
                <a:latin typeface="Times New Roman" panose="02020603050405020304" pitchFamily="18" charset="0"/>
                <a:cs typeface="Times New Roman" panose="02020603050405020304" pitchFamily="18" charset="0"/>
              </a:rPr>
              <a:t>проведения </a:t>
            </a:r>
            <a:r>
              <a:rPr lang="ru-RU" sz="1200" b="1" dirty="0">
                <a:solidFill>
                  <a:srgbClr val="002060"/>
                </a:solidFill>
                <a:latin typeface="Times New Roman" panose="02020603050405020304" pitchFamily="18" charset="0"/>
                <a:cs typeface="Times New Roman" panose="02020603050405020304" pitchFamily="18" charset="0"/>
              </a:rPr>
              <a:t>профилактических мероприятий, направленных на снижение заболеваемости </a:t>
            </a:r>
            <a:endParaRPr lang="ru-RU" sz="1200" b="1" dirty="0" smtClean="0">
              <a:solidFill>
                <a:srgbClr val="002060"/>
              </a:solidFill>
              <a:latin typeface="Times New Roman" panose="02020603050405020304" pitchFamily="18" charset="0"/>
              <a:cs typeface="Times New Roman" panose="02020603050405020304" pitchFamily="18" charset="0"/>
            </a:endParaRPr>
          </a:p>
          <a:p>
            <a:r>
              <a:rPr lang="ru-RU" sz="1200" b="1" dirty="0" smtClean="0">
                <a:solidFill>
                  <a:srgbClr val="002060"/>
                </a:solidFill>
                <a:latin typeface="Times New Roman" panose="02020603050405020304" pitchFamily="18" charset="0"/>
                <a:cs typeface="Times New Roman" panose="02020603050405020304" pitchFamily="18" charset="0"/>
              </a:rPr>
              <a:t>воспитанников</a:t>
            </a:r>
            <a:r>
              <a:rPr lang="ru-RU" sz="1200" b="1" dirty="0">
                <a:solidFill>
                  <a:srgbClr val="002060"/>
                </a:solidFill>
                <a:latin typeface="Times New Roman" panose="02020603050405020304" pitchFamily="18" charset="0"/>
                <a:cs typeface="Times New Roman" panose="02020603050405020304" pitchFamily="18" charset="0"/>
              </a:rPr>
              <a:t>;  санитарно-просветительской работы;  проведения гигиенического </a:t>
            </a:r>
            <a:endParaRPr lang="ru-RU" sz="1200" b="1" dirty="0" smtClean="0">
              <a:solidFill>
                <a:srgbClr val="002060"/>
              </a:solidFill>
              <a:latin typeface="Times New Roman" panose="02020603050405020304" pitchFamily="18" charset="0"/>
              <a:cs typeface="Times New Roman" panose="02020603050405020304" pitchFamily="18" charset="0"/>
            </a:endParaRPr>
          </a:p>
          <a:p>
            <a:r>
              <a:rPr lang="ru-RU" sz="1200" b="1" dirty="0" smtClean="0">
                <a:solidFill>
                  <a:srgbClr val="002060"/>
                </a:solidFill>
                <a:latin typeface="Times New Roman" panose="02020603050405020304" pitchFamily="18" charset="0"/>
                <a:cs typeface="Times New Roman" panose="02020603050405020304" pitchFamily="18" charset="0"/>
              </a:rPr>
              <a:t>обучения </a:t>
            </a:r>
            <a:r>
              <a:rPr lang="ru-RU" sz="1200" b="1" dirty="0">
                <a:solidFill>
                  <a:srgbClr val="002060"/>
                </a:solidFill>
                <a:latin typeface="Times New Roman" panose="02020603050405020304" pitchFamily="18" charset="0"/>
                <a:cs typeface="Times New Roman" panose="02020603050405020304" pitchFamily="18" charset="0"/>
              </a:rPr>
              <a:t>и консультирования работников детского сада и родителей (законных представителей</a:t>
            </a:r>
            <a:r>
              <a:rPr lang="ru-RU" sz="1200" b="1" dirty="0" smtClean="0">
                <a:solidFill>
                  <a:srgbClr val="002060"/>
                </a:solidFill>
                <a:latin typeface="Times New Roman" panose="02020603050405020304" pitchFamily="18" charset="0"/>
                <a:cs typeface="Times New Roman" panose="02020603050405020304" pitchFamily="18" charset="0"/>
              </a:rPr>
              <a:t>).</a:t>
            </a:r>
          </a:p>
          <a:p>
            <a:r>
              <a:rPr lang="ru-RU" sz="1200" b="1" dirty="0" smtClean="0">
                <a:solidFill>
                  <a:srgbClr val="002060"/>
                </a:solidFill>
                <a:latin typeface="Times New Roman" panose="02020603050405020304" pitchFamily="18" charset="0"/>
                <a:cs typeface="Times New Roman" panose="02020603050405020304" pitchFamily="18" charset="0"/>
              </a:rPr>
              <a:t> </a:t>
            </a:r>
            <a:r>
              <a:rPr lang="ru-RU" sz="1200" b="1" dirty="0">
                <a:solidFill>
                  <a:srgbClr val="002060"/>
                </a:solidFill>
                <a:latin typeface="Times New Roman" panose="02020603050405020304" pitchFamily="18" charset="0"/>
                <a:cs typeface="Times New Roman" panose="02020603050405020304" pitchFamily="18" charset="0"/>
              </a:rPr>
              <a:t>В детском саду: организовано 5-разовое питание с учетом 20-дневного цикличного меню;  </a:t>
            </a:r>
            <a:endParaRPr lang="ru-RU" sz="1200" b="1" dirty="0" smtClean="0">
              <a:solidFill>
                <a:srgbClr val="002060"/>
              </a:solidFill>
              <a:latin typeface="Times New Roman" panose="02020603050405020304" pitchFamily="18" charset="0"/>
              <a:cs typeface="Times New Roman" panose="02020603050405020304" pitchFamily="18" charset="0"/>
            </a:endParaRPr>
          </a:p>
          <a:p>
            <a:r>
              <a:rPr lang="ru-RU" sz="1200" b="1" dirty="0" smtClean="0">
                <a:solidFill>
                  <a:srgbClr val="002060"/>
                </a:solidFill>
                <a:latin typeface="Times New Roman" panose="02020603050405020304" pitchFamily="18" charset="0"/>
                <a:cs typeface="Times New Roman" panose="02020603050405020304" pitchFamily="18" charset="0"/>
              </a:rPr>
              <a:t>охрана </a:t>
            </a:r>
            <a:r>
              <a:rPr lang="ru-RU" sz="1200" b="1" dirty="0">
                <a:solidFill>
                  <a:srgbClr val="002060"/>
                </a:solidFill>
                <a:latin typeface="Times New Roman" panose="02020603050405020304" pitchFamily="18" charset="0"/>
                <a:cs typeface="Times New Roman" panose="02020603050405020304" pitchFamily="18" charset="0"/>
              </a:rPr>
              <a:t>в дневное и ночное время суток, а также тревожная кнопка обеспечивают защиту жизни и здоровья воспитанников. </a:t>
            </a:r>
          </a:p>
          <a:p>
            <a:r>
              <a:rPr lang="ru-RU" sz="1200" b="1" dirty="0">
                <a:solidFill>
                  <a:srgbClr val="002060"/>
                </a:solidFill>
                <a:latin typeface="Times New Roman" panose="02020603050405020304" pitchFamily="18" charset="0"/>
                <a:cs typeface="Times New Roman" panose="02020603050405020304" pitchFamily="18" charset="0"/>
              </a:rPr>
              <a:t>Территория детского сада имеет </a:t>
            </a:r>
            <a:r>
              <a:rPr lang="ru-RU" sz="1200" b="1" dirty="0">
                <a:latin typeface="Times New Roman" panose="02020603050405020304" pitchFamily="18" charset="0"/>
                <a:cs typeface="Times New Roman" panose="02020603050405020304" pitchFamily="18" charset="0"/>
              </a:rPr>
              <a:t>7</a:t>
            </a:r>
            <a:r>
              <a:rPr lang="ru-RU" sz="1200" b="1" dirty="0" smtClean="0">
                <a:solidFill>
                  <a:srgbClr val="FF0000"/>
                </a:solidFill>
                <a:latin typeface="Times New Roman" panose="02020603050405020304" pitchFamily="18" charset="0"/>
                <a:cs typeface="Times New Roman" panose="02020603050405020304" pitchFamily="18" charset="0"/>
              </a:rPr>
              <a:t> </a:t>
            </a:r>
            <a:r>
              <a:rPr lang="ru-RU" sz="1200" b="1" dirty="0">
                <a:solidFill>
                  <a:srgbClr val="002060"/>
                </a:solidFill>
                <a:latin typeface="Times New Roman" panose="02020603050405020304" pitchFamily="18" charset="0"/>
                <a:cs typeface="Times New Roman" panose="02020603050405020304" pitchFamily="18" charset="0"/>
              </a:rPr>
              <a:t>прогулочных участков с верандами</a:t>
            </a:r>
            <a:r>
              <a:rPr lang="ru-RU" sz="1200" b="1" dirty="0" smtClean="0">
                <a:solidFill>
                  <a:srgbClr val="002060"/>
                </a:solidFill>
                <a:latin typeface="Times New Roman" panose="02020603050405020304" pitchFamily="18" charset="0"/>
                <a:cs typeface="Times New Roman" panose="02020603050405020304" pitchFamily="18" charset="0"/>
              </a:rPr>
              <a:t>, спортивный участок. </a:t>
            </a:r>
            <a:endParaRPr lang="ru-RU" sz="1200" b="1" dirty="0">
              <a:solidFill>
                <a:srgbClr val="002060"/>
              </a:solidFill>
              <a:latin typeface="Times New Roman" panose="02020603050405020304" pitchFamily="18" charset="0"/>
              <a:cs typeface="Times New Roman" panose="02020603050405020304" pitchFamily="18" charset="0"/>
            </a:endParaRPr>
          </a:p>
          <a:p>
            <a:pPr>
              <a:lnSpc>
                <a:spcPct val="115000"/>
              </a:lnSpc>
              <a:spcAft>
                <a:spcPts val="0"/>
              </a:spcAft>
            </a:pPr>
            <a:r>
              <a:rPr lang="ru-RU" sz="1200" b="1" dirty="0">
                <a:solidFill>
                  <a:srgbClr val="002060"/>
                </a:solidFill>
                <a:latin typeface="Times New Roman" panose="02020603050405020304" pitchFamily="18" charset="0"/>
                <a:cs typeface="Times New Roman" panose="02020603050405020304" pitchFamily="18" charset="0"/>
              </a:rPr>
              <a:t>Все имеющиеся помещения и площади максимально используются в образовательной деятельности и отвечают действующим требованиям, нормам и правилам</a:t>
            </a:r>
            <a:r>
              <a:rPr lang="ru-RU" sz="1200" b="1" dirty="0" smtClean="0">
                <a:solidFill>
                  <a:srgbClr val="002060"/>
                </a:solidFill>
                <a:latin typeface="Times New Roman" panose="02020603050405020304" pitchFamily="18" charset="0"/>
                <a:cs typeface="Times New Roman" panose="02020603050405020304" pitchFamily="18" charset="0"/>
              </a:rPr>
              <a:t>.</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Кроме Этого Детский Сад № </a:t>
            </a:r>
            <a:r>
              <a:rPr lang="ru-RU" sz="1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47 </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Работает В контакте С Психолого- Медика - Педагогической Комиссией:</a:t>
            </a:r>
            <a:endParaRPr lang="ru-RU" sz="11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lvl="1">
              <a:lnSpc>
                <a:spcPct val="115000"/>
              </a:lnSpc>
            </a:pP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течении учебного года педагоги- логопед, психолог, дефектолог, </a:t>
            </a:r>
            <a:r>
              <a:rPr lang="ru-RU"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тьютор</a:t>
            </a: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и медицинские работники выявляют детей, нуждающихся в индивидуальной программе обучения и направляют родителей с детьми на консультацию на ПМПК, где:  </a:t>
            </a:r>
          </a:p>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-уточняется диагноз</a:t>
            </a:r>
          </a:p>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-даются рекомендации по лечебному и реабилитационному направлению</a:t>
            </a:r>
          </a:p>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-работа с ПМПК ведется по плану, составленному на год</a:t>
            </a:r>
          </a:p>
          <a:p>
            <a:pPr>
              <a:lnSpc>
                <a:spcPct val="115000"/>
              </a:lnSpc>
              <a:spcAft>
                <a:spcPts val="0"/>
              </a:spcAft>
            </a:pPr>
            <a:r>
              <a:rPr lang="ru-RU"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-даются рекомендации по дальнейшему пребыванию детей достигших школьного возраста.</a:t>
            </a:r>
          </a:p>
          <a:p>
            <a:endParaRPr lang="ru-RU" sz="1400"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descr="https://pickimage.ru/wp-content/uploads/images/detskie/hospital/doktor12.jpg"/>
          <p:cNvPicPr/>
          <p:nvPr/>
        </p:nvPicPr>
        <p:blipFill rotWithShape="1">
          <a:blip r:embed="rId2">
            <a:extLst>
              <a:ext uri="{28A0092B-C50C-407E-A947-70E740481C1C}">
                <a14:useLocalDpi xmlns:a14="http://schemas.microsoft.com/office/drawing/2010/main" val="0"/>
              </a:ext>
            </a:extLst>
          </a:blip>
          <a:srcRect l="28977" t="4528" r="35324" b="6460"/>
          <a:stretch/>
        </p:blipFill>
        <p:spPr bwMode="auto">
          <a:xfrm>
            <a:off x="7092280" y="116632"/>
            <a:ext cx="1613679" cy="3384376"/>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62571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18637" y="4521475"/>
            <a:ext cx="5832648" cy="2092881"/>
          </a:xfrm>
          <a:prstGeom prst="rect">
            <a:avLst/>
          </a:prstGeom>
        </p:spPr>
        <p:txBody>
          <a:bodyPr wrap="square">
            <a:spAutoFit/>
          </a:bodyPr>
          <a:lstStyle/>
          <a:p>
            <a:r>
              <a:rPr lang="ru-RU" sz="1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Детский сад работает в тесном контакте с  детской  поликлиникой: </a:t>
            </a:r>
          </a:p>
          <a:p>
            <a:r>
              <a:rPr lang="ru-RU" sz="1400" b="1" dirty="0">
                <a:latin typeface="Times New Roman" panose="02020603050405020304" pitchFamily="18" charset="0"/>
                <a:cs typeface="Times New Roman" panose="02020603050405020304" pitchFamily="18" charset="0"/>
              </a:rPr>
              <a:t>- при подготовке ребенка к поступлению в детский сад и ведению его в </a:t>
            </a:r>
            <a:r>
              <a:rPr lang="ru-RU" sz="1400" b="1" dirty="0" smtClean="0">
                <a:latin typeface="Times New Roman" panose="02020603050405020304" pitchFamily="18" charset="0"/>
                <a:cs typeface="Times New Roman" panose="02020603050405020304" pitchFamily="18" charset="0"/>
              </a:rPr>
              <a:t>период </a:t>
            </a:r>
            <a:r>
              <a:rPr lang="ru-RU" sz="1400" b="1" dirty="0">
                <a:latin typeface="Times New Roman" panose="02020603050405020304" pitchFamily="18" charset="0"/>
                <a:cs typeface="Times New Roman" panose="02020603050405020304" pitchFamily="18" charset="0"/>
              </a:rPr>
              <a:t>адаптации;</a:t>
            </a:r>
          </a:p>
          <a:p>
            <a:r>
              <a:rPr lang="ru-RU" sz="1400" b="1" dirty="0">
                <a:latin typeface="Times New Roman" panose="02020603050405020304" pitchFamily="18" charset="0"/>
                <a:cs typeface="Times New Roman" panose="02020603050405020304" pitchFamily="18" charset="0"/>
              </a:rPr>
              <a:t>- при выписке ребенка в детский сад после острого заболевания и его оздоровление;</a:t>
            </a:r>
          </a:p>
          <a:p>
            <a:pPr marL="171450" indent="-171450">
              <a:buFontTx/>
              <a:buChar char="-"/>
            </a:pPr>
            <a:r>
              <a:rPr lang="ru-RU" sz="1400" b="1" dirty="0">
                <a:latin typeface="Times New Roman" panose="02020603050405020304" pitchFamily="18" charset="0"/>
                <a:cs typeface="Times New Roman" panose="02020603050405020304" pitchFamily="18" charset="0"/>
              </a:rPr>
              <a:t>при диспансеризации детей и контроле  за состоянием </a:t>
            </a:r>
            <a:r>
              <a:rPr lang="ru-RU" sz="1400" b="1" dirty="0" smtClean="0">
                <a:latin typeface="Times New Roman" panose="02020603050405020304" pitchFamily="18" charset="0"/>
                <a:cs typeface="Times New Roman" panose="02020603050405020304" pitchFamily="18" charset="0"/>
              </a:rPr>
              <a:t>их здоровья</a:t>
            </a:r>
            <a:r>
              <a:rPr lang="ru-RU" sz="1400" b="1" dirty="0">
                <a:latin typeface="Times New Roman" panose="02020603050405020304" pitchFamily="18" charset="0"/>
                <a:cs typeface="Times New Roman" panose="02020603050405020304" pitchFamily="18" charset="0"/>
              </a:rPr>
              <a:t>;</a:t>
            </a:r>
          </a:p>
          <a:p>
            <a:r>
              <a:rPr lang="ru-RU" sz="1400" b="1" dirty="0">
                <a:latin typeface="Times New Roman" panose="02020603050405020304" pitchFamily="18" charset="0"/>
                <a:cs typeface="Times New Roman" panose="02020603050405020304" pitchFamily="18" charset="0"/>
              </a:rPr>
              <a:t>-оздоровлению детей с отклонениями в состоянии здоровья и с хроническими заболеваниями.</a:t>
            </a:r>
          </a:p>
        </p:txBody>
      </p:sp>
      <p:sp>
        <p:nvSpPr>
          <p:cNvPr id="3" name="Прямоугольник 2"/>
          <p:cNvSpPr/>
          <p:nvPr/>
        </p:nvSpPr>
        <p:spPr>
          <a:xfrm>
            <a:off x="179512" y="402584"/>
            <a:ext cx="5430187" cy="2308324"/>
          </a:xfrm>
          <a:prstGeom prst="rect">
            <a:avLst/>
          </a:prstGeom>
        </p:spPr>
        <p:txBody>
          <a:bodyPr wrap="square">
            <a:spAutoFit/>
          </a:bodyPr>
          <a:lstStyle/>
          <a:p>
            <a:r>
              <a:rPr lang="ru-RU" sz="1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Кроме  этого, детский сад № </a:t>
            </a:r>
            <a:r>
              <a:rPr lang="ru-RU" sz="16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47 </a:t>
            </a:r>
            <a:r>
              <a:rPr lang="ru-RU" sz="1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работает в контакте с психолого-медико-педагогической комиссией</a:t>
            </a:r>
            <a:r>
              <a:rPr lang="ru-RU" sz="16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a:t>
            </a:r>
            <a:endParaRPr lang="ru-RU" sz="1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r>
              <a:rPr lang="ru-RU" sz="1400" b="1" dirty="0">
                <a:solidFill>
                  <a:srgbClr val="4D4D4D"/>
                </a:solidFill>
                <a:latin typeface="Times New Roman" panose="02020603050405020304" pitchFamily="18" charset="0"/>
                <a:cs typeface="Times New Roman" panose="02020603050405020304" pitchFamily="18" charset="0"/>
              </a:rPr>
              <a:t>- перед поступлением в детский сад из других детских садов, дети проходят медицинскую комиссию и получают направление на поступление в наш детский сад.</a:t>
            </a:r>
          </a:p>
          <a:p>
            <a:r>
              <a:rPr lang="ru-RU" sz="1400" b="1" dirty="0">
                <a:solidFill>
                  <a:srgbClr val="4D4D4D"/>
                </a:solidFill>
                <a:latin typeface="Times New Roman" panose="02020603050405020304" pitchFamily="18" charset="0"/>
                <a:cs typeface="Times New Roman" panose="02020603050405020304" pitchFamily="18" charset="0"/>
              </a:rPr>
              <a:t>- на заседании медицинской комиссии уточняется диагноз;</a:t>
            </a:r>
          </a:p>
          <a:p>
            <a:r>
              <a:rPr lang="ru-RU" sz="1400" b="1" dirty="0">
                <a:solidFill>
                  <a:srgbClr val="4D4D4D"/>
                </a:solidFill>
                <a:latin typeface="Times New Roman" panose="02020603050405020304" pitchFamily="18" charset="0"/>
                <a:cs typeface="Times New Roman" panose="02020603050405020304" pitchFamily="18" charset="0"/>
              </a:rPr>
              <a:t>- даются рекомендации по лечебному и реабилитационному направлению;</a:t>
            </a:r>
          </a:p>
          <a:p>
            <a:r>
              <a:rPr lang="ru-RU" sz="1400" b="1" dirty="0">
                <a:solidFill>
                  <a:srgbClr val="4D4D4D"/>
                </a:solidFill>
                <a:latin typeface="Times New Roman" panose="02020603050405020304" pitchFamily="18" charset="0"/>
                <a:cs typeface="Times New Roman" panose="02020603050405020304" pitchFamily="18" charset="0"/>
              </a:rPr>
              <a:t>- работа с ПМПК ведется по плану, составленному на год;</a:t>
            </a:r>
          </a:p>
          <a:p>
            <a:r>
              <a:rPr lang="ru-RU" sz="1400" b="1" dirty="0">
                <a:solidFill>
                  <a:srgbClr val="4D4D4D"/>
                </a:solidFill>
                <a:latin typeface="Times New Roman" panose="02020603050405020304" pitchFamily="18" charset="0"/>
                <a:cs typeface="Times New Roman" panose="02020603050405020304" pitchFamily="18" charset="0"/>
              </a:rPr>
              <a:t>- даются рекомендации по дальнейшему пребыванию детей;</a:t>
            </a:r>
          </a:p>
        </p:txBody>
      </p:sp>
      <p:pic>
        <p:nvPicPr>
          <p:cNvPr id="4" name="Рисунок 3" descr="https://thumbs.dreamstime.com/b/%D0%B4%D0%B5%D1%82%D0%B8-%D0%B8%D0%B3%D1%80%D0%B0%D1%8F-%D0%B4%D0%BE%D0%BA%D1%82%D0%BE%D1%80%D0%B0-%D0%B8-%D0%BF%D0%B0%D1%86%D0%B8%D0%B5%D0%BD%D1%82%D0%B0-114431858.jpg"/>
          <p:cNvPicPr/>
          <p:nvPr/>
        </p:nvPicPr>
        <p:blipFill>
          <a:blip r:embed="rId2">
            <a:extLst>
              <a:ext uri="{28A0092B-C50C-407E-A947-70E740481C1C}">
                <a14:useLocalDpi xmlns:a14="http://schemas.microsoft.com/office/drawing/2010/main" val="0"/>
              </a:ext>
            </a:extLst>
          </a:blip>
          <a:srcRect/>
          <a:stretch>
            <a:fillRect/>
          </a:stretch>
        </p:blipFill>
        <p:spPr bwMode="auto">
          <a:xfrm>
            <a:off x="5463726" y="552130"/>
            <a:ext cx="2996706" cy="3622541"/>
          </a:xfrm>
          <a:prstGeom prst="rect">
            <a:avLst/>
          </a:prstGeom>
          <a:ln>
            <a:noFill/>
          </a:ln>
          <a:effectLst>
            <a:softEdge rad="112500"/>
          </a:effectLst>
        </p:spPr>
      </p:pic>
      <p:pic>
        <p:nvPicPr>
          <p:cNvPr id="5" name="Рисунок 4" descr="http://gorpold8.spb.ru/wp-content/uploads/2017/08/21.jpg"/>
          <p:cNvPicPr/>
          <p:nvPr/>
        </p:nvPicPr>
        <p:blipFill>
          <a:blip r:embed="rId3">
            <a:extLst>
              <a:ext uri="{28A0092B-C50C-407E-A947-70E740481C1C}">
                <a14:useLocalDpi xmlns:a14="http://schemas.microsoft.com/office/drawing/2010/main" val="0"/>
              </a:ext>
            </a:extLst>
          </a:blip>
          <a:srcRect/>
          <a:stretch>
            <a:fillRect/>
          </a:stretch>
        </p:blipFill>
        <p:spPr bwMode="auto">
          <a:xfrm>
            <a:off x="92706" y="2892338"/>
            <a:ext cx="3125931" cy="3521596"/>
          </a:xfrm>
          <a:prstGeom prst="rect">
            <a:avLst/>
          </a:prstGeom>
          <a:noFill/>
          <a:ln>
            <a:noFill/>
          </a:ln>
        </p:spPr>
      </p:pic>
    </p:spTree>
    <p:extLst>
      <p:ext uri="{BB962C8B-B14F-4D97-AF65-F5344CB8AC3E}">
        <p14:creationId xmlns:p14="http://schemas.microsoft.com/office/powerpoint/2010/main" val="1755690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938" y="332656"/>
            <a:ext cx="6244713" cy="3207032"/>
          </a:xfrm>
          <a:prstGeom prst="rect">
            <a:avLst/>
          </a:prstGeom>
        </p:spPr>
        <p:txBody>
          <a:bodyPr wrap="square">
            <a:spAutoFit/>
          </a:bodyPr>
          <a:lstStyle/>
          <a:p>
            <a:pPr>
              <a:lnSpc>
                <a:spcPct val="115000"/>
              </a:lnSpc>
              <a:spcAft>
                <a:spcPts val="0"/>
              </a:spcAft>
            </a:pPr>
            <a:r>
              <a:rPr lang="ru-RU" sz="1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В </a:t>
            </a:r>
            <a:r>
              <a:rPr lang="ru-RU"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течение года воспитанники детского сада получают:</a:t>
            </a:r>
          </a:p>
          <a:p>
            <a:pPr>
              <a:lnSpc>
                <a:spcPct val="115000"/>
              </a:lnSpc>
              <a:spcAft>
                <a:spcPts val="0"/>
              </a:spcAft>
            </a:pP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r>
              <a:rPr lang="ru-RU" sz="1400" b="1" dirty="0"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витаминотерапию;</a:t>
            </a:r>
          </a:p>
          <a:p>
            <a:pPr>
              <a:lnSpc>
                <a:spcPct val="115000"/>
              </a:lnSpc>
              <a:spcAft>
                <a:spcPts val="0"/>
              </a:spcAft>
            </a:pP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r>
              <a:rPr lang="ru-RU" sz="1400" b="1" dirty="0"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фитотерапию</a:t>
            </a: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0"/>
              </a:spcAft>
            </a:pP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r>
              <a:rPr lang="ru-RU" sz="1400" b="1" dirty="0"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кислородный </a:t>
            </a: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коктейль;</a:t>
            </a:r>
          </a:p>
          <a:p>
            <a:pPr marL="285750" indent="-285750">
              <a:lnSpc>
                <a:spcPct val="115000"/>
              </a:lnSpc>
              <a:spcAft>
                <a:spcPts val="0"/>
              </a:spcAft>
              <a:buFontTx/>
              <a:buChar char="-"/>
            </a:pP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противотуберкулезную терапию (по назначению врача-фтизиатра)</a:t>
            </a:r>
          </a:p>
          <a:p>
            <a:pPr>
              <a:lnSpc>
                <a:spcPct val="115000"/>
              </a:lnSpc>
              <a:spcAft>
                <a:spcPts val="0"/>
              </a:spcAft>
            </a:pP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r>
              <a:rPr lang="ru-RU" sz="1400" b="1" dirty="0"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закаливающие </a:t>
            </a: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процедуры;  </a:t>
            </a:r>
          </a:p>
          <a:p>
            <a:pPr>
              <a:lnSpc>
                <a:spcPct val="115000"/>
              </a:lnSpc>
              <a:spcAft>
                <a:spcPts val="0"/>
              </a:spcAft>
            </a:pPr>
            <a:r>
              <a:rPr lang="ru-RU" sz="1400" b="1" dirty="0"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r>
              <a:rPr lang="ru-RU" sz="1400" b="1" dirty="0" err="1"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стопотерапию</a:t>
            </a: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nSpc>
                <a:spcPct val="115000"/>
              </a:lnSpc>
              <a:spcAft>
                <a:spcPts val="0"/>
              </a:spcAft>
              <a:buFontTx/>
              <a:buChar char="-"/>
            </a:pP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занятия по физической культуре;</a:t>
            </a:r>
          </a:p>
          <a:p>
            <a:pPr marL="285750" indent="-285750">
              <a:lnSpc>
                <a:spcPct val="115000"/>
              </a:lnSpc>
              <a:buFontTx/>
              <a:buChar char="-"/>
            </a:pPr>
            <a:r>
              <a:rPr lang="ru-RU" sz="1400" b="1" dirty="0"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физиотерапевтическое и индивидуальное  лечение по назначению врача</a:t>
            </a:r>
            <a:r>
              <a:rPr lang="ru-RU" sz="1400" dirty="0"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прогулки (при соответствующем температурном режиме</a:t>
            </a:r>
            <a:r>
              <a:rPr lang="ru-RU" sz="1400" b="1" dirty="0"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ru-RU" sz="1400" dirty="0" smtClean="0">
                <a:solidFill>
                  <a:srgbClr val="4D4D4D"/>
                </a:solidFill>
                <a:latin typeface="Times New Roman" panose="02020603050405020304" pitchFamily="18" charset="0"/>
                <a:ea typeface="Calibri" panose="020F0502020204030204" pitchFamily="34" charset="0"/>
                <a:cs typeface="Times New Roman" panose="02020603050405020304" pitchFamily="18" charset="0"/>
              </a:rPr>
              <a:t>-     </a:t>
            </a:r>
            <a:r>
              <a:rPr lang="ru-RU" sz="1400" b="1" dirty="0">
                <a:solidFill>
                  <a:srgbClr val="4D4D4D"/>
                </a:solidFill>
                <a:latin typeface="Times New Roman" panose="02020603050405020304" pitchFamily="18" charset="0"/>
                <a:ea typeface="Calibri" panose="020F0502020204030204" pitchFamily="34" charset="0"/>
                <a:cs typeface="Times New Roman" panose="02020603050405020304" pitchFamily="18" charset="0"/>
              </a:rPr>
              <a:t>прогулки (при соответствующем температурном режиме);</a:t>
            </a:r>
          </a:p>
          <a:p>
            <a:pPr marL="285750" indent="-285750" algn="r">
              <a:lnSpc>
                <a:spcPct val="115000"/>
              </a:lnSpc>
              <a:spcAft>
                <a:spcPts val="0"/>
              </a:spcAft>
              <a:buFontTx/>
              <a:buChar char="-"/>
            </a:pPr>
            <a:endParaRPr lang="ru-RU" dirty="0"/>
          </a:p>
        </p:txBody>
      </p:sp>
      <p:pic>
        <p:nvPicPr>
          <p:cNvPr id="3" name="Рисунок 2" descr="https://bipbap.ru/wp-content/uploads/2017/11/picture1-640x474.png"/>
          <p:cNvPicPr/>
          <p:nvPr/>
        </p:nvPicPr>
        <p:blipFill>
          <a:blip r:embed="rId2">
            <a:extLst>
              <a:ext uri="{28A0092B-C50C-407E-A947-70E740481C1C}">
                <a14:useLocalDpi xmlns:a14="http://schemas.microsoft.com/office/drawing/2010/main" val="0"/>
              </a:ext>
            </a:extLst>
          </a:blip>
          <a:srcRect/>
          <a:stretch>
            <a:fillRect/>
          </a:stretch>
        </p:blipFill>
        <p:spPr bwMode="auto">
          <a:xfrm>
            <a:off x="5615608" y="476672"/>
            <a:ext cx="3528392" cy="2745595"/>
          </a:xfrm>
          <a:prstGeom prst="rect">
            <a:avLst/>
          </a:prstGeom>
          <a:noFill/>
          <a:ln>
            <a:noFill/>
          </a:ln>
        </p:spPr>
      </p:pic>
      <p:pic>
        <p:nvPicPr>
          <p:cNvPr id="4" name="Рисунок 3" descr="https://papik.pro/uploads/posts/2022-01/1642369712_35-papik-pro-p-sadik-klipart-38.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924944"/>
            <a:ext cx="5940425" cy="3617304"/>
          </a:xfrm>
          <a:prstGeom prst="rect">
            <a:avLst/>
          </a:prstGeom>
          <a:noFill/>
          <a:ln>
            <a:noFill/>
          </a:ln>
        </p:spPr>
      </p:pic>
    </p:spTree>
    <p:extLst>
      <p:ext uri="{BB962C8B-B14F-4D97-AF65-F5344CB8AC3E}">
        <p14:creationId xmlns:p14="http://schemas.microsoft.com/office/powerpoint/2010/main" val="596259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5" name="Прямоугольник 4"/>
          <p:cNvSpPr/>
          <p:nvPr/>
        </p:nvSpPr>
        <p:spPr>
          <a:xfrm>
            <a:off x="395536" y="860151"/>
            <a:ext cx="8496944" cy="276999"/>
          </a:xfrm>
          <a:prstGeom prst="rect">
            <a:avLst/>
          </a:prstGeom>
        </p:spPr>
        <p:txBody>
          <a:bodyPr wrap="square">
            <a:spAutoFit/>
          </a:bodyPr>
          <a:lstStyle/>
          <a:p>
            <a:pPr algn="just">
              <a:spcAft>
                <a:spcPts val="0"/>
              </a:spcAft>
            </a:pPr>
            <a:r>
              <a:rPr lang="ru-RU" sz="1200" dirty="0" smtClean="0">
                <a:latin typeface="Times New Roman"/>
                <a:ea typeface="Calibri"/>
                <a:cs typeface="Times New Roman"/>
              </a:rPr>
              <a:t>     </a:t>
            </a:r>
            <a:endParaRPr lang="ru-RU" sz="1200" dirty="0">
              <a:effectLst/>
              <a:latin typeface="Calibri"/>
              <a:ea typeface="Calibri"/>
              <a:cs typeface="Times New Roman"/>
            </a:endParaRPr>
          </a:p>
        </p:txBody>
      </p:sp>
      <p:sp>
        <p:nvSpPr>
          <p:cNvPr id="3" name="Прямоугольник 2"/>
          <p:cNvSpPr/>
          <p:nvPr/>
        </p:nvSpPr>
        <p:spPr>
          <a:xfrm>
            <a:off x="647056" y="42802"/>
            <a:ext cx="8496944" cy="830997"/>
          </a:xfrm>
          <a:prstGeom prst="rect">
            <a:avLst/>
          </a:prstGeom>
        </p:spPr>
        <p:txBody>
          <a:bodyPr wrap="square">
            <a:spAutoFit/>
          </a:bodyPr>
          <a:lstStyle/>
          <a:p>
            <a:pPr algn="ctr">
              <a:spcAft>
                <a:spcPts val="0"/>
              </a:spcAft>
            </a:pPr>
            <a:r>
              <a:rPr lang="ru-RU" sz="2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Нормативное правовое обеспечение медицинского обслуживания детей</a:t>
            </a:r>
            <a:endParaRPr lang="ru-RU" sz="2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12131" y="873799"/>
            <a:ext cx="9144000" cy="11603176"/>
          </a:xfrm>
          <a:prstGeom prst="rect">
            <a:avLst/>
          </a:prstGeom>
        </p:spPr>
        <p:txBody>
          <a:bodyPr wrap="square">
            <a:spAutoFit/>
          </a:bodyPr>
          <a:lstStyle/>
          <a:p>
            <a:pPr lvl="0"/>
            <a:r>
              <a:rPr lang="ru-RU" sz="1200" b="1" dirty="0" smtClean="0">
                <a:solidFill>
                  <a:srgbClr val="002060"/>
                </a:solidFill>
                <a:latin typeface="Times New Roman" panose="02020603050405020304" pitchFamily="18" charset="0"/>
                <a:cs typeface="Times New Roman" panose="02020603050405020304" pitchFamily="18" charset="0"/>
              </a:rPr>
              <a:t>ФЗ </a:t>
            </a:r>
            <a:r>
              <a:rPr lang="ru-RU" sz="1200" b="1" dirty="0">
                <a:solidFill>
                  <a:srgbClr val="002060"/>
                </a:solidFill>
                <a:latin typeface="Times New Roman" panose="02020603050405020304" pitchFamily="18" charset="0"/>
                <a:cs typeface="Times New Roman" panose="02020603050405020304" pitchFamily="18" charset="0"/>
              </a:rPr>
              <a:t>№ 52 От 20.03.99 «О санитарно-эпидемиологическом благополучии»;</a:t>
            </a:r>
          </a:p>
          <a:p>
            <a:pPr lvl="0"/>
            <a:r>
              <a:rPr lang="ru-RU" sz="1200" b="1" dirty="0">
                <a:solidFill>
                  <a:srgbClr val="002060"/>
                </a:solidFill>
                <a:latin typeface="Times New Roman" panose="02020603050405020304" pitchFamily="18" charset="0"/>
                <a:cs typeface="Times New Roman" panose="02020603050405020304" pitchFamily="18" charset="0"/>
              </a:rPr>
              <a:t>ФЗ № 157 От 17.09.98 «Об иммунопрофилактике инфекционных болезней»;</a:t>
            </a:r>
          </a:p>
          <a:p>
            <a:pPr lvl="0"/>
            <a:r>
              <a:rPr lang="ru-RU" sz="1200" b="1" dirty="0">
                <a:solidFill>
                  <a:srgbClr val="002060"/>
                </a:solidFill>
                <a:latin typeface="Times New Roman" panose="02020603050405020304" pitchFamily="18" charset="0"/>
                <a:cs typeface="Times New Roman" panose="02020603050405020304" pitchFamily="18" charset="0"/>
              </a:rPr>
              <a:t>ФЗ № 29 От 02.01.00 «О качестве и безопасности пищевых продуктов»;</a:t>
            </a:r>
          </a:p>
          <a:p>
            <a:pPr lvl="0"/>
            <a:r>
              <a:rPr lang="ru-RU" sz="1200" b="1" dirty="0">
                <a:solidFill>
                  <a:srgbClr val="002060"/>
                </a:solidFill>
                <a:latin typeface="Times New Roman" panose="02020603050405020304" pitchFamily="18" charset="0"/>
                <a:cs typeface="Times New Roman" panose="02020603050405020304" pitchFamily="18" charset="0"/>
              </a:rPr>
              <a:t>ФЗ № 77 От 18.06.01 «О предупреждении распространения туберкулеза в РФ»;</a:t>
            </a:r>
          </a:p>
          <a:p>
            <a:pPr lvl="0"/>
            <a:r>
              <a:rPr lang="ru-RU" sz="1200" b="1" dirty="0">
                <a:solidFill>
                  <a:srgbClr val="002060"/>
                </a:solidFill>
                <a:latin typeface="Times New Roman" panose="02020603050405020304" pitchFamily="18" charset="0"/>
                <a:cs typeface="Times New Roman" panose="02020603050405020304" pitchFamily="18" charset="0"/>
              </a:rPr>
              <a:t>ФЗ №89 От 24.06.1998 «Об отходах производства и потребления»;</a:t>
            </a:r>
          </a:p>
          <a:p>
            <a:pPr lvl="0"/>
            <a:r>
              <a:rPr lang="ru-RU" sz="1200" b="1" dirty="0">
                <a:solidFill>
                  <a:srgbClr val="002060"/>
                </a:solidFill>
                <a:latin typeface="Times New Roman" panose="02020603050405020304" pitchFamily="18" charset="0"/>
                <a:cs typeface="Times New Roman" panose="02020603050405020304" pitchFamily="18" charset="0"/>
              </a:rPr>
              <a:t>Закон Российской Федерации «Об образовании» с дополнениями и изменениями;</a:t>
            </a:r>
          </a:p>
          <a:p>
            <a:pPr lvl="0"/>
            <a:r>
              <a:rPr lang="ru-RU" sz="1200" b="1" dirty="0" err="1">
                <a:solidFill>
                  <a:srgbClr val="002060"/>
                </a:solidFill>
                <a:latin typeface="Times New Roman" panose="02020603050405020304" pitchFamily="18" charset="0"/>
                <a:cs typeface="Times New Roman" panose="02020603050405020304" pitchFamily="18" charset="0"/>
              </a:rPr>
              <a:t>Санпин</a:t>
            </a:r>
            <a:r>
              <a:rPr lang="ru-RU" sz="1200" b="1" dirty="0">
                <a:solidFill>
                  <a:srgbClr val="002060"/>
                </a:solidFill>
                <a:latin typeface="Times New Roman" panose="02020603050405020304" pitchFamily="18" charset="0"/>
                <a:cs typeface="Times New Roman" panose="02020603050405020304" pitchFamily="18" charset="0"/>
              </a:rPr>
              <a:t> 2.4.1.3648-20 «Санитарно-эпидемиологические требования к организациям воспитания и обучения, отдыха и оздоровления детей и молодёжи».</a:t>
            </a:r>
          </a:p>
          <a:p>
            <a:pPr lvl="0"/>
            <a:r>
              <a:rPr lang="ru-RU" sz="1200" b="1" dirty="0" err="1">
                <a:solidFill>
                  <a:srgbClr val="002060"/>
                </a:solidFill>
                <a:latin typeface="Times New Roman" panose="02020603050405020304" pitchFamily="18" charset="0"/>
                <a:cs typeface="Times New Roman" panose="02020603050405020304" pitchFamily="18" charset="0"/>
              </a:rPr>
              <a:t>Санпин</a:t>
            </a:r>
            <a:r>
              <a:rPr lang="ru-RU" sz="1200" b="1" dirty="0">
                <a:solidFill>
                  <a:srgbClr val="002060"/>
                </a:solidFill>
                <a:latin typeface="Times New Roman" panose="02020603050405020304" pitchFamily="18" charset="0"/>
                <a:cs typeface="Times New Roman" panose="02020603050405020304" pitchFamily="18" charset="0"/>
              </a:rPr>
              <a:t> 2.3/2.4.3590-20 «Санитарно- эпидемиологические требования к организации общественного питания населения».</a:t>
            </a:r>
          </a:p>
          <a:p>
            <a:pPr lvl="0"/>
            <a:r>
              <a:rPr lang="ru-RU" sz="1200" b="1" dirty="0" err="1">
                <a:solidFill>
                  <a:srgbClr val="002060"/>
                </a:solidFill>
                <a:latin typeface="Times New Roman" panose="02020603050405020304" pitchFamily="18" charset="0"/>
                <a:cs typeface="Times New Roman" panose="02020603050405020304" pitchFamily="18" charset="0"/>
              </a:rPr>
              <a:t>Санпин</a:t>
            </a:r>
            <a:r>
              <a:rPr lang="ru-RU" sz="1200" b="1" dirty="0">
                <a:solidFill>
                  <a:srgbClr val="002060"/>
                </a:solidFill>
                <a:latin typeface="Times New Roman" panose="02020603050405020304" pitchFamily="18" charset="0"/>
                <a:cs typeface="Times New Roman" panose="02020603050405020304" pitchFamily="18" charset="0"/>
              </a:rPr>
              <a:t> 2.1.3684-21 «Санитарно-эпидемиологические требования к содержанию территорий городских и сельских поселений, к водным объектам, питьевой воде и питьевому водоснабжению, атмосферному воздуху, почвам, жилым помещениям, </a:t>
            </a:r>
            <a:r>
              <a:rPr lang="ru-RU" sz="1200" b="1" dirty="0" smtClean="0">
                <a:solidFill>
                  <a:srgbClr val="002060"/>
                </a:solidFill>
                <a:latin typeface="Times New Roman" panose="02020603050405020304" pitchFamily="18" charset="0"/>
                <a:cs typeface="Times New Roman" panose="02020603050405020304" pitchFamily="18" charset="0"/>
              </a:rPr>
              <a:t>эксплуатации </a:t>
            </a:r>
            <a:r>
              <a:rPr lang="ru-RU" sz="1200" b="1" dirty="0">
                <a:solidFill>
                  <a:srgbClr val="002060"/>
                </a:solidFill>
                <a:latin typeface="Times New Roman" panose="02020603050405020304" pitchFamily="18" charset="0"/>
                <a:cs typeface="Times New Roman" panose="02020603050405020304" pitchFamily="18" charset="0"/>
              </a:rPr>
              <a:t>производственных, общественных помещений, организации и проведению санитарно-противоэпидемических(профилактических) мероприятий»;</a:t>
            </a:r>
          </a:p>
          <a:p>
            <a:pPr lvl="0"/>
            <a:r>
              <a:rPr lang="ru-RU" sz="1200" b="1" dirty="0" err="1">
                <a:solidFill>
                  <a:srgbClr val="002060"/>
                </a:solidFill>
                <a:latin typeface="Times New Roman" panose="02020603050405020304" pitchFamily="18" charset="0"/>
                <a:cs typeface="Times New Roman" panose="02020603050405020304" pitchFamily="18" charset="0"/>
              </a:rPr>
              <a:t>Санпин</a:t>
            </a:r>
            <a:r>
              <a:rPr lang="ru-RU" sz="1200" b="1" dirty="0">
                <a:solidFill>
                  <a:srgbClr val="002060"/>
                </a:solidFill>
                <a:latin typeface="Times New Roman" panose="02020603050405020304" pitchFamily="18" charset="0"/>
                <a:cs typeface="Times New Roman" panose="02020603050405020304" pitchFamily="18" charset="0"/>
              </a:rPr>
              <a:t> 3.1/2.4.3598-20 "Санитарно-эпидемиологические требования к устройству, содержанию и организации работы образовательных организаций и других объектов социальной инфраструктуры для детей и молодежи в условиях распространения новой </a:t>
            </a:r>
            <a:r>
              <a:rPr lang="ru-RU" sz="1200" b="1" dirty="0" err="1">
                <a:solidFill>
                  <a:srgbClr val="002060"/>
                </a:solidFill>
                <a:latin typeface="Times New Roman" panose="02020603050405020304" pitchFamily="18" charset="0"/>
                <a:cs typeface="Times New Roman" panose="02020603050405020304" pitchFamily="18" charset="0"/>
              </a:rPr>
              <a:t>коронавирусной</a:t>
            </a:r>
            <a:r>
              <a:rPr lang="ru-RU" sz="1200" b="1" dirty="0">
                <a:solidFill>
                  <a:srgbClr val="002060"/>
                </a:solidFill>
                <a:latin typeface="Times New Roman" panose="02020603050405020304" pitchFamily="18" charset="0"/>
                <a:cs typeface="Times New Roman" panose="02020603050405020304" pitchFamily="18" charset="0"/>
              </a:rPr>
              <a:t> инфекции (</a:t>
            </a:r>
            <a:r>
              <a:rPr lang="en-US" sz="1200" b="1" dirty="0">
                <a:solidFill>
                  <a:srgbClr val="002060"/>
                </a:solidFill>
                <a:latin typeface="Times New Roman" panose="02020603050405020304" pitchFamily="18" charset="0"/>
                <a:cs typeface="Times New Roman" panose="02020603050405020304" pitchFamily="18" charset="0"/>
              </a:rPr>
              <a:t>COVID</a:t>
            </a:r>
            <a:r>
              <a:rPr lang="ru-RU" sz="1200" b="1" dirty="0">
                <a:solidFill>
                  <a:srgbClr val="002060"/>
                </a:solidFill>
                <a:latin typeface="Times New Roman" panose="02020603050405020304" pitchFamily="18" charset="0"/>
                <a:cs typeface="Times New Roman" panose="02020603050405020304" pitchFamily="18" charset="0"/>
              </a:rPr>
              <a:t>-19)". </a:t>
            </a:r>
            <a:r>
              <a:rPr lang="ru-RU" sz="1200" b="1" dirty="0" smtClean="0">
                <a:solidFill>
                  <a:srgbClr val="002060"/>
                </a:solidFill>
                <a:latin typeface="Times New Roman" panose="02020603050405020304" pitchFamily="18" charset="0"/>
                <a:cs typeface="Times New Roman" panose="02020603050405020304" pitchFamily="18" charset="0"/>
              </a:rPr>
              <a:t>Действие </a:t>
            </a:r>
            <a:r>
              <a:rPr lang="ru-RU" sz="1200" b="1" dirty="0">
                <a:solidFill>
                  <a:srgbClr val="002060"/>
                </a:solidFill>
                <a:latin typeface="Times New Roman" panose="02020603050405020304" pitchFamily="18" charset="0"/>
                <a:cs typeface="Times New Roman" panose="02020603050405020304" pitchFamily="18" charset="0"/>
              </a:rPr>
              <a:t>данного документа продлено До 01.01.2022 постановлением главного санитарного врача РФ №39 От 02.12.2020</a:t>
            </a:r>
          </a:p>
          <a:p>
            <a:pPr lvl="0"/>
            <a:r>
              <a:rPr lang="ru-RU" sz="1200" b="1" dirty="0">
                <a:solidFill>
                  <a:srgbClr val="002060"/>
                </a:solidFill>
                <a:latin typeface="Times New Roman" panose="02020603050405020304" pitchFamily="18" charset="0"/>
                <a:cs typeface="Times New Roman" panose="02020603050405020304" pitchFamily="18" charset="0"/>
              </a:rPr>
              <a:t>Постановление главного санитарного врача по Республике Саха (Якутия) №3 От 19.05.2021 «Об иммунизации населения Республики Саха (Якутия) против новой </a:t>
            </a:r>
            <a:r>
              <a:rPr lang="ru-RU" sz="1200" b="1" dirty="0" err="1">
                <a:solidFill>
                  <a:srgbClr val="002060"/>
                </a:solidFill>
                <a:latin typeface="Times New Roman" panose="02020603050405020304" pitchFamily="18" charset="0"/>
                <a:cs typeface="Times New Roman" panose="02020603050405020304" pitchFamily="18" charset="0"/>
              </a:rPr>
              <a:t>коронавирусной</a:t>
            </a:r>
            <a:r>
              <a:rPr lang="ru-RU" sz="1200" b="1" dirty="0">
                <a:solidFill>
                  <a:srgbClr val="002060"/>
                </a:solidFill>
                <a:latin typeface="Times New Roman" panose="02020603050405020304" pitchFamily="18" charset="0"/>
                <a:cs typeface="Times New Roman" panose="02020603050405020304" pitchFamily="18" charset="0"/>
              </a:rPr>
              <a:t> инфекции (</a:t>
            </a:r>
            <a:r>
              <a:rPr lang="en-US" sz="1200" b="1" dirty="0">
                <a:solidFill>
                  <a:srgbClr val="002060"/>
                </a:solidFill>
                <a:latin typeface="Times New Roman" panose="02020603050405020304" pitchFamily="18" charset="0"/>
                <a:cs typeface="Times New Roman" panose="02020603050405020304" pitchFamily="18" charset="0"/>
              </a:rPr>
              <a:t>COVID</a:t>
            </a:r>
            <a:r>
              <a:rPr lang="ru-RU" sz="1200" b="1" dirty="0">
                <a:solidFill>
                  <a:srgbClr val="002060"/>
                </a:solidFill>
                <a:latin typeface="Times New Roman" panose="02020603050405020304" pitchFamily="18" charset="0"/>
                <a:cs typeface="Times New Roman" panose="02020603050405020304" pitchFamily="18" charset="0"/>
              </a:rPr>
              <a:t>-19)»;</a:t>
            </a:r>
          </a:p>
          <a:p>
            <a:pPr lvl="0"/>
            <a:r>
              <a:rPr lang="ru-RU" sz="1200" b="1" dirty="0">
                <a:solidFill>
                  <a:srgbClr val="002060"/>
                </a:solidFill>
                <a:latin typeface="Times New Roman" panose="02020603050405020304" pitchFamily="18" charset="0"/>
                <a:cs typeface="Times New Roman" panose="02020603050405020304" pitchFamily="18" charset="0"/>
              </a:rPr>
              <a:t>Перечень поручений по усилению контроля за проведением иммунизации против новой </a:t>
            </a:r>
            <a:r>
              <a:rPr lang="ru-RU" sz="1200" b="1" dirty="0" err="1">
                <a:solidFill>
                  <a:srgbClr val="002060"/>
                </a:solidFill>
                <a:latin typeface="Times New Roman" panose="02020603050405020304" pitchFamily="18" charset="0"/>
                <a:cs typeface="Times New Roman" panose="02020603050405020304" pitchFamily="18" charset="0"/>
              </a:rPr>
              <a:t>коронавирусной</a:t>
            </a:r>
            <a:r>
              <a:rPr lang="ru-RU" sz="1200" b="1" dirty="0">
                <a:solidFill>
                  <a:srgbClr val="002060"/>
                </a:solidFill>
                <a:latin typeface="Times New Roman" panose="02020603050405020304" pitchFamily="18" charset="0"/>
                <a:cs typeface="Times New Roman" panose="02020603050405020304" pitchFamily="18" charset="0"/>
              </a:rPr>
              <a:t> инфекции </a:t>
            </a:r>
            <a:r>
              <a:rPr lang="ru-RU" sz="1400" b="1" dirty="0">
                <a:solidFill>
                  <a:srgbClr val="002060"/>
                </a:solidFill>
                <a:latin typeface="Times New Roman" panose="02020603050405020304" pitchFamily="18" charset="0"/>
                <a:cs typeface="Times New Roman" panose="02020603050405020304" pitchFamily="18" charset="0"/>
              </a:rPr>
              <a:t>(</a:t>
            </a:r>
            <a:r>
              <a:rPr lang="en-US" sz="1400" b="1" dirty="0">
                <a:solidFill>
                  <a:srgbClr val="002060"/>
                </a:solidFill>
                <a:latin typeface="Times New Roman" panose="02020603050405020304" pitchFamily="18" charset="0"/>
                <a:cs typeface="Times New Roman" panose="02020603050405020304" pitchFamily="18" charset="0"/>
              </a:rPr>
              <a:t>COVID</a:t>
            </a:r>
            <a:r>
              <a:rPr lang="ru-RU" sz="1400" b="1" dirty="0">
                <a:solidFill>
                  <a:srgbClr val="002060"/>
                </a:solidFill>
                <a:latin typeface="Times New Roman" panose="02020603050405020304" pitchFamily="18" charset="0"/>
                <a:cs typeface="Times New Roman" panose="02020603050405020304" pitchFamily="18" charset="0"/>
              </a:rPr>
              <a:t>-19) №</a:t>
            </a:r>
            <a:r>
              <a:rPr lang="ru-RU" sz="1200" b="1" dirty="0">
                <a:solidFill>
                  <a:srgbClr val="002060"/>
                </a:solidFill>
                <a:latin typeface="Times New Roman" panose="02020603050405020304" pitchFamily="18" charset="0"/>
                <a:cs typeface="Times New Roman" panose="02020603050405020304" pitchFamily="18" charset="0"/>
              </a:rPr>
              <a:t>Пп-71-п1 От 24.05.2021</a:t>
            </a:r>
            <a:r>
              <a:rPr lang="ru-RU" sz="1400" b="1" dirty="0" smtClean="0">
                <a:solidFill>
                  <a:srgbClr val="002060"/>
                </a:solidFill>
                <a:latin typeface="Times New Roman" panose="02020603050405020304" pitchFamily="18" charset="0"/>
                <a:cs typeface="Times New Roman" panose="02020603050405020304" pitchFamily="18" charset="0"/>
              </a:rPr>
              <a:t>.</a:t>
            </a:r>
          </a:p>
          <a:p>
            <a:pPr lvl="0" defTabSz="457200">
              <a:tabLst>
                <a:tab pos="250825" algn="l"/>
              </a:tabLst>
            </a:pPr>
            <a:r>
              <a:rPr lang="ru-RU" sz="1200" b="1" dirty="0">
                <a:solidFill>
                  <a:srgbClr val="002060"/>
                </a:solidFill>
                <a:latin typeface="Times New Roman" panose="02020603050405020304" pitchFamily="18" charset="0"/>
              </a:rPr>
              <a:t>Технический регламент Евразийского экономического союза "О безопасности упакованной питьевой воды, включая природную минеральную воду" (ТР ЕАЭС 044/2017);</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rPr>
              <a:t>ТЕХНИЧЕСКИЙ РЕГЛАМЕНТ ТАМОЖЕННОГО СОЮЗА ТР ТС 007/2011 «О безопасности продукции, предназначенной для детей и подростков» (с изменениями на 28 апреля 2017 года);</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ТР ТС 021/2011</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 «</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О безопасности пищевой продукции» </a:t>
            </a:r>
            <a:r>
              <a:rPr lang="ru-RU" sz="1200" b="1" dirty="0">
                <a:solidFill>
                  <a:srgbClr val="002060"/>
                </a:solidFill>
                <a:latin typeface="Times New Roman" panose="02020603050405020304" pitchFamily="18" charset="0"/>
              </a:rPr>
              <a:t>(с изменениями на 10 июня 2014 года №91</a:t>
            </a:r>
            <a:r>
              <a:rPr lang="ru-RU" sz="1200" b="1" dirty="0" smtClean="0">
                <a:solidFill>
                  <a:srgbClr val="002060"/>
                </a:solidFill>
                <a:latin typeface="Times New Roman" panose="02020603050405020304" pitchFamily="18" charset="0"/>
              </a:rPr>
              <a:t>);</a:t>
            </a:r>
          </a:p>
          <a:p>
            <a:pPr lvl="0" defTabSz="457200">
              <a:tabLst>
                <a:tab pos="250825" algn="l"/>
              </a:tabLst>
            </a:pPr>
            <a:r>
              <a:rPr lang="ru-RU" sz="1200" b="1" dirty="0" smtClean="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ТР </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ТС 024/2011 «Технический регламент на масложировую продукцию» (с изменениями на 10 мая 2016 года №40);</a:t>
            </a:r>
            <a:endParaRPr lang="ru-RU" sz="1200" b="1" dirty="0">
              <a:solidFill>
                <a:srgbClr val="002060"/>
              </a:solidFill>
              <a:latin typeface="Tw Cen MT" panose="020B0602020104020603"/>
            </a:endParaRPr>
          </a:p>
          <a:p>
            <a:pPr lvl="0" defTabSz="457200">
              <a:tabLst>
                <a:tab pos="250825" algn="l"/>
              </a:tabLst>
            </a:pPr>
            <a:r>
              <a:rPr lang="ru-RU" sz="1200" b="1" dirty="0" smtClean="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ТР </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ТС 005/2011 «О безопасности упаковки» </a:t>
            </a:r>
            <a:endParaRPr lang="ru-RU" sz="1200" b="1" dirty="0" smtClean="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endParaRPr>
          </a:p>
          <a:p>
            <a:pPr lvl="0" defTabSz="457200">
              <a:tabLst>
                <a:tab pos="250825" algn="l"/>
                <a:tab pos="457200" algn="l"/>
              </a:tabLst>
            </a:pP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ТР ТС 033/2013 «О безопасности молока и молочной продукции» от 09.10.2013;</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Приказ №125 от 04.08.2015 «О сдаче отчетов медицинскими работниками детских садов-филиалов» АН ДОО «</a:t>
            </a:r>
            <a:r>
              <a:rPr lang="ru-RU" sz="1200" b="1" dirty="0" err="1">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Алмазик</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endParaRPr lang="ru-RU" sz="1200" b="1" dirty="0">
              <a:solidFill>
                <a:srgbClr val="002060"/>
              </a:solidFill>
              <a:latin typeface="Tw Cen MT" panose="020B0602020104020603"/>
            </a:endParaRPr>
          </a:p>
          <a:p>
            <a:pPr lvl="0" defTabSz="457200">
              <a:tabLst>
                <a:tab pos="250825" algn="l"/>
              </a:tabLst>
            </a:pPr>
            <a:endParaRPr lang="ru-RU" sz="1200" b="1" dirty="0">
              <a:solidFill>
                <a:srgbClr val="002060"/>
              </a:solidFill>
              <a:latin typeface="Tw Cen MT" panose="020B0602020104020603"/>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smtClean="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imes New Roman" panose="02020603050405020304" pitchFamily="18" charset="0"/>
            </a:endParaRPr>
          </a:p>
          <a:p>
            <a:pPr lvl="0" defTabSz="457200">
              <a:tabLst>
                <a:tab pos="250825" algn="l"/>
              </a:tabLst>
            </a:pPr>
            <a:endParaRPr lang="ru-RU" sz="1400" b="1" dirty="0">
              <a:solidFill>
                <a:srgbClr val="002060"/>
              </a:solidFill>
              <a:latin typeface="Tw Cen MT" panose="020B0602020104020603"/>
            </a:endParaRPr>
          </a:p>
          <a:p>
            <a:pPr lvl="0" defTabSz="457200">
              <a:tabLst>
                <a:tab pos="250825" algn="l"/>
              </a:tabLst>
            </a:pPr>
            <a:endPar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4" descr="конв"/>
          <p:cNvPicPr>
            <a:picLocks noChangeAspect="1" noChangeArrowheads="1"/>
          </p:cNvPicPr>
          <p:nvPr/>
        </p:nvPicPr>
        <p:blipFill>
          <a:blip r:embed="rId2" cstate="print"/>
          <a:srcRect/>
          <a:stretch>
            <a:fillRect/>
          </a:stretch>
        </p:blipFill>
        <p:spPr bwMode="auto">
          <a:xfrm>
            <a:off x="7008711" y="458300"/>
            <a:ext cx="1419462" cy="153054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341763478"/>
      </p:ext>
    </p:extLst>
  </p:cSld>
  <p:clrMapOvr>
    <a:masterClrMapping/>
  </p:clrMapOvr>
  <mc:AlternateContent xmlns:mc="http://schemas.openxmlformats.org/markup-compatibility/2006" xmlns:p14="http://schemas.microsoft.com/office/powerpoint/2010/main">
    <mc:Choice Requires="p14">
      <p:transition spd="slow" p14:dur="15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75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750"/>
                                        <p:tgtEl>
                                          <p:spTgt spid="5"/>
                                        </p:tgtEl>
                                      </p:cBhvr>
                                    </p:animEffect>
                                    <p:anim calcmode="lin" valueType="num">
                                      <p:cBhvr>
                                        <p:cTn id="13" dur="1750" fill="hold"/>
                                        <p:tgtEl>
                                          <p:spTgt spid="5"/>
                                        </p:tgtEl>
                                        <p:attrNameLst>
                                          <p:attrName>ppt_x</p:attrName>
                                        </p:attrNameLst>
                                      </p:cBhvr>
                                      <p:tavLst>
                                        <p:tav tm="0">
                                          <p:val>
                                            <p:strVal val="#ppt_x"/>
                                          </p:val>
                                        </p:tav>
                                        <p:tav tm="100000">
                                          <p:val>
                                            <p:strVal val="#ppt_x"/>
                                          </p:val>
                                        </p:tav>
                                      </p:tavLst>
                                    </p:anim>
                                    <p:anim calcmode="lin" valueType="num">
                                      <p:cBhvr>
                                        <p:cTn id="14" dur="175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1"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4)">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107504" y="116632"/>
            <a:ext cx="8820472" cy="6647974"/>
          </a:xfrm>
          <a:prstGeom prst="rect">
            <a:avLst/>
          </a:prstGeom>
        </p:spPr>
        <p:txBody>
          <a:bodyPr wrap="square">
            <a:spAutoFit/>
          </a:bodyPr>
          <a:lstStyle/>
          <a:p>
            <a:pPr lvl="0" defTabSz="457200">
              <a:tabLst>
                <a:tab pos="250825" algn="l"/>
              </a:tabLst>
            </a:pPr>
            <a:r>
              <a:rPr lang="ru-RU" sz="1200" b="1" dirty="0" smtClean="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Приказ </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№205 от 06.07.2020 «О порядке работы в системе мониторинга движения лекарственных препаратов для медицинского применения в детских садах АН ДОО «</a:t>
            </a:r>
            <a:r>
              <a:rPr lang="ru-RU" sz="1200" b="1" dirty="0" err="1">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Алмазик</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Приказ №289 от 10.09.2020 «О внедрении порядка организации и проведения внутреннего контроля качества и безопасности медицинской деятельности в АН ДОО «</a:t>
            </a:r>
            <a:r>
              <a:rPr lang="ru-RU" sz="1200" b="1" dirty="0" err="1">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Алмазик</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Приказ №124 от 13.05.2021 «Об утверждении Положения об организации питания воспитанников в детских садах-филиалах АН ДОО «</a:t>
            </a:r>
            <a:r>
              <a:rPr lang="ru-RU" sz="1200" b="1" dirty="0" err="1">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Алмазик</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Приказ №235 от 03.08.2021 «О правилах сбора, обеззараживания, хранения и транспортировки медицинских отходов в АН ДОО «</a:t>
            </a:r>
            <a:r>
              <a:rPr lang="ru-RU" sz="1200" b="1" dirty="0" err="1">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Алмазик</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Приказ №236 от 30.08.2021 «О подготовке детских садов АН ДОО «</a:t>
            </a:r>
            <a:r>
              <a:rPr lang="ru-RU" sz="1200" b="1" dirty="0" err="1">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Алмазик</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 к прививочной кампании против гриппа в эпидемическом сезоне»;</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Приказ №246 от 31.08.2021 «О внесении изменений в Положение о </a:t>
            </a:r>
            <a:r>
              <a:rPr lang="ru-RU" sz="1200" b="1" dirty="0" err="1">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бракеражной</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 комиссии в детских садах АН ДОО «</a:t>
            </a:r>
            <a:r>
              <a:rPr lang="ru-RU" sz="1200" b="1" dirty="0" err="1">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Алмазик</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Приказ №378 от 11.11.2020 </a:t>
            </a:r>
            <a:r>
              <a:rPr lang="ru-RU" sz="1200" b="1" dirty="0" smtClean="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Об организации в детском саду «Олененок» группы для воспитанников, у которых отсутствует вакцинация</a:t>
            </a:r>
            <a:r>
              <a:rPr lang="ru-RU" sz="1200" b="1" dirty="0" smtClean="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a:t>
            </a:r>
          </a:p>
          <a:p>
            <a:pPr lvl="0" defTabSz="457200">
              <a:tabLst>
                <a:tab pos="250825" algn="l"/>
              </a:tabLst>
            </a:pP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ТР ТС 024/2011 «Технический регламент на масложировую продукцию» (с изменениями на 10 мая 2016 года №40);</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ТР ТС 005/2011 «О безопасности упаковки» </a:t>
            </a:r>
            <a:endParaRPr lang="ru-RU" sz="1200" b="1" dirty="0">
              <a:solidFill>
                <a:srgbClr val="002060"/>
              </a:solidFill>
              <a:latin typeface="Tw Cen MT" panose="020B0602020104020603"/>
            </a:endParaRPr>
          </a:p>
          <a:p>
            <a:pPr lvl="0" defTabSz="457200">
              <a:tabLst>
                <a:tab pos="250825" algn="l"/>
                <a:tab pos="457200" algn="l"/>
              </a:tabLst>
            </a:pP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ТР ТС 033/2013 «О безопасности молока и молочной продукции» от 09.10.2013</a:t>
            </a:r>
            <a:r>
              <a:rPr lang="ru-RU" sz="1200" b="1" dirty="0" smtClean="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Приказ №125 от 04.08.2015 «О сдаче отчетов медицинскими работниками детских садов-филиалов» АН ДОО «</a:t>
            </a:r>
            <a:r>
              <a:rPr lang="ru-RU" sz="1200" b="1" dirty="0" err="1">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Алмазик</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Приказ №205 от 06.07.2020 «О порядке работы в системе мониторинга движения лекарственных препаратов для медицинского применения в детских садах АН ДОО «</a:t>
            </a:r>
            <a:r>
              <a:rPr lang="ru-RU" sz="1200" b="1" dirty="0" err="1">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Алмазик</a:t>
            </a:r>
            <a:r>
              <a:rPr lang="ru-RU" sz="1200" b="1" dirty="0" smtClean="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a:t>
            </a:r>
            <a:r>
              <a:rPr lang="ru-RU" sz="14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 </a:t>
            </a:r>
            <a:endParaRPr lang="ru-RU" sz="1400" b="1" dirty="0" smtClean="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endParaRPr>
          </a:p>
          <a:p>
            <a:pPr lvl="0" defTabSz="457200">
              <a:tabLst>
                <a:tab pos="250825" algn="l"/>
              </a:tabLst>
            </a:pPr>
            <a:r>
              <a:rPr lang="ru-RU" sz="1200" b="1" dirty="0" smtClean="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Приказ </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№289 от 10.09.2020 «О внедрении порядка организации и проведения внутреннего контроля качества и безопасности медицинской деятельности в АН ДОО «</a:t>
            </a:r>
            <a:r>
              <a:rPr lang="ru-RU" sz="1200" b="1" dirty="0" err="1">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Алмазик</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Приказ №124 от 13.05.2021 «Об утверждении Положения об организации питания воспитанников в детских садах-филиалах АН ДОО «</a:t>
            </a:r>
            <a:r>
              <a:rPr lang="ru-RU" sz="1200" b="1" dirty="0" err="1">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Алмазик</a:t>
            </a:r>
            <a:r>
              <a:rPr lang="ru-RU" sz="1200" b="1" dirty="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rPr>
              <a:t>»»</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Приказ №235 от 03.08.2021 «О правилах сбора, обеззараживания, хранения и транспортировки медицинских отходов в АН ДОО «</a:t>
            </a:r>
            <a:r>
              <a:rPr lang="ru-RU" sz="1200" b="1" dirty="0" err="1">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Алмазик</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Приказ №236 от 30.08.2021 «О подготовке детских садов АН ДОО «</a:t>
            </a:r>
            <a:r>
              <a:rPr lang="ru-RU" sz="1200" b="1" dirty="0" err="1">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Алмазик</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 к прививочной кампании против гриппа в эпидемическом сезоне»;</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Приказ №246 от 31.08.2021 «О внесении изменений в Положение о </a:t>
            </a:r>
            <a:r>
              <a:rPr lang="ru-RU" sz="1200" b="1" dirty="0" err="1">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бракеражной</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 комиссии в детских садах АН ДОО «</a:t>
            </a:r>
            <a:r>
              <a:rPr lang="ru-RU" sz="1200" b="1" dirty="0" err="1">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Алмазик</a:t>
            </a: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a:t>
            </a:r>
            <a:endParaRPr lang="ru-RU" sz="1200" b="1" dirty="0">
              <a:solidFill>
                <a:srgbClr val="002060"/>
              </a:solidFill>
              <a:latin typeface="Tw Cen MT" panose="020B0602020104020603"/>
            </a:endParaRPr>
          </a:p>
          <a:p>
            <a:pPr lvl="0" defTabSz="457200">
              <a:tabLst>
                <a:tab pos="250825" algn="l"/>
              </a:tabLst>
            </a:pPr>
            <a:r>
              <a:rPr lang="ru-RU" sz="1200" b="1" dirty="0">
                <a:solidFill>
                  <a:srgbClr val="002060"/>
                </a:solidFill>
                <a:latin typeface="Times New Roman" panose="02020603050405020304" pitchFamily="18" charset="0"/>
                <a:ea typeface="Arial Unicode MS" panose="020B0604020202020204" pitchFamily="34" charset="-128"/>
                <a:cs typeface="Century Schoolbook" panose="02040604050505020304" pitchFamily="18" charset="0"/>
              </a:rPr>
              <a:t>Приказ №378 от 11.11.2020 «Об организации в детском саду «Олененок» группы для воспитанников, у которых отсутствует вакцинация».</a:t>
            </a:r>
            <a:endParaRPr lang="ru-RU" sz="1200" b="1" dirty="0">
              <a:solidFill>
                <a:srgbClr val="002060"/>
              </a:solidFill>
              <a:latin typeface="Tw Cen MT" panose="020B0602020104020603"/>
            </a:endParaRPr>
          </a:p>
          <a:p>
            <a:pPr lvl="0" defTabSz="457200">
              <a:tabLst>
                <a:tab pos="250825" algn="l"/>
              </a:tabLst>
            </a:pPr>
            <a:endParaRPr lang="ru-RU" sz="1200" b="1" dirty="0" smtClean="0">
              <a:solidFill>
                <a:srgbClr val="002060"/>
              </a:solidFill>
              <a:latin typeface="Times New Roman" panose="02020603050405020304" pitchFamily="18" charset="0"/>
              <a:ea typeface="Century Schoolbook" panose="02040604050505020304" pitchFamily="18" charset="0"/>
              <a:cs typeface="Century Schoolbook" panose="02040604050505020304" pitchFamily="18" charset="0"/>
            </a:endParaRPr>
          </a:p>
          <a:p>
            <a:pPr lvl="0" defTabSz="457200">
              <a:tabLst>
                <a:tab pos="250825" algn="l"/>
              </a:tabLst>
            </a:pPr>
            <a:endParaRPr lang="ru-RU" sz="1400" b="1" dirty="0">
              <a:solidFill>
                <a:srgbClr val="002060"/>
              </a:solidFill>
              <a:latin typeface="Tw Cen MT" panose="020B0602020104020603"/>
            </a:endParaRPr>
          </a:p>
          <a:p>
            <a:pPr lvl="0" defTabSz="457200">
              <a:tabLst>
                <a:tab pos="250825" algn="l"/>
              </a:tabLst>
            </a:pPr>
            <a:endParaRPr lang="ru-RU" sz="1400" b="1" dirty="0">
              <a:solidFill>
                <a:srgbClr val="002060"/>
              </a:solidFill>
              <a:latin typeface="Tw Cen MT" panose="020B0602020104020603"/>
            </a:endParaRPr>
          </a:p>
        </p:txBody>
      </p:sp>
    </p:spTree>
    <p:extLst>
      <p:ext uri="{BB962C8B-B14F-4D97-AF65-F5344CB8AC3E}">
        <p14:creationId xmlns:p14="http://schemas.microsoft.com/office/powerpoint/2010/main" val="4029155647"/>
      </p:ext>
    </p:extLst>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3695</TotalTime>
  <Words>5308</Words>
  <Application>Microsoft Office PowerPoint</Application>
  <PresentationFormat>Экран (4:3)</PresentationFormat>
  <Paragraphs>1216</Paragraphs>
  <Slides>32</Slides>
  <Notes>0</Notes>
  <HiddenSlides>0</HiddenSlides>
  <MMClips>1</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32</vt:i4>
      </vt:variant>
    </vt:vector>
  </HeadingPairs>
  <TitlesOfParts>
    <vt:vector size="44" baseType="lpstr">
      <vt:lpstr>Arial Unicode MS</vt:lpstr>
      <vt:lpstr>Arial</vt:lpstr>
      <vt:lpstr>Calibri</vt:lpstr>
      <vt:lpstr>Cambria</vt:lpstr>
      <vt:lpstr>Century Schoolbook</vt:lpstr>
      <vt:lpstr>Times New Roman</vt:lpstr>
      <vt:lpstr>Trebuchet MS</vt:lpstr>
      <vt:lpstr>Tw Cen MT</vt:lpstr>
      <vt:lpstr>Wingdings</vt:lpstr>
      <vt:lpstr>Wingdings 2</vt:lpstr>
      <vt:lpstr>Wingdings 3</vt:lpstr>
      <vt:lpstr>Грань</vt:lpstr>
      <vt:lpstr>Отчет старшей медицинской сестры  Детского сада № 47 «Лесная сказка»  за 2021 год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В течение 2021 учебного года продолжалась работа по расширению зон обслуживания и совершенствованию условий для профилактической работы. Введена дополнительная оздоровительная  услуга «Кислородный коктейль».      </vt:lpstr>
      <vt:lpstr>Презентация PowerPoint</vt:lpstr>
      <vt:lpstr> Диспансеризация детей в детском саду.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Профилактика педикулеза: - ознакомление с приказом Минздрава России  от 26.11.1998 № 342 "Об усилении мероприятий  по профилактике эпидемического сыпного тифа и  борьбе с педикулезом";   - проведение еженедельного осмотра воспитанников согласно санитарно- эпидемиологическим правилам и нормативам "Санитарно-эпидемиоло-гические требования к организациям воспитания и обучения , отдыха и оздоровления детей и СанПиН 2.4.3648-20", утв. постановлением Главного государственного санитарного врача РФ от 01.01.2021.   Профилактика гельминтозов: - ознакомление с санитарно-эпидемиологическими правилами и нормативами "Профилактика паразитарных болезней на территории Российской Федерации. СанПиН 3.2.3215-14", утв. Главным государственным санитарным врачом РФ 22085.2014 № 50;  - обследование воспитанников;  - обработка песка в песочницах;  - укрытие песка тентом от животных.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старшей медицинской  сестры  детского сада № 36 «Алмазик» за 2016 год  </dc:title>
  <dc:creator>Лена</dc:creator>
  <cp:lastModifiedBy>Малиева Фатима Александровна</cp:lastModifiedBy>
  <cp:revision>235</cp:revision>
  <cp:lastPrinted>2017-02-28T06:49:48Z</cp:lastPrinted>
  <dcterms:created xsi:type="dcterms:W3CDTF">2017-01-31T04:40:59Z</dcterms:created>
  <dcterms:modified xsi:type="dcterms:W3CDTF">2022-04-14T03:44:00Z</dcterms:modified>
</cp:coreProperties>
</file>