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2" r:id="rId1"/>
  </p:sldMasterIdLst>
  <p:notesMasterIdLst>
    <p:notesMasterId r:id="rId32"/>
  </p:notesMasterIdLst>
  <p:sldIdLst>
    <p:sldId id="270" r:id="rId2"/>
    <p:sldId id="286" r:id="rId3"/>
    <p:sldId id="263" r:id="rId4"/>
    <p:sldId id="266" r:id="rId5"/>
    <p:sldId id="315" r:id="rId6"/>
    <p:sldId id="332" r:id="rId7"/>
    <p:sldId id="317" r:id="rId8"/>
    <p:sldId id="279" r:id="rId9"/>
    <p:sldId id="324" r:id="rId10"/>
    <p:sldId id="328" r:id="rId11"/>
    <p:sldId id="281" r:id="rId12"/>
    <p:sldId id="289" r:id="rId13"/>
    <p:sldId id="330" r:id="rId14"/>
    <p:sldId id="329" r:id="rId15"/>
    <p:sldId id="318" r:id="rId16"/>
    <p:sldId id="320" r:id="rId17"/>
    <p:sldId id="321" r:id="rId18"/>
    <p:sldId id="291" r:id="rId19"/>
    <p:sldId id="322" r:id="rId20"/>
    <p:sldId id="296" r:id="rId21"/>
    <p:sldId id="295" r:id="rId22"/>
    <p:sldId id="306" r:id="rId23"/>
    <p:sldId id="323" r:id="rId24"/>
    <p:sldId id="297" r:id="rId25"/>
    <p:sldId id="325" r:id="rId26"/>
    <p:sldId id="326" r:id="rId27"/>
    <p:sldId id="283" r:id="rId28"/>
    <p:sldId id="307" r:id="rId29"/>
    <p:sldId id="331" r:id="rId30"/>
    <p:sldId id="314" r:id="rId31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00"/>
    <a:srgbClr val="66FF33"/>
    <a:srgbClr val="3333CC"/>
    <a:srgbClr val="0000FF"/>
    <a:srgbClr val="6600FF"/>
    <a:srgbClr val="FFFF66"/>
    <a:srgbClr val="00FF00"/>
    <a:srgbClr val="FFC000"/>
    <a:srgbClr val="FBE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084" autoAdjust="0"/>
  </p:normalViewPr>
  <p:slideViewPr>
    <p:cSldViewPr>
      <p:cViewPr varScale="1">
        <p:scale>
          <a:sx n="128" d="100"/>
          <a:sy n="128" d="100"/>
        </p:scale>
        <p:origin x="882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2934" y="-10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98837-7703-4D8C-9886-8AA9F3E73EF6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915F3-03BC-440D-905B-1F62BA884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259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915F3-03BC-440D-905B-1F62BA884E0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029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915F3-03BC-440D-905B-1F62BA884E0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346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59D367-E46F-4AD2-96C2-F9C79A047041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C61DC0-B64C-45D2-AEED-27C4BDFED1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346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A28B6F-04AD-411C-A866-5C81353894EC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64B5FB-F1D5-49DF-A90D-1DB3DD19F4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021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A28B6F-04AD-411C-A866-5C81353894EC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64B5FB-F1D5-49DF-A90D-1DB3DD19F4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34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A28B6F-04AD-411C-A866-5C81353894EC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64B5FB-F1D5-49DF-A90D-1DB3DD19F4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5704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A28B6F-04AD-411C-A866-5C81353894EC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64B5FB-F1D5-49DF-A90D-1DB3DD19F4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135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A28B6F-04AD-411C-A866-5C81353894EC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64B5FB-F1D5-49DF-A90D-1DB3DD19F4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2843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A28B6F-04AD-411C-A866-5C81353894EC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64B5FB-F1D5-49DF-A90D-1DB3DD19F4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462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B893AB-C094-47DD-967C-9A902AA470F6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3301C-783D-442F-A867-3FA52B752F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89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737DB1-8A94-469B-BD80-8CA6A6481AC9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64C39-87D1-4D6D-9B5C-6F7B310BE0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2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70276D-C9CE-4B68-9CC6-F7915468252C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110B9-3DC3-449F-BC3F-542D4778B5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19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B49387-D343-4A5E-B2B1-9728831A5625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5CA005-3BA7-417D-8A5C-4DC972C147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88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08F584-BEF5-4E48-B693-AF481D30F1DB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3E04B-70BE-4F82-A5DF-7AAA10AC34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062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6B2638-7740-44EA-A204-4E610E7A67E4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06DF-1207-454C-A773-955693D12D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85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CA2555-5886-4AC6-92A0-BA1D3C783F13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D9794-7668-4D3D-B1BE-693AF87208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9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5A546F-D62E-470E-95B3-713BE29F922F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0D8E73-A993-49A3-A6E3-F60130B159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234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2DE5E9-B925-4EA3-8282-4097CF646F57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3C3630-4298-4742-A380-A070A36549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735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B552B3-8FE6-46B5-85AA-86482A836D7B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70045-B7A4-4954-9387-7256D46285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9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8A28B6F-04AD-411C-A866-5C81353894EC}" type="datetimeFigureOut">
              <a:rPr lang="ru-RU" smtClean="0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E64B5FB-F1D5-49DF-A90D-1DB3DD19F4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205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jboli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304800" y="1052513"/>
            <a:ext cx="37750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786182" y="1905506"/>
            <a:ext cx="50606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 typeface="Symbol" pitchFamily="18" charset="2"/>
              <a:buNone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старшей медицинской сестры  за 2021 год.</a:t>
            </a:r>
          </a:p>
          <a:p>
            <a:pPr marL="0" indent="0" algn="ctr">
              <a:buFont typeface="Symbol" pitchFamily="18" charset="2"/>
              <a:buNone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Symbol" pitchFamily="18" charset="2"/>
              <a:buNone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Айболит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Font typeface="Symbol" pitchFamily="18" charset="2"/>
              <a:buNone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 АН ДОО «Алмазик»</a:t>
            </a:r>
          </a:p>
          <a:p>
            <a:pPr marL="0" indent="0" algn="ctr">
              <a:buFont typeface="Symbol" pitchFamily="18" charset="2"/>
              <a:buNone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г.Удачный , Республика Саха  (Якутия)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3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033655"/>
              </p:ext>
            </p:extLst>
          </p:nvPr>
        </p:nvGraphicFramePr>
        <p:xfrm>
          <a:off x="321440" y="417172"/>
          <a:ext cx="8401936" cy="5763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144"/>
                <a:gridCol w="3600400"/>
                <a:gridCol w="2736304"/>
                <a:gridCol w="1559088"/>
              </a:tblGrid>
              <a:tr h="35719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Диспансеризация</a:t>
                      </a:r>
                      <a:endParaRPr lang="ru-RU" sz="1200" i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684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плановых осмотров врачей специалистов</a:t>
                      </a:r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декретированных группах</a:t>
                      </a:r>
                    </a:p>
                    <a:p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Диспансерное наблюдение за детьми с хроническими заболеваниями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, старшая медсестра</a:t>
                      </a:r>
                    </a:p>
                    <a:p>
                      <a:endParaRPr lang="ru-RU" sz="110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Врач , старшая медсестра</a:t>
                      </a:r>
                    </a:p>
                    <a:p>
                      <a:endParaRPr lang="ru-RU" sz="11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плану</a:t>
                      </a:r>
                    </a:p>
                    <a:p>
                      <a:endParaRPr lang="ru-RU" sz="11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9033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травматизма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6845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     1</a:t>
                      </a:r>
                    </a:p>
                    <a:p>
                      <a:endParaRPr lang="ru-RU" sz="1000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      2</a:t>
                      </a:r>
                    </a:p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      3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Инструктаж сотрудников</a:t>
                      </a:r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мерах по профилактике травматизма</a:t>
                      </a:r>
                      <a:endParaRPr lang="ru-RU" sz="11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Комплектование аптечки первой помощи</a:t>
                      </a:r>
                    </a:p>
                    <a:p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и учет травм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Заведующий</a:t>
                      </a:r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д/с, ст. медсестра</a:t>
                      </a:r>
                    </a:p>
                    <a:p>
                      <a:endParaRPr lang="ru-RU" sz="11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Старшая медсестра</a:t>
                      </a:r>
                    </a:p>
                    <a:p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Старшая медсестра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Ежеквартально</a:t>
                      </a:r>
                    </a:p>
                    <a:p>
                      <a:endParaRPr lang="ru-RU" sz="11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 раз в месяц</a:t>
                      </a:r>
                    </a:p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мере необходимости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801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Взаимодействие с родителями</a:t>
                      </a:r>
                      <a:endParaRPr lang="ru-RU" sz="12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2986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</a:p>
                    <a:p>
                      <a:pPr algn="ctr"/>
                      <a:endParaRPr lang="ru-RU" sz="1000" dirty="0" smtClean="0"/>
                    </a:p>
                    <a:p>
                      <a:pPr algn="ctr"/>
                      <a:r>
                        <a:rPr lang="ru-RU" sz="1000" dirty="0" smtClean="0"/>
                        <a:t>2</a:t>
                      </a:r>
                    </a:p>
                    <a:p>
                      <a:pPr algn="ctr"/>
                      <a:r>
                        <a:rPr lang="ru-RU" sz="1000" dirty="0" smtClean="0"/>
                        <a:t>3</a:t>
                      </a:r>
                    </a:p>
                    <a:p>
                      <a:pPr algn="ctr"/>
                      <a:endParaRPr lang="ru-RU" sz="1000" dirty="0" smtClean="0"/>
                    </a:p>
                    <a:p>
                      <a:pPr algn="ctr"/>
                      <a:r>
                        <a:rPr lang="ru-RU" sz="1000" dirty="0" smtClean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письменного согласия родителей</a:t>
                      </a:r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проведение оздоровительных процедур</a:t>
                      </a:r>
                    </a:p>
                    <a:p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Консультации для родителей</a:t>
                      </a:r>
                    </a:p>
                    <a:p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Оформление стендов по вопросам профилактики заболеваний и методам оздоровления</a:t>
                      </a:r>
                    </a:p>
                    <a:p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родительских собраниях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Старшая</a:t>
                      </a:r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медсестра</a:t>
                      </a:r>
                    </a:p>
                    <a:p>
                      <a:endParaRPr lang="ru-RU" sz="11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Врач, ст. м/с </a:t>
                      </a:r>
                    </a:p>
                    <a:p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Старшая м/с, м/ по оздоровлению</a:t>
                      </a:r>
                    </a:p>
                    <a:p>
                      <a:endParaRPr lang="ru-RU" sz="11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Врач, ст. м/с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мере </a:t>
                      </a:r>
                    </a:p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детей</a:t>
                      </a:r>
                    </a:p>
                    <a:p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раза в неделю</a:t>
                      </a:r>
                    </a:p>
                    <a:p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течении года</a:t>
                      </a:r>
                    </a:p>
                    <a:p>
                      <a:endParaRPr lang="ru-RU" sz="11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801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Взаимодействие с сотрудниками ДОО</a:t>
                      </a:r>
                      <a:endParaRPr lang="ru-RU" sz="12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0922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</a:p>
                    <a:p>
                      <a:pPr algn="ctr"/>
                      <a:endParaRPr lang="ru-RU" sz="1000" dirty="0" smtClean="0"/>
                    </a:p>
                    <a:p>
                      <a:pPr algn="ctr"/>
                      <a:endParaRPr lang="ru-RU" sz="1000" dirty="0" smtClean="0"/>
                    </a:p>
                    <a:p>
                      <a:pPr algn="ctr"/>
                      <a:r>
                        <a:rPr lang="ru-RU" sz="1000" dirty="0" smtClean="0"/>
                        <a:t>2</a:t>
                      </a:r>
                    </a:p>
                    <a:p>
                      <a:pPr algn="ctr"/>
                      <a:endParaRPr lang="ru-RU" sz="1000" dirty="0" smtClean="0"/>
                    </a:p>
                    <a:p>
                      <a:pPr algn="ctr"/>
                      <a:endParaRPr lang="ru-RU" sz="1000" dirty="0" smtClean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санитарно – просветительной</a:t>
                      </a:r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работы с сотрудниками, включая инструктаж « Оказание первой помощи», « карантинные мероприятия» и др.</a:t>
                      </a:r>
                    </a:p>
                    <a:p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сотрудников по  физическому развитию детей, определению групп здоровья по результатам  профилактических  мед. осмотров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Врач,</a:t>
                      </a:r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старшая м/с</a:t>
                      </a:r>
                    </a:p>
                    <a:p>
                      <a:endParaRPr lang="ru-RU" sz="11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1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Врач, старшая медсестра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Ежеквартально</a:t>
                      </a:r>
                    </a:p>
                    <a:p>
                      <a:endParaRPr lang="ru-RU" sz="11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1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 стрелкой 6"/>
          <p:cNvCxnSpPr/>
          <p:nvPr/>
        </p:nvCxnSpPr>
        <p:spPr>
          <a:xfrm flipH="1">
            <a:off x="3357554" y="1000108"/>
            <a:ext cx="50580" cy="4320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endCxn id="61" idx="3"/>
          </p:cNvCxnSpPr>
          <p:nvPr/>
        </p:nvCxnSpPr>
        <p:spPr>
          <a:xfrm flipH="1">
            <a:off x="5572132" y="1000109"/>
            <a:ext cx="5268" cy="2857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rot="5400000">
            <a:off x="1571611" y="1071539"/>
            <a:ext cx="428628" cy="2857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rot="5400000">
            <a:off x="7822429" y="1178703"/>
            <a:ext cx="357190" cy="15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5400000">
            <a:off x="6929454" y="1928802"/>
            <a:ext cx="642942" cy="5000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rot="5400000">
            <a:off x="7643834" y="3071810"/>
            <a:ext cx="571504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/>
          <p:nvPr/>
        </p:nvCxnSpPr>
        <p:spPr>
          <a:xfrm rot="16200000" flipH="1">
            <a:off x="4321967" y="4036223"/>
            <a:ext cx="1857388" cy="135732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 rot="5400000">
            <a:off x="3857620" y="3786190"/>
            <a:ext cx="428628" cy="28575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 стрелкой 124"/>
          <p:cNvCxnSpPr/>
          <p:nvPr/>
        </p:nvCxnSpPr>
        <p:spPr>
          <a:xfrm rot="16200000" flipH="1">
            <a:off x="3929058" y="4143380"/>
            <a:ext cx="1071570" cy="35719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rot="5400000">
            <a:off x="254133" y="2746207"/>
            <a:ext cx="3714776" cy="179421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5400000">
            <a:off x="2214546" y="2714620"/>
            <a:ext cx="928694" cy="50006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0800000">
            <a:off x="1500168" y="2714620"/>
            <a:ext cx="1000131" cy="158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6200000" flipH="1">
            <a:off x="1214414" y="4000504"/>
            <a:ext cx="4214842" cy="7143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rot="5400000">
            <a:off x="1000100" y="2214554"/>
            <a:ext cx="2143140" cy="157163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5400000">
            <a:off x="812699" y="2069964"/>
            <a:ext cx="2114512" cy="183218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372324" y="388867"/>
            <a:ext cx="7128766" cy="607488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FFF99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 программа оздоровления</a:t>
            </a:r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0298" y="1428736"/>
            <a:ext cx="1643074" cy="51935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5649" y="2429565"/>
            <a:ext cx="1975546" cy="51935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Светолечение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8354" y="2402791"/>
            <a:ext cx="864096" cy="51935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КУФ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00298" y="4143380"/>
            <a:ext cx="1936493" cy="51935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УВЧ - терапия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36281" y="2516739"/>
            <a:ext cx="2786082" cy="51935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BE6B3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профилактический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75419" y="6189006"/>
            <a:ext cx="2214850" cy="51935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06937" y="5758597"/>
            <a:ext cx="3500462" cy="908864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Электрофорез лекарственных средств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28992" y="4857760"/>
            <a:ext cx="1936493" cy="51935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i="1" baseline="5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Арсонваль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357686" y="1285860"/>
            <a:ext cx="2428892" cy="51935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Оксигенотерапия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4282" y="1428736"/>
            <a:ext cx="2143140" cy="51935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00FF0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Фитотерапия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2" name="Прямая со стрелкой 71"/>
          <p:cNvCxnSpPr/>
          <p:nvPr/>
        </p:nvCxnSpPr>
        <p:spPr>
          <a:xfrm rot="16200000" flipH="1">
            <a:off x="7965305" y="1893083"/>
            <a:ext cx="500066" cy="28575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955902" y="1338013"/>
            <a:ext cx="2016224" cy="51935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BE6B3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643834" y="4000504"/>
            <a:ext cx="1328292" cy="51935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BE6B3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500694" y="4000504"/>
            <a:ext cx="2000263" cy="51935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BE6B3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специальный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643174" y="3286124"/>
            <a:ext cx="2506678" cy="51935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лектролечение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429520" y="2285992"/>
            <a:ext cx="1498208" cy="51935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BE6B3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лечебный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1" name="TextBox 100"/>
          <p:cNvSpPr txBox="1"/>
          <p:nvPr/>
        </p:nvSpPr>
        <p:spPr>
          <a:xfrm>
            <a:off x="168075" y="4071942"/>
            <a:ext cx="2214850" cy="908864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Ультразвуковые ингаляции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14480" y="3429000"/>
            <a:ext cx="864096" cy="51935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УФО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26410" y="5532886"/>
            <a:ext cx="2428860" cy="51935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Магнитотерапия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 rot="10800000">
            <a:off x="7072330" y="3357562"/>
            <a:ext cx="857256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rot="5400000">
            <a:off x="6751653" y="3678239"/>
            <a:ext cx="642942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rot="10800000">
            <a:off x="7929586" y="3357562"/>
            <a:ext cx="642942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/>
          <p:nvPr/>
        </p:nvCxnSpPr>
        <p:spPr>
          <a:xfrm rot="5400000">
            <a:off x="8251851" y="3678239"/>
            <a:ext cx="642942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5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6701"/>
            <a:ext cx="8229600" cy="304779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Качественные показатели работы за 2021 год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3580" y="571480"/>
            <a:ext cx="8536841" cy="5857916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 –профилактическая работа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детском саду успешно действует программа  по оздоровлению детей - «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доровячок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 В рамках программы разработан план оздоровительных мероприятий для детей всех  возрастных групп, для разных сезонов года. Он выполняется в каждой возрастной группе персоналом детского сада и медицинскими работниками.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осуществляется по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нескольким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направлениям:</a:t>
            </a:r>
          </a:p>
          <a:p>
            <a:pPr marL="88900" indent="-88900">
              <a:buClr>
                <a:schemeClr val="tx2"/>
              </a:buClr>
              <a:buFont typeface="Arial" pitchFamily="34" charset="0"/>
              <a:buChar char="•"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оптимальных условий, обеспечивающих охрану и укрепление физического здоровья детей их эмоционального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благополучия;</a:t>
            </a:r>
          </a:p>
          <a:p>
            <a:pPr marL="88900" indent="-88900">
              <a:buClr>
                <a:schemeClr val="tx2"/>
              </a:buClr>
              <a:buFont typeface="Arial" pitchFamily="34" charset="0"/>
              <a:buChar char="•"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Оздоровление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снижение заболеваемости у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ЧДБ и детей, состоящих на диспансерном учете;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8900" indent="-88900">
              <a:buClr>
                <a:schemeClr val="tx2"/>
              </a:buClr>
              <a:buFont typeface="Arial" pitchFamily="34" charset="0"/>
              <a:buChar char="•"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к ценностям здорового образа жизни, в единой цепи преемственности - семьи, д/с, школы, общественности через комплекс   оздоровительных, общегигиенических, морально - этических мероприятий.</a:t>
            </a:r>
          </a:p>
          <a:p>
            <a:pPr marL="88900" indent="-88900">
              <a:buClr>
                <a:schemeClr val="tx2"/>
              </a:buClr>
              <a:buFont typeface="Arial" pitchFamily="34" charset="0"/>
              <a:buChar char="•"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оказания первичной,  доврачебной, врачебной и специализированной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медико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–санитарной помощи детский сад имеет лицензию </a:t>
            </a:r>
          </a:p>
          <a:p>
            <a:pPr marL="88900" indent="-88900">
              <a:buClr>
                <a:schemeClr val="tx2"/>
              </a:buClr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№ЛО-14-01-002484 от 24 декабря 2018 г.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моей работы во многом зависит от профессионализма медицинского коллектива, от тесного взаимодействия с родителями, и их понимания. И вся работа строится во имя самого главного и ценного - здоровья наших детей!</a:t>
            </a:r>
          </a:p>
          <a:p>
            <a:pPr algn="ctr"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 –профилактические мероприятия представлены: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амбулаторного врачебного приема воспитанников. Зарегистрировано 243 - обращений по поводу  оказания первичной медицинской помощи, в т. ч.  с симптомами острых респираторных заболеваний, носовым кровотечением, заболеванием кожных покровов и др.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артериального давления, пульса - 100, антропометрия (4 раза в год ) - 140 детей, фитотерапия , орошение  зева отварами  лечебных трав -2573 процедур, медикаментозное лечение (по назначению врача) – 2616 процедур,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оздоровительный курс кислородного коктейля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–526 процедур и др.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 эффективно только тогда, когда  оно обеспечивается в течении всего времени пребывания ребенка в детском саду. </a:t>
            </a:r>
          </a:p>
          <a:p>
            <a:pPr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мы придерживаемся следующих правил:</a:t>
            </a:r>
          </a:p>
          <a:p>
            <a:pPr marL="88900" indent="-88900">
              <a:buClr>
                <a:schemeClr val="tx2"/>
              </a:buClr>
              <a:buFont typeface="Arial" pitchFamily="34" charset="0"/>
              <a:buChar char="•"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Четкая соблюдение температурного режима помещения;</a:t>
            </a:r>
          </a:p>
          <a:p>
            <a:pPr marL="88900" indent="-88900">
              <a:buClr>
                <a:schemeClr val="tx2"/>
              </a:buClr>
              <a:buFont typeface="Arial" pitchFamily="34" charset="0"/>
              <a:buChar char="•"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режима прогулок в любое время года, так как в январе - феврале Т достигает ниже – 40-55 С,  обеспечение  потребности в двигательной активности   осуществляется  в прогулочных галереях;</a:t>
            </a:r>
          </a:p>
          <a:p>
            <a:pPr marL="88900" indent="-88900">
              <a:buClr>
                <a:schemeClr val="tx2"/>
              </a:buClr>
              <a:buFont typeface="Arial" pitchFamily="34" charset="0"/>
              <a:buChar char="•"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утренней гимнастикой и физкультурой в музыкальном сопровождении;</a:t>
            </a:r>
          </a:p>
          <a:p>
            <a:pPr marL="88900" indent="-88900">
              <a:buClr>
                <a:schemeClr val="tx2"/>
              </a:buClr>
              <a:buFont typeface="Arial" pitchFamily="34" charset="0"/>
              <a:buChar char="•"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санитарно –гигиенических и противоэпидемических мероприятий в условиях рисков распространения новой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(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COVID-19)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проведение профилактических прививок,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туберкулинодиагностики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8900" indent="-88900">
              <a:buClr>
                <a:schemeClr val="tx2"/>
              </a:buClr>
              <a:buFont typeface="Arial" pitchFamily="34" charset="0"/>
              <a:buChar char="•"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Восстановительное лечение в период реконвалесценции острых заболеваний (стимуляция иммунной системы, рассасывающая терапия).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Закаливающие  процедуры с детьми проводятся систематически, без перерывов, с учетом индивидуальных и эмоциональных особенностей детей.</a:t>
            </a:r>
          </a:p>
          <a:p>
            <a:pPr>
              <a:buNone/>
            </a:pP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получившие полный курс оздоровления,  возвращаются в другие детские сады согласно путевки по месту проживания</a:t>
            </a:r>
            <a:r>
              <a:rPr lang="ru-RU" sz="1050" dirty="0" smtClean="0"/>
              <a:t>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/>
          <a:stretch/>
        </p:blipFill>
        <p:spPr>
          <a:xfrm>
            <a:off x="2771800" y="3861048"/>
            <a:ext cx="4003902" cy="2639764"/>
          </a:xfrm>
          <a:prstGeom prst="round2DiagRect">
            <a:avLst>
              <a:gd name="adj1" fmla="val 0"/>
              <a:gd name="adj2" fmla="val 2224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"/>
          <a:stretch/>
        </p:blipFill>
        <p:spPr>
          <a:xfrm>
            <a:off x="683568" y="476671"/>
            <a:ext cx="4248472" cy="2479013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1650500" y="2996951"/>
            <a:ext cx="5857916" cy="505153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650500" y="2897039"/>
            <a:ext cx="585791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Растить здоровых детей – это подлинное искусство,</a:t>
            </a:r>
          </a:p>
          <a:p>
            <a:pPr algn="ctr"/>
            <a:r>
              <a:rPr lang="ru-RU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Его приходится совершенствовать всю жизнь.</a:t>
            </a:r>
            <a:endParaRPr lang="ru-RU" b="1" i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2">
                  <a:lumMod val="9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9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2381" y="613548"/>
            <a:ext cx="8435280" cy="936104"/>
          </a:xfrm>
        </p:spPr>
        <p:txBody>
          <a:bodyPr>
            <a:normAutofit fontScale="90000"/>
          </a:bodyPr>
          <a:lstStyle/>
          <a:p>
            <a:r>
              <a:rPr lang="ru-RU" sz="1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Приказ </a:t>
            </a:r>
            <a:r>
              <a:rPr lang="ru-RU" sz="10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Минздрава России от 21.03.2014г.№125н «О национальном календаре профилактических прививок и календаре профилактических прививок по эпидемическим </a:t>
            </a:r>
            <a:r>
              <a:rPr lang="ru-RU" sz="1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показаниям»</a:t>
            </a:r>
            <a:r>
              <a:rPr lang="ru-RU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Основой </a:t>
            </a:r>
            <a:r>
              <a:rPr lang="ru-RU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данной работы является наличие полной и достоверной информации о здоровье </a:t>
            </a:r>
            <a:r>
              <a:rPr lang="ru-RU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 Прививки детям проводится под контролем врача педиатра, при наличии  письменно оформленного  информированного согласия родителей, при соблюдении всех санитарно-эпидемиологических требований. Для </a:t>
            </a:r>
            <a:r>
              <a:rPr lang="ru-RU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своевременного учета детей, подлежащих вакцинации, ведется журнал учета профилактических прививок. </a:t>
            </a:r>
            <a:r>
              <a:rPr lang="ru-RU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прививок </a:t>
            </a:r>
            <a:r>
              <a:rPr lang="ru-RU" sz="1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год планируется в соответствии с национальным календарем профилактических прививок, </a:t>
            </a:r>
            <a:r>
              <a:rPr lang="ru-RU" sz="1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индивидуальных особенностей каждого ребенка, временных и постоянных противопоказаний к вакцинации.  </a:t>
            </a:r>
            <a:r>
              <a:rPr lang="ru-RU" sz="1000" dirty="0">
                <a:solidFill>
                  <a:schemeClr val="tx1"/>
                </a:solidFill>
              </a:rPr>
              <a:t/>
            </a:r>
            <a:br>
              <a:rPr lang="ru-RU" sz="1000" dirty="0">
                <a:solidFill>
                  <a:schemeClr val="tx1"/>
                </a:solidFill>
              </a:rPr>
            </a:br>
            <a:r>
              <a:rPr lang="ru-RU" sz="1000" b="1" dirty="0" smtClean="0"/>
              <a:t/>
            </a:r>
            <a:br>
              <a:rPr lang="ru-RU" sz="1000" b="1" dirty="0" smtClean="0"/>
            </a:b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84017"/>
              </p:ext>
            </p:extLst>
          </p:nvPr>
        </p:nvGraphicFramePr>
        <p:xfrm>
          <a:off x="428597" y="1772816"/>
          <a:ext cx="8175851" cy="2551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3592"/>
                <a:gridCol w="1832517"/>
                <a:gridCol w="1550591"/>
                <a:gridCol w="1339151"/>
              </a:tblGrid>
              <a:tr h="12526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</a:rPr>
                        <a:t>Подлежало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</a:rPr>
                        <a:t>Привито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</a:rPr>
                        <a:t>% от плана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11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АДСМ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11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Полиомиелит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11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Корь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11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Паротит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11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Краснуха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11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БЦЖ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11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Грипп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75,4%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11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Гепатит 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112">
                <a:tc>
                  <a:txBody>
                    <a:bodyPr/>
                    <a:lstStyle/>
                    <a:p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Превенар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-13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2381" y="4581128"/>
            <a:ext cx="7630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Туберкулинодиагностика</a:t>
            </a:r>
            <a:endParaRPr lang="ru-RU" sz="1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488855"/>
              </p:ext>
            </p:extLst>
          </p:nvPr>
        </p:nvGraphicFramePr>
        <p:xfrm>
          <a:off x="428597" y="4925748"/>
          <a:ext cx="6858048" cy="1228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9222"/>
                <a:gridCol w="857256"/>
                <a:gridCol w="1071570"/>
              </a:tblGrid>
              <a:tr h="344446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№ строки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Количество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1618"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/>
                        <a:t>Обследовано  реакцией Манту</a:t>
                      </a:r>
                      <a:endParaRPr lang="ru-RU" sz="1000" b="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90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5981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/>
                        <a:t>Выявлено с виражом туберкулиновой пробы (дети отправлены на до обследование)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0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5981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/>
                        <a:t>Д- тест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31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85720" y="4141781"/>
            <a:ext cx="84627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 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 В детском саду успешно проведена иммунизация в рамках национального календаря прививок, с целью обеспечения благополучия детского населения по инфекционным заболеваниям 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 100% в условиях рисков распространения новой корона вирусной инфекции. 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6161150"/>
            <a:ext cx="857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профилактике, раннему и своевременному выявлению туберкулеза проводится согласно п.825 СанПиН 3.3686-21 «Санитарно- эпидемиологические требования по профилактике инфекционных заболеваний»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idx="1"/>
          </p:nvPr>
        </p:nvSpPr>
        <p:spPr>
          <a:xfrm>
            <a:off x="323528" y="285728"/>
            <a:ext cx="8463314" cy="213516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chemeClr val="bg1"/>
                </a:solidFill>
              </a:rPr>
              <a:t>Проведение плановых профилактических осмотров воспитанников согласно Пр. №514н</a:t>
            </a:r>
          </a:p>
          <a:p>
            <a:pPr marL="0" lvl="0" indent="0" algn="just">
              <a:buNone/>
            </a:pP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Диспансеризация детей, посещающих детский сад заключается в систематическом  медицинском наблюдении за состоянием здоровья  подрастающего поколения. Основной задачей является  выявление ранних отклонений с целью предотвращения формирования  хронической патологии. Составляются списки с привлечением специалистов  детской поликлиники обособленного подразделения в г. Удачный </a:t>
            </a:r>
            <a:r>
              <a:rPr lang="ru-RU" sz="1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Айхальская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городская больница: окулиста, отоларинголога, хирурга, психиатра, стоматолога, дерматолога, лабораторные исследования крови и мочи, проведение электрокардиограммы, УЗИ органов брюшной полости, гинеколога,  заключение врача  педиатра.</a:t>
            </a:r>
          </a:p>
          <a:p>
            <a:pPr marL="0" lvl="0" indent="0" algn="just">
              <a:buNone/>
            </a:pP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осмотра специалистов, занесение результатов осмотра в медицинские документы  воспитанников, составление отчетов.  Выявленные дети с хроническими заболеваниями направляются на дополнительное обследование и даются рекомендации по их </a:t>
            </a:r>
          </a:p>
          <a:p>
            <a:pPr marL="0" lvl="0" indent="0" algn="just">
              <a:buNone/>
            </a:pP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дальнейшему оздоровлению в нашем детском саду. Воспитанники с хроническими заболеваниями, инвалиды детства, часто болеющие дети взяты на диспансерный учет.</a:t>
            </a:r>
          </a:p>
          <a:p>
            <a:pPr algn="ctr">
              <a:buNone/>
            </a:pPr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хронической патологии регистрируемой в детском саду</a:t>
            </a:r>
            <a:endParaRPr lang="ru-RU" sz="11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100" dirty="0" smtClean="0"/>
          </a:p>
          <a:p>
            <a:pPr>
              <a:buNone/>
            </a:pPr>
            <a:endParaRPr lang="ru-RU" sz="11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878345"/>
              </p:ext>
            </p:extLst>
          </p:nvPr>
        </p:nvGraphicFramePr>
        <p:xfrm>
          <a:off x="395537" y="2276872"/>
          <a:ext cx="8208912" cy="4114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465"/>
                <a:gridCol w="959279"/>
                <a:gridCol w="4593168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Локализация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патологии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Абсолютное число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общему числу детей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62914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органов дыхания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914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Психические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расстройства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1,64%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7928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ЖКТ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12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МПС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3,3%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4304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кожи и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подкожной клетчатки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3,3%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488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эндокринной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системы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4,1%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068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органов зрения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5,7%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2864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крови и кроветворных органов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4,1%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7056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Новообразования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ЦНС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10,7%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208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детей с хронической патологией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27,0%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240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зарегистрировано </a:t>
                      </a: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29,5%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584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с 1 патологией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22,95%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768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с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патологиями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3,3%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914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3 патологиями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ОТЧЁТ ПО ЗАБОЛЕВАЕМОСТИ </a:t>
            </a:r>
            <a:endParaRPr lang="ru-RU" sz="1600" b="1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306536"/>
              </p:ext>
            </p:extLst>
          </p:nvPr>
        </p:nvGraphicFramePr>
        <p:xfrm>
          <a:off x="428596" y="764704"/>
          <a:ext cx="8463884" cy="5287186"/>
        </p:xfrm>
        <a:graphic>
          <a:graphicData uri="http://schemas.openxmlformats.org/drawingml/2006/table">
            <a:tbl>
              <a:tblPr firstRow="1" firstCol="1" lastCol="1" bandRow="1">
                <a:tableStyleId>{B301B821-A1FF-4177-AEE7-76D212191A09}</a:tableStyleId>
              </a:tblPr>
              <a:tblGrid>
                <a:gridCol w="3351814"/>
                <a:gridCol w="945383"/>
                <a:gridCol w="1031327"/>
                <a:gridCol w="816986"/>
                <a:gridCol w="816986"/>
                <a:gridCol w="750694"/>
                <a:gridCol w="750694"/>
              </a:tblGrid>
              <a:tr h="5705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Наименование болезни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Всего случаев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От 3-5 лет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6-7 лет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83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Случ.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дни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Случ.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дни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Случ.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дни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заболеваемость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3925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2862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1063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ОРВИ, грипп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3382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2466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106</a:t>
                      </a: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916</a:t>
                      </a: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Пневмония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Бронхит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Ангина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Бронхиальная</a:t>
                      </a:r>
                      <a:r>
                        <a:rPr lang="ru-RU" sz="900" i="1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астма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Ветряная</a:t>
                      </a:r>
                      <a:r>
                        <a:rPr lang="ru-RU" sz="900" i="1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оспа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Эпидемический паротит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Скарлатина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Паразитарные заболевания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</a:t>
                      </a: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</a:t>
                      </a: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ОКИ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Травмы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0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0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всего: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ЖКТ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МПС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глаза и прид.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уха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8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кожи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0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ЧДБ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9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9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9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Среднесписочный состав детей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143,78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92,28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51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Число пропусков на 1 ребенка по болезни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27,3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30,8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19,5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Средняя продолжительность заболевания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8,3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8,2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8,6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случаев на одного</a:t>
                      </a:r>
                      <a:r>
                        <a:rPr lang="ru-RU" sz="900" i="1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ребенка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3,3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3,8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2,4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Индекс здоровья за год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24,3%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8%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55%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Пропущено </a:t>
                      </a:r>
                      <a:r>
                        <a:rPr lang="ru-RU" sz="900" i="1" dirty="0" err="1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900" i="1" dirty="0" err="1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по болезни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3925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2862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1063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Пропущено </a:t>
                      </a:r>
                      <a:r>
                        <a:rPr lang="ru-RU" sz="900" i="1" dirty="0" err="1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900" i="1" dirty="0" err="1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всего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12608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9798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2810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Проведено </a:t>
                      </a:r>
                      <a:r>
                        <a:rPr lang="ru-RU" sz="900" i="1" dirty="0" err="1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900" i="1" dirty="0" err="1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всего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19403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12932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6471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 err="1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Детодни</a:t>
                      </a: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(план)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18411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7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%</a:t>
                      </a:r>
                      <a:r>
                        <a:rPr lang="ru-RU" sz="900" i="1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выполнения </a:t>
                      </a:r>
                      <a:endParaRPr lang="ru-RU" sz="900" i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i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105,4%</a:t>
                      </a: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i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1315" marR="31315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7158" y="428604"/>
            <a:ext cx="8429684" cy="3451225"/>
          </a:xfrm>
        </p:spPr>
        <p:txBody>
          <a:bodyPr/>
          <a:lstStyle/>
          <a:p>
            <a:pPr algn="ctr">
              <a:buNone/>
            </a:pPr>
            <a:r>
              <a:rPr lang="ru-RU" sz="1200" dirty="0" smtClean="0"/>
              <a:t> </a:t>
            </a:r>
            <a:r>
              <a:rPr lang="ru-RU" b="1" dirty="0" smtClean="0">
                <a:solidFill>
                  <a:schemeClr val="bg1"/>
                </a:solidFill>
              </a:rPr>
              <a:t>Отчет медицинской сестры по массажу</a:t>
            </a:r>
            <a:endParaRPr lang="ru-RU" sz="1200" dirty="0" smtClean="0"/>
          </a:p>
          <a:p>
            <a:pPr marL="0" indent="0">
              <a:buNone/>
            </a:pP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комплексе оздоровительных процедур  одним из главных методов  мы считаем </a:t>
            </a:r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массаж,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он  улучшает обменные процессы в организме, стимулирует дыхание и кровообращение,  активизирует газообмен в легких, вызывает положительные эмоции у детей. Прочно вошел в  жизнь  наших воспитанников и точечный массаж по системе А.А.Уманской, он очень эффективен  при регулярном, систематическом и правильном применении.</a:t>
            </a:r>
          </a:p>
          <a:p>
            <a:pPr marL="0" indent="0">
              <a:buNone/>
            </a:pPr>
            <a:r>
              <a:rPr lang="ru-RU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Самомассаж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рук «Поиграем ручками» по методике Су- </a:t>
            </a:r>
            <a:r>
              <a:rPr lang="ru-RU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обеспечивает оздоровительный, тонизирующий эффект, поскольку на кончиках пальцев находится множество  биологически активных точек. Массаж активных точек (ушей, лица, шеи, головы) повышает функциональную деятельность головного мозга, помогает при снятии головной боли.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895770"/>
              </p:ext>
            </p:extLst>
          </p:nvPr>
        </p:nvGraphicFramePr>
        <p:xfrm>
          <a:off x="500034" y="3500438"/>
          <a:ext cx="8215372" cy="2953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16"/>
                <a:gridCol w="2071702"/>
                <a:gridCol w="1928826"/>
                <a:gridCol w="1928828"/>
              </a:tblGrid>
              <a:tr h="571504"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algn="ctr"/>
                      <a:r>
                        <a:rPr lang="ru-RU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endParaRPr lang="ru-RU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 получивших массаж</a:t>
                      </a:r>
                      <a:endParaRPr lang="ru-RU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</a:t>
                      </a:r>
                      <a:r>
                        <a:rPr lang="ru-RU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полученных процедур массажа в </a:t>
                      </a:r>
                      <a:r>
                        <a:rPr lang="ru-RU" sz="1200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у.м</a:t>
                      </a:r>
                      <a:r>
                        <a:rPr lang="ru-RU" sz="12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е.</a:t>
                      </a:r>
                      <a:endParaRPr lang="ru-RU" sz="1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в % 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49668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4693 </a:t>
                      </a:r>
                      <a:r>
                        <a:rPr lang="ru-RU" sz="12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у.м.е</a:t>
                      </a:r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9668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Общеукрепляющий</a:t>
                      </a:r>
                      <a:r>
                        <a:rPr lang="ru-RU" sz="1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массаж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3373 </a:t>
                      </a:r>
                      <a:r>
                        <a:rPr lang="ru-RU" sz="12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у.</a:t>
                      </a:r>
                      <a:r>
                        <a:rPr lang="ru-RU" sz="1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м.е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97,5 % 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9668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Лечебный,</a:t>
                      </a:r>
                      <a:r>
                        <a:rPr lang="ru-RU" sz="1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т. ч.:</a:t>
                      </a:r>
                    </a:p>
                    <a:p>
                      <a:r>
                        <a:rPr lang="ru-RU" sz="1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</a:t>
                      </a:r>
                      <a:r>
                        <a:rPr lang="ru-RU" sz="1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плоско-вальгусных</a:t>
                      </a:r>
                      <a:r>
                        <a:rPr lang="ru-RU" sz="1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стопах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9668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</a:t>
                      </a:r>
                      <a:r>
                        <a:rPr lang="ru-RU" sz="12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бронхолегочных</a:t>
                      </a:r>
                      <a:r>
                        <a:rPr lang="ru-RU" sz="1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заболеваниях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 </a:t>
                      </a:r>
                      <a:r>
                        <a:rPr lang="ru-RU" sz="12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у.</a:t>
                      </a:r>
                      <a:r>
                        <a:rPr lang="ru-RU" sz="12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м.е</a:t>
                      </a:r>
                      <a:endParaRPr lang="ru-RU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20,4 %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9668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нарушении осанки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 </a:t>
                      </a:r>
                      <a:r>
                        <a:rPr lang="ru-RU" sz="12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у.м.е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r>
                        <a:rPr lang="ru-RU" sz="12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9668"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другим показаниям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 </a:t>
                      </a:r>
                      <a:r>
                        <a:rPr lang="ru-RU" sz="12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у.м.е</a:t>
                      </a:r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6,5%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4"/>
          <a:stretch/>
        </p:blipFill>
        <p:spPr>
          <a:xfrm rot="314169">
            <a:off x="4707772" y="3239720"/>
            <a:ext cx="3888432" cy="3196991"/>
          </a:xfrm>
          <a:prstGeom prst="round2DiagRect">
            <a:avLst>
              <a:gd name="adj1" fmla="val 0"/>
              <a:gd name="adj2" fmla="val 2860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9"/>
          <a:stretch/>
        </p:blipFill>
        <p:spPr bwMode="auto">
          <a:xfrm rot="370396">
            <a:off x="6082807" y="358559"/>
            <a:ext cx="2430376" cy="278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9" t="6579"/>
          <a:stretch/>
        </p:blipFill>
        <p:spPr>
          <a:xfrm rot="21359897">
            <a:off x="732746" y="668152"/>
            <a:ext cx="3600400" cy="5051005"/>
          </a:xfrm>
          <a:prstGeom prst="round2DiagRect">
            <a:avLst>
              <a:gd name="adj1" fmla="val 3703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1439" y="389627"/>
            <a:ext cx="8501122" cy="519093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проделанной  работе  физиотерапевтического кабинета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998170"/>
              </p:ext>
            </p:extLst>
          </p:nvPr>
        </p:nvGraphicFramePr>
        <p:xfrm>
          <a:off x="464315" y="980728"/>
          <a:ext cx="8215370" cy="3977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3107"/>
                <a:gridCol w="1571636"/>
                <a:gridCol w="1643074"/>
                <a:gridCol w="1571636"/>
                <a:gridCol w="1535917"/>
              </a:tblGrid>
              <a:tr h="342902"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процедуры</a:t>
                      </a:r>
                      <a:endParaRPr lang="ru-RU" sz="12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Проведено всего</a:t>
                      </a:r>
                      <a:r>
                        <a:rPr lang="ru-RU" sz="1200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единицах</a:t>
                      </a:r>
                      <a:endParaRPr lang="ru-RU" sz="12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среднесписочного состава</a:t>
                      </a:r>
                      <a:endParaRPr lang="ru-RU" sz="12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Проведено с хронической патологией</a:t>
                      </a:r>
                      <a:endParaRPr lang="ru-RU" sz="12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общего числа</a:t>
                      </a:r>
                    </a:p>
                    <a:p>
                      <a:pPr algn="ctr"/>
                      <a:r>
                        <a:rPr lang="ru-RU" sz="1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Хронических больных</a:t>
                      </a:r>
                      <a:endParaRPr lang="ru-RU" sz="12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902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Тубус - кварц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1236,6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57,3 %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6,9%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902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УВЧ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2625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25,4%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8628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Электрофорез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11,4%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3,2%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902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Ингаляции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4,9%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3,2%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4328">
                <a:tc>
                  <a:txBody>
                    <a:bodyPr/>
                    <a:lstStyle/>
                    <a:p>
                      <a:r>
                        <a:rPr lang="ru-RU" sz="12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Д,арсонваль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902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Ультразвук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27%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902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МТ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704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30,3%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902">
                <a:tc>
                  <a:txBody>
                    <a:bodyPr/>
                    <a:lstStyle/>
                    <a:p>
                      <a:r>
                        <a:rPr lang="ru-RU" sz="12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Ультратон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902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СМТ- </a:t>
                      </a:r>
                      <a:r>
                        <a:rPr lang="ru-RU" sz="12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Рефтон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0,8%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УФО</a:t>
                      </a:r>
                      <a:r>
                        <a:rPr lang="ru-RU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группы</a:t>
                      </a:r>
                      <a:endParaRPr lang="ru-RU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5676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86,8%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74,1</a:t>
                      </a:r>
                      <a:endParaRPr lang="ru-RU" sz="12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0034" y="5126221"/>
            <a:ext cx="81439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r>
              <a:rPr 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важных оздоровительных мероприятий  по профилактике простудных заболеваний  является  комплекс </a:t>
            </a:r>
            <a:r>
              <a:rPr lang="ru-RU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 массажных процедур, который осуществляется  в соответствии с принципами систематичности и системности с индивидуальным подходом к  каждому воспитаннику детского сада. Качественными показателями является увеличение индекса здоровья детей и снижение заболеваемости, а главное, что родители удовлетворены  работой детского сада на 100%. Таким образом,  детский сад стабильно функционирует и в настоящий  момент находится в режиме развития.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76672"/>
            <a:ext cx="5103222" cy="36087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Горизонтальный свиток 3"/>
          <p:cNvSpPr/>
          <p:nvPr/>
        </p:nvSpPr>
        <p:spPr>
          <a:xfrm rot="21419600">
            <a:off x="738063" y="3851413"/>
            <a:ext cx="7929618" cy="2285992"/>
          </a:xfrm>
          <a:prstGeom prst="horizontalScroll">
            <a:avLst>
              <a:gd name="adj" fmla="val 11269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smtClean="0"/>
              <a:t>       </a:t>
            </a:r>
            <a:endParaRPr lang="ru-RU" sz="300" dirty="0" smtClean="0"/>
          </a:p>
          <a:p>
            <a:pPr algn="just"/>
            <a:r>
              <a:rPr lang="ru-RU" sz="2000" b="1" i="1" dirty="0" smtClean="0">
                <a:solidFill>
                  <a:srgbClr val="000099"/>
                </a:solidFill>
              </a:rPr>
              <a:t>Если </a:t>
            </a:r>
            <a:r>
              <a:rPr lang="ru-RU" sz="2000" b="1" i="1" dirty="0">
                <a:solidFill>
                  <a:srgbClr val="000099"/>
                </a:solidFill>
              </a:rPr>
              <a:t>нельзя вырастить ребенка, чтобы он совсем не болел, то во всяком случае, поддерживать </a:t>
            </a:r>
            <a:r>
              <a:rPr lang="ru-RU" sz="2000" b="1" i="1" dirty="0" smtClean="0">
                <a:solidFill>
                  <a:srgbClr val="000099"/>
                </a:solidFill>
              </a:rPr>
              <a:t>у </a:t>
            </a:r>
            <a:r>
              <a:rPr lang="ru-RU" sz="2000" b="1" i="1" dirty="0">
                <a:solidFill>
                  <a:srgbClr val="000099"/>
                </a:solidFill>
              </a:rPr>
              <a:t>него высокий уровень здоровья вполне возможно.                                    </a:t>
            </a:r>
            <a:endParaRPr lang="ru-RU" b="1" i="1" dirty="0" smtClean="0">
              <a:solidFill>
                <a:srgbClr val="000099"/>
              </a:solidFill>
            </a:endParaRPr>
          </a:p>
          <a:p>
            <a:pPr algn="r"/>
            <a:r>
              <a:rPr lang="ru-RU" sz="2800" b="1" i="1" dirty="0" smtClean="0">
                <a:solidFill>
                  <a:srgbClr val="000099"/>
                </a:solidFill>
              </a:rPr>
              <a:t>Н.М</a:t>
            </a:r>
            <a:r>
              <a:rPr lang="ru-RU" sz="2800" b="1" i="1" dirty="0">
                <a:solidFill>
                  <a:srgbClr val="000099"/>
                </a:solidFill>
              </a:rPr>
              <a:t>. </a:t>
            </a:r>
            <a:r>
              <a:rPr lang="ru-RU" sz="2800" b="1" i="1" dirty="0" smtClean="0">
                <a:solidFill>
                  <a:srgbClr val="000099"/>
                </a:solidFill>
              </a:rPr>
              <a:t>Амосов</a:t>
            </a:r>
            <a:endParaRPr lang="ru-RU" sz="28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3781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80672">
            <a:off x="752736" y="516194"/>
            <a:ext cx="3399272" cy="4537090"/>
          </a:xfrm>
          <a:prstGeom prst="round2DiagRect">
            <a:avLst>
              <a:gd name="adj1" fmla="val 3333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F:\фото Медики\Изображение 0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9829" t="18196" r="9700" b="15752"/>
          <a:stretch/>
        </p:blipFill>
        <p:spPr bwMode="auto">
          <a:xfrm rot="157464">
            <a:off x="2985554" y="3575121"/>
            <a:ext cx="5139270" cy="3163823"/>
          </a:xfrm>
          <a:prstGeom prst="round2DiagRect">
            <a:avLst>
              <a:gd name="adj1" fmla="val 29325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3283" y="332656"/>
            <a:ext cx="8286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по профилактическим  оздоровительным мероприятиям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836880"/>
              </p:ext>
            </p:extLst>
          </p:nvPr>
        </p:nvGraphicFramePr>
        <p:xfrm>
          <a:off x="428597" y="797768"/>
          <a:ext cx="8656181" cy="5462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205"/>
                <a:gridCol w="4447993"/>
                <a:gridCol w="1375092"/>
                <a:gridCol w="1133239"/>
                <a:gridCol w="1168652"/>
              </a:tblGrid>
              <a:tr h="242215">
                <a:tc rowSpan="2">
                  <a:txBody>
                    <a:bodyPr/>
                    <a:lstStyle/>
                    <a:p>
                      <a:pPr algn="ctr"/>
                      <a:endParaRPr lang="ru-RU" sz="1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Количество детей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3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Подлежало по плану</a:t>
                      </a:r>
                      <a:endParaRPr lang="ru-RU" sz="1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Проведено</a:t>
                      </a:r>
                      <a:endParaRPr lang="ru-RU" sz="1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в %</a:t>
                      </a:r>
                      <a:endParaRPr lang="ru-RU" sz="10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4985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Комплексы упражнений по профилактике нарушений зрения, осанки,</a:t>
                      </a:r>
                      <a:r>
                        <a:rPr lang="ru-RU" sz="10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плоскостопия- Хождение по «Дорожке</a:t>
                      </a:r>
                      <a:r>
                        <a:rPr lang="ru-RU" sz="10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здоровья», по коврику с шипами, пуговичному коврику и т. д. Рижский метод оздоровления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105%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3600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Точечный массаж по Уманской: Массаж рук « Поиграем ручками» </a:t>
                      </a:r>
                      <a:r>
                        <a:rPr lang="ru-RU" sz="10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Су-Джок</a:t>
                      </a: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дыхательная, звуковая, зрительная гимнастика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105%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3600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Закаливающие процедуры: послеобеденный сон</a:t>
                      </a:r>
                      <a:r>
                        <a:rPr lang="ru-RU" sz="10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без </a:t>
                      </a:r>
                      <a:r>
                        <a:rPr lang="ru-RU" sz="1000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маечек</a:t>
                      </a:r>
                      <a:r>
                        <a:rPr lang="ru-RU" sz="10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контрастное умывание лица, рук, ног прохладной водой после сна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105%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624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 в бассейне 2-3 раза в неделю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73%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2808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Полоскание полости рта солевым раствором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3600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Фитотерапия</a:t>
                      </a: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(витаминный, противопростудный, успокоительный, грудной) по 2 –недели «Д» группе- по нозологиям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105%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800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Кислородный коктейль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984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Орошение зева травами (ромашка, шалфей)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7176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Ежедневные прогулки на свежем  воздухе,</a:t>
                      </a:r>
                      <a:r>
                        <a:rPr lang="ru-RU" sz="10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прием детей на участках (лето)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105%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984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</a:t>
                      </a:r>
                      <a:r>
                        <a:rPr lang="ru-RU" sz="10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йододефицитных</a:t>
                      </a: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состояний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2215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Общеукрепляющая, иммуномодулирующая</a:t>
                      </a:r>
                      <a:r>
                        <a:rPr lang="ru-RU" sz="10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терапия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105%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2215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Витаминотерапия (</a:t>
                      </a:r>
                      <a:r>
                        <a:rPr lang="ru-RU" sz="10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Компливит</a:t>
                      </a:r>
                      <a:r>
                        <a:rPr lang="ru-RU" sz="10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105%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2400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Фитонцидопрофилактика</a:t>
                      </a: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ru-RU" sz="10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волшебная приправа» (лук, чеснок) весна- осень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105%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584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 и лечение</a:t>
                      </a:r>
                      <a:r>
                        <a:rPr lang="ru-RU" sz="10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кариеса у дошкольников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046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Оздоровительный</a:t>
                      </a:r>
                      <a:r>
                        <a:rPr lang="ru-RU" sz="10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массаж, ЛФК, </a:t>
                      </a:r>
                    </a:p>
                    <a:p>
                      <a:pPr algn="l"/>
                      <a:r>
                        <a:rPr lang="ru-RU" sz="10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массаж биологических активных точек «</a:t>
                      </a:r>
                      <a:r>
                        <a:rPr lang="ru-RU" sz="1000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Зайкин</a:t>
                      </a:r>
                      <a:r>
                        <a:rPr lang="ru-RU" sz="10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массаж», ранний возраст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</a:p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</a:p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960">
                <a:tc>
                  <a:txBody>
                    <a:bodyPr/>
                    <a:lstStyle/>
                    <a:p>
                      <a:pPr marL="228600" indent="-228600" algn="ctr">
                        <a:buFont typeface="+mj-lt"/>
                        <a:buNone/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группой ЧДБ и «ИД»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990055"/>
      </p:ext>
    </p:extLst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0" b="1823"/>
          <a:stretch/>
        </p:blipFill>
        <p:spPr>
          <a:xfrm rot="21337547">
            <a:off x="722906" y="553309"/>
            <a:ext cx="2850650" cy="3048590"/>
          </a:xfrm>
          <a:prstGeom prst="round2DiagRect">
            <a:avLst>
              <a:gd name="adj1" fmla="val 3306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F:\детский сад Айболит\фото к презентации\Новая папка (2)\DSC01432.JPG"/>
          <p:cNvPicPr>
            <a:picLocks noChangeAspect="1" noChangeArrowheads="1"/>
          </p:cNvPicPr>
          <p:nvPr/>
        </p:nvPicPr>
        <p:blipFill>
          <a:blip r:embed="rId3" cstate="print"/>
          <a:srcRect t="7320" b="833"/>
          <a:stretch>
            <a:fillRect/>
          </a:stretch>
        </p:blipFill>
        <p:spPr bwMode="auto">
          <a:xfrm rot="360053">
            <a:off x="887403" y="3812085"/>
            <a:ext cx="3962557" cy="2729631"/>
          </a:xfrm>
          <a:prstGeom prst="round2DiagRect">
            <a:avLst>
              <a:gd name="adj1" fmla="val 2528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F:\детский сад Айболит\фото к презентации\Новая папка (2)\DSC01451.JPG"/>
          <p:cNvPicPr>
            <a:picLocks noChangeAspect="1" noChangeArrowheads="1"/>
          </p:cNvPicPr>
          <p:nvPr/>
        </p:nvPicPr>
        <p:blipFill>
          <a:blip r:embed="rId4" cstate="print"/>
          <a:srcRect l="3354" t="17783" r="25177" b="15853"/>
          <a:stretch>
            <a:fillRect/>
          </a:stretch>
        </p:blipFill>
        <p:spPr bwMode="auto">
          <a:xfrm rot="16432301">
            <a:off x="4845290" y="1055024"/>
            <a:ext cx="3216946" cy="2250485"/>
          </a:xfrm>
          <a:prstGeom prst="round2DiagRect">
            <a:avLst>
              <a:gd name="adj1" fmla="val 31855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5" t="16001" r="17874" b="11948"/>
          <a:stretch>
            <a:fillRect/>
          </a:stretch>
        </p:blipFill>
        <p:spPr bwMode="auto">
          <a:xfrm rot="21424452">
            <a:off x="6204463" y="3417811"/>
            <a:ext cx="2464357" cy="3183603"/>
          </a:xfrm>
          <a:prstGeom prst="round2DiagRect">
            <a:avLst>
              <a:gd name="adj1" fmla="val 4096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Горизонтальный свиток 6"/>
          <p:cNvSpPr/>
          <p:nvPr/>
        </p:nvSpPr>
        <p:spPr>
          <a:xfrm rot="21419600">
            <a:off x="1642995" y="2856040"/>
            <a:ext cx="5639436" cy="1134522"/>
          </a:xfrm>
          <a:prstGeom prst="horizontalScroll">
            <a:avLst>
              <a:gd name="adj" fmla="val 11269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bg2"/>
                </a:solidFill>
              </a:rPr>
              <a:t>Чтобы  быть здоровым, нужны собственные усилия, постоянные и значительные. Заменить их нельзя ничем.</a:t>
            </a:r>
          </a:p>
          <a:p>
            <a:pPr algn="r"/>
            <a:r>
              <a:rPr lang="ru-RU" sz="1200" dirty="0" err="1" smtClean="0">
                <a:solidFill>
                  <a:schemeClr val="bg2"/>
                </a:solidFill>
              </a:rPr>
              <a:t>Н.М.Амосов</a:t>
            </a:r>
            <a:endParaRPr lang="ru-RU" sz="1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753" y="500042"/>
            <a:ext cx="8072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проделанной работе зубного врача стоматологического кабинета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283078"/>
              </p:ext>
            </p:extLst>
          </p:nvPr>
        </p:nvGraphicFramePr>
        <p:xfrm>
          <a:off x="642910" y="980732"/>
          <a:ext cx="8001056" cy="295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8824"/>
                <a:gridCol w="2832232"/>
              </a:tblGrid>
              <a:tr h="295232"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рабочих</a:t>
                      </a:r>
                      <a:r>
                        <a:rPr lang="ru-RU" sz="11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дней</a:t>
                      </a:r>
                      <a:endParaRPr lang="ru-RU" sz="11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ru-RU" sz="11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232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всего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1856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232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первичных больных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232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санированных больных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232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пломб всего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1355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232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пломб кариес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878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232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пломб пульпит и периодонтит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232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</a:t>
                      </a:r>
                      <a:r>
                        <a:rPr lang="ru-RU" sz="11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неосложненного</a:t>
                      </a:r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кариеса  к осложненному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1:8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232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число пломб в день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5232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Трудовые условные единицы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4981</a:t>
                      </a:r>
                      <a:endParaRPr lang="ru-RU" sz="11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95536" y="4005064"/>
            <a:ext cx="828092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1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11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нашем детском саду работает стоматологический кабинет, оборудованный в соответствии с санитарными правилами амбулаторного приема. Кабинет регулярно снабжается современными пломбировочными материалами, эндодонтическими инструментами (для работы в корневых каналах) и другими стоматологическими аксессуарами одноразового применения. </a:t>
            </a:r>
            <a:r>
              <a:rPr lang="ru-RU" sz="11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Ежегодно  </a:t>
            </a:r>
            <a:r>
              <a:rPr lang="ru-RU" sz="11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проводится профилактический осмотр </a:t>
            </a:r>
            <a:r>
              <a:rPr lang="ru-RU" sz="11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воспитанников, </a:t>
            </a:r>
            <a:r>
              <a:rPr lang="ru-RU" sz="11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оказывается стоматологическая помощь </a:t>
            </a:r>
            <a:r>
              <a:rPr lang="ru-RU" sz="11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детям всех детских </a:t>
            </a:r>
            <a:r>
              <a:rPr lang="ru-RU" sz="11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садов Удачнинского отделения. Детей обучают правильно чистить зубы. Важное звено профилактики стоматологических заболеваний санитарно – просветительская работа. С этой целью раз в месяц вывешивается информация для родителей, на родительских собраниях проводятся уроки здоровья. Родителям объясняют, как выбрать зубную щетку и пасту ребенку, как правильно чистить зубы, рассказывают о важности рационального питания. Родителей убеждают проходить  с ребенком профилактический осмотр как минимум два раза в год.</a:t>
            </a:r>
          </a:p>
          <a:p>
            <a:pPr algn="just">
              <a:spcAft>
                <a:spcPts val="0"/>
              </a:spcAft>
            </a:pPr>
            <a:r>
              <a:rPr lang="ru-RU" sz="11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При </a:t>
            </a:r>
            <a:r>
              <a:rPr lang="ru-RU" sz="11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организации стоматологической помощи  на базе детского сада дети в привычной обстановке знакомятся с врачом, им организуют беседы в кабинете, и только потом лечение. Такой подход очень важен, он помогает преодолеть чувство боязни и сомнения</a:t>
            </a:r>
            <a:r>
              <a:rPr lang="ru-RU" sz="1100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r>
              <a:rPr lang="ru-RU" sz="1100" b="1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1100" i="1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фото Медики\Изображение 023.jpg"/>
          <p:cNvPicPr>
            <a:picLocks noChangeAspect="1" noChangeArrowheads="1"/>
          </p:cNvPicPr>
          <p:nvPr/>
        </p:nvPicPr>
        <p:blipFill rotWithShape="1">
          <a:blip r:embed="rId2" cstate="print"/>
          <a:srcRect r="7435" b="16543"/>
          <a:stretch/>
        </p:blipFill>
        <p:spPr bwMode="auto">
          <a:xfrm rot="279392">
            <a:off x="2550721" y="1079826"/>
            <a:ext cx="4417240" cy="3603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03579" y="285729"/>
            <a:ext cx="8501122" cy="164307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b="1" i="1" dirty="0" smtClean="0">
                <a:solidFill>
                  <a:schemeClr val="tx1"/>
                </a:solidFill>
              </a:rPr>
              <a:t>	</a:t>
            </a:r>
            <a:r>
              <a:rPr lang="ru-RU" sz="11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</a:t>
            </a:r>
            <a:r>
              <a:rPr lang="ru-RU" sz="11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нормального развития и здоровья ребенка. В условиях Крайнего Севера - задача первостепенной важности. Специфические условия нашего региона требуют увеличения калорийности пищи на 10% за счет увеличения белков, жиров, витаминов и минеральных веществ. Для растущего организма чрезвычайно важно сбалансированное, разнообразное питание с обязательным включением в рацион свежих овощей, фруктов и соков. С этой целью в наших детских садах введен дополнительный второй завтрак, в виде сока или фруктов. Для детей страдающих заболеваниями желудочно-кишечного тракта готовится индивидуально, а при пищевой аллергии заменяем согласно таблицы замены продукта.</a:t>
            </a:r>
          </a:p>
          <a:p>
            <a:pPr marL="0" indent="0" algn="just">
              <a:buNone/>
            </a:pPr>
            <a:endParaRPr lang="ru-RU" sz="12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696572"/>
              </p:ext>
            </p:extLst>
          </p:nvPr>
        </p:nvGraphicFramePr>
        <p:xfrm>
          <a:off x="303575" y="2000240"/>
          <a:ext cx="5125680" cy="3625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6097"/>
                <a:gridCol w="1224136"/>
                <a:gridCol w="720080"/>
                <a:gridCol w="1080120"/>
                <a:gridCol w="785247"/>
              </a:tblGrid>
              <a:tr h="29021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Количество детей нуждающихся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в замене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Продукт подлежащий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замене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tx1"/>
                          </a:solidFill>
                        </a:rPr>
                        <a:t>В граммах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Продукт замены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В граммах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04232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кофейный напиток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100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чай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100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44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цитрусовые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150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Яблоки</a:t>
                      </a:r>
                      <a:r>
                        <a:rPr lang="ru-RU" sz="900" baseline="0" dirty="0" smtClean="0"/>
                        <a:t> или</a:t>
                      </a:r>
                    </a:p>
                    <a:p>
                      <a:pPr algn="ctr"/>
                      <a:r>
                        <a:rPr lang="ru-RU" sz="900" baseline="0" dirty="0" smtClean="0"/>
                        <a:t>Груши, бананы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 smtClean="0"/>
                    </a:p>
                    <a:p>
                      <a:pPr algn="ctr"/>
                      <a:r>
                        <a:rPr lang="ru-RU" sz="900" dirty="0" smtClean="0"/>
                        <a:t>150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21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яйцо 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40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Сыр</a:t>
                      </a:r>
                    </a:p>
                    <a:p>
                      <a:pPr algn="ctr"/>
                      <a:r>
                        <a:rPr lang="ru-RU" sz="900" dirty="0" smtClean="0"/>
                        <a:t>Творог</a:t>
                      </a:r>
                    </a:p>
                    <a:p>
                      <a:pPr algn="ctr"/>
                      <a:r>
                        <a:rPr lang="ru-RU" sz="900" dirty="0" smtClean="0"/>
                        <a:t>мясо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</a:t>
                      </a:r>
                    </a:p>
                    <a:p>
                      <a:pPr algn="ctr"/>
                      <a:r>
                        <a:rPr lang="ru-RU" sz="900" dirty="0" smtClean="0"/>
                        <a:t>30</a:t>
                      </a:r>
                    </a:p>
                    <a:p>
                      <a:pPr algn="ctr"/>
                      <a:r>
                        <a:rPr lang="ru-RU" sz="900" dirty="0" smtClean="0"/>
                        <a:t>30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21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мед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15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сахар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10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21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шоколад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25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печенье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40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21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какао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100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 чай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100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21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 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Молоко или молочные продукты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100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Сгущенное</a:t>
                      </a:r>
                      <a:r>
                        <a:rPr lang="ru-RU" sz="900" baseline="0" dirty="0" smtClean="0"/>
                        <a:t> молоко</a:t>
                      </a:r>
                    </a:p>
                    <a:p>
                      <a:pPr algn="ctr"/>
                      <a:r>
                        <a:rPr lang="ru-RU" sz="900" dirty="0" smtClean="0"/>
                        <a:t>Рыба, говядина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30</a:t>
                      </a:r>
                    </a:p>
                    <a:p>
                      <a:pPr algn="ctr"/>
                      <a:endParaRPr lang="ru-RU" sz="900" dirty="0" smtClean="0"/>
                    </a:p>
                    <a:p>
                      <a:pPr algn="ctr"/>
                      <a:r>
                        <a:rPr lang="ru-RU" sz="900" dirty="0" smtClean="0"/>
                        <a:t>80</a:t>
                      </a:r>
                      <a:endParaRPr lang="ru-RU" sz="9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217">
                <a:tc gridSpan="5"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Итого: 5 детей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3579" y="1714488"/>
            <a:ext cx="5237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tx2"/>
                </a:solidFill>
              </a:rPr>
              <a:t>Отчёт по замене продуктов питания детям с аллергической патологией</a:t>
            </a:r>
            <a:endParaRPr lang="ru-RU" sz="1100" dirty="0" smtClean="0">
              <a:solidFill>
                <a:schemeClr val="tx2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971">
            <a:off x="5803101" y="1723502"/>
            <a:ext cx="2771486" cy="2076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4" t="12972" r="9251"/>
          <a:stretch/>
        </p:blipFill>
        <p:spPr bwMode="auto">
          <a:xfrm rot="21141568">
            <a:off x="6091901" y="4005001"/>
            <a:ext cx="2737400" cy="2465448"/>
          </a:xfrm>
          <a:prstGeom prst="round2DiagRect">
            <a:avLst>
              <a:gd name="adj1" fmla="val 16667"/>
              <a:gd name="adj2" fmla="val 381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7504" y="5408065"/>
            <a:ext cx="624987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 подобранное  </a:t>
            </a:r>
            <a:r>
              <a:rPr lang="ru-RU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гипоаллергенное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питание способствует уменьшению кожных  проявлений  аллергических реакций и улучшает функцию пищеварительного тракта.  </a:t>
            </a:r>
            <a:r>
              <a:rPr lang="ru-RU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Элиминационное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питание строится по типу исключения  продукта- аллергена и заменой его равноценными пищевыми продуктами с таким расчетом, чтобы общее количество белков, </a:t>
            </a:r>
          </a:p>
          <a:p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жиров, углеводов, содержащих в рационе, соответственно  возрастной норме. Мы надеемся, что созданные в детском саду  условия снизят риск возникновения аллергических реакций, обеспечат условия для укрепления здоровья детей,  безопасную жизнедеятельность.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" y="274638"/>
            <a:ext cx="8229600" cy="43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16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Распределение  детей</a:t>
            </a:r>
            <a:r>
              <a:rPr kumimoji="0" lang="ru-RU" i="1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i="1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i="1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</a:t>
            </a:r>
            <a:r>
              <a:rPr kumimoji="0" lang="en-US" i="1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i="1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группам</a:t>
            </a:r>
            <a:r>
              <a:rPr kumimoji="0" lang="en-US" i="1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i="1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здоровья</a:t>
            </a:r>
            <a:r>
              <a:rPr kumimoji="0" lang="en-US" i="1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kumimoji="0" lang="ru-RU" i="1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воспитанников </a:t>
            </a:r>
            <a:r>
              <a:rPr kumimoji="0" lang="ru-RU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6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                 		</a:t>
            </a:r>
            <a:endParaRPr kumimoji="0" lang="ru-RU" sz="1600" i="0" u="none" strike="noStrike" kern="1200" normalizeH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681061"/>
              </p:ext>
            </p:extLst>
          </p:nvPr>
        </p:nvGraphicFramePr>
        <p:xfrm>
          <a:off x="526209" y="785795"/>
          <a:ext cx="8150247" cy="1944286"/>
        </p:xfrm>
        <a:graphic>
          <a:graphicData uri="http://schemas.openxmlformats.org/drawingml/2006/table">
            <a:tbl>
              <a:tblPr/>
              <a:tblGrid>
                <a:gridCol w="780999"/>
                <a:gridCol w="1368992"/>
                <a:gridCol w="1368992"/>
                <a:gridCol w="1368992"/>
                <a:gridCol w="1368992"/>
                <a:gridCol w="1893280"/>
              </a:tblGrid>
              <a:tr h="7177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Группа 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здоровья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Состоит </a:t>
                      </a:r>
                      <a:r>
                        <a:rPr lang="ru-RU" sz="11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начало</a:t>
                      </a:r>
                      <a:r>
                        <a:rPr lang="ru-RU" sz="1100" b="1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года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Состоит </a:t>
                      </a:r>
                      <a:r>
                        <a:rPr lang="ru-RU" sz="11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100" b="1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конец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Улучшили группу здоровья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(одна цифра)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Ухудшили группу здоровья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(одна цифра)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Без изменений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(одна цифра)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92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en-US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410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en-US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II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410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en-US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III 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23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en-US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IV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9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78705"/>
              </p:ext>
            </p:extLst>
          </p:nvPr>
        </p:nvGraphicFramePr>
        <p:xfrm>
          <a:off x="526210" y="3071810"/>
          <a:ext cx="8143934" cy="1725341"/>
        </p:xfrm>
        <a:graphic>
          <a:graphicData uri="http://schemas.openxmlformats.org/drawingml/2006/table">
            <a:tbl>
              <a:tblPr/>
              <a:tblGrid>
                <a:gridCol w="1697799"/>
                <a:gridCol w="1164687"/>
                <a:gridCol w="1382898"/>
                <a:gridCol w="1382898"/>
                <a:gridCol w="1275028"/>
                <a:gridCol w="1240624"/>
              </a:tblGrid>
              <a:tr h="35399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Возраст                                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Группы </a:t>
                      </a:r>
                      <a:r>
                        <a:rPr lang="ru-RU" sz="1100" b="1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здоровья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en-US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en-US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II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en-US" sz="11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III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endParaRPr lang="ru-RU" sz="1100" b="1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en-US" sz="11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IV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93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b="1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5лет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91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6-7 </a:t>
                      </a:r>
                      <a:r>
                        <a:rPr lang="ru-RU" sz="11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09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16000" algn="l"/>
                        </a:tabLst>
                      </a:pPr>
                      <a:r>
                        <a:rPr lang="ru-RU" sz="11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7158" y="5085184"/>
            <a:ext cx="85011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latin typeface="Times New Roman" panose="02020603050405020304" pitchFamily="18" charset="0"/>
                <a:ea typeface="SimSun" panose="02010600030101010101" pitchFamily="2" charset="-122"/>
              </a:rPr>
              <a:t>Пояснение: При оценке состояния здоровья детей по группам здоровья, определяется </a:t>
            </a:r>
            <a:r>
              <a:rPr lang="ru-RU" sz="1100" i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нестабильная </a:t>
            </a:r>
            <a:r>
              <a:rPr lang="ru-RU" sz="1100" i="1" dirty="0">
                <a:latin typeface="Times New Roman" panose="02020603050405020304" pitchFamily="18" charset="0"/>
                <a:ea typeface="SimSun" panose="02010600030101010101" pitchFamily="2" charset="-122"/>
              </a:rPr>
              <a:t>динамика, с некоторым улучшением по сравнению с 2020 годом. Списочный состав детей уменьшился, так как в детском саду открылись 3 группы комбинированной направленности для 10 детей- инвалидов и 9 детей с </a:t>
            </a:r>
            <a:r>
              <a:rPr lang="ru-RU" sz="1100" i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ОВЗ.</a:t>
            </a:r>
            <a:endParaRPr lang="ru-RU" sz="11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20" y="1000108"/>
            <a:ext cx="85725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30.03.1999 № 52-ФЗ "О санитарно-эпидемиологическом благополучии населения"; 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24.07.1998 № 124-ФЗ "Об основных гарантиях прав ребенка в Российской Федерации"; 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21.11.2011 N 323-ФЗ(ред. от 25.06.2012)"Об основах охраны здоровья граждан в РФ.</a:t>
            </a:r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Российской Федерации (принята всенародным голосованием 12.12.1993)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29.12.2012 № 273-ФЗ «Об образовании в Российской  Федерации»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№157 от 17 сентября 1998 г. «Об иммунопрофилактике инфекционных болезней».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02.01.2000 N 29-ФЗ (ред. от 19.07.2011)"О качестве и безопасности пищевых продуктов".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Минздрава России от 21.03.2014г.№125н «О национальном календаре профилактических прививок и календаре профилактических прививок по эпидемическим показаниям». 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РС(Я) от 24.11.2011 N 575 «Об утверждении регионального календаря профилактических прививок и прививок по эпидемическим показаниям Республики Саха (Якутия)»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Минздрава России от 21.12.2012 №1346н «О  Порядке прохождения несовершеннолетними медицинских осмотров, в том числе при поступлении в образовательные учреждения и в период обучения в них»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Минздравсоцразвития</a:t>
            </a: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16.04.2012 N 366н «Об утверждении Порядка оказания педиатрической помощи»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Минздрава России от05.11.2013 № 822н « Об утверждении Порядка оказания медицинской помощи несовершеннолетним, в том числе в период обучения и воспитания в образовательных организациях»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Минздрава России от 02.12.1999 № 429 «О порядке предоставления информации»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МЗ РФ 0т13.11.2012 № 910н «Порядок оказания медицинской помощи детям со стоматологическим заболеванием»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2.1.7.2790-10 «Санитарно-эпидемиологические требования к обращению с медицинскими отходами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2.4.3648-20 "Санитарно-эпидемиологические требования к организациям воспитания и обучения, отдыха и оздоровления детей и молодежи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СанПиН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2.3/2.4.3590-20 "Санитарно-эпидемиологические требования к организации общественного питания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СанПиН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3.3686-21 «Санитарно-эпидемиологические требования по профилактике инфекционных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болезней»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3.3.2.1248-03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«Условия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транспортирования и хранения медицинских иммунобиологических препаратов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3.3.2.1761-03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порядке уничтожения непригодных к использованию вакцин и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анатоксинов»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2.1.3678-20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«Санитарно-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эпидемиологические требования к эксплуатации помещений, зданий, сооружений, оборудования и транспорта, а также условиям деятельности хозяйствующих субъектов, осуществляющих продажу товаров, выполнение или оказание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услуг»</a:t>
            </a:r>
          </a:p>
          <a:p>
            <a:pPr marL="8890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МР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«Питание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в детских дошкольных учреждениях северных районов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страны» (утв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Минздравом СССР 05.07.1985 N 11-14/24-6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8900" lvl="0" indent="-88900">
              <a:lnSpc>
                <a:spcPts val="1600"/>
              </a:lnSpc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СанПиН 2.3.2.1078-01 «Гигиенические требования к безопасности и пищевой ценности пищевых продуктов»</a:t>
            </a:r>
          </a:p>
          <a:p>
            <a:pPr>
              <a:lnSpc>
                <a:spcPts val="1600"/>
              </a:lnSpc>
            </a:pPr>
            <a:endParaRPr lang="ru-RU" sz="1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57158" y="500042"/>
            <a:ext cx="728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Нормативно-правовые документы в работе детского сада</a:t>
            </a:r>
            <a:endParaRPr lang="ru-RU" dirty="0" smtClean="0"/>
          </a:p>
        </p:txBody>
      </p:sp>
      <p:pic>
        <p:nvPicPr>
          <p:cNvPr id="4" name="Picture 4" descr="кон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63563">
            <a:off x="7816403" y="633622"/>
            <a:ext cx="1150693" cy="158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1720" y="442863"/>
            <a:ext cx="4635500" cy="400110"/>
          </a:xfrm>
          <a:prstGeom prst="rect">
            <a:avLst/>
          </a:prstGeom>
          <a:gradFill>
            <a:gsLst>
              <a:gs pos="73778">
                <a:srgbClr val="D0EB96"/>
              </a:gs>
              <a:gs pos="0">
                <a:schemeClr val="accent1">
                  <a:lumMod val="5000"/>
                  <a:lumOff val="9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ru-RU" sz="2000" b="1" i="1" spc="30" dirty="0" smtClean="0">
                <a:ln w="18415" cmpd="sng">
                  <a:solidFill>
                    <a:srgbClr val="FFFFFF"/>
                  </a:solidFill>
                  <a:prstDash val="solid"/>
                </a:ln>
                <a:noFill/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Санитарно-просветительная работа</a:t>
            </a:r>
            <a:endParaRPr lang="ru-RU" sz="2000" b="1" i="1" spc="30" dirty="0">
              <a:ln w="18415" cmpd="sng">
                <a:solidFill>
                  <a:srgbClr val="FFFFFF"/>
                </a:solidFill>
                <a:prstDash val="solid"/>
              </a:ln>
              <a:noFill/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857232"/>
            <a:ext cx="82868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Санитарно-просветительскую работу осуществляет  весь медицинский персонал детского сада, согласно утвержденного годового плана. Подготовку материалов  мы проводим, используя разнообразную медицинскую литературу, наглядные пособия, статьи из интернета. Ежемесячно ведется учет и контролируется проведение лекций, статей, выпуска санитарных бюллетеней. Заранее готовится информационный материал , определяя его направление и содержание. Проводятся индивидуальные беседы, консультации с родителями и сотрудниками детского сада. Ведется журнал учета санитарно –просветительской работы, инструктажей, ежемесячно подготавливаются рефераты, памятки, пособия и 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др.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кабинете старшей медсестры имеются 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папки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подобранным материалом для 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ведения санитарно-просветительской работы каждым медицинским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работником. Санитарные бюллетени, информирующие о мерах и методах профилактики того или иного инфекционного  заболевания вывешиваются на информационных стендах с учетом актуальности и сезонности заболевания.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0377" y="2485412"/>
            <a:ext cx="6705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санитарно- просветительской работы за 2021 год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976" y="2855520"/>
            <a:ext cx="684076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санитарных  бюллетеней для родителей и сотрудников, оформление стендов: «Новая </a:t>
            </a:r>
            <a:r>
              <a:rPr lang="ru-RU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коронавирусная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инфекция. Основные мероприятия по профилактике новой </a:t>
            </a:r>
            <a:r>
              <a:rPr lang="ru-RU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 (</a:t>
            </a:r>
            <a:r>
              <a:rPr lang="en-US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Covid-19)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«Осень- время делать прививку от гриппа. Профилактика гриппа и ОРВИ» (выполнила ст. медсестра 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паразитарных заболеваний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«Закаляйтесь правильно» (выполнила медсестра по оздоровлению)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«Возрастные особенности формирования стопы у детей дошкольного возраста», «Профилактика травматизма» (выполнила 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медсестра по массажу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«Полезный ультрафиолет. Как УФО действует на 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микробы» «Осторожно, лето! Рекомендации по выбору летней одежды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(выполнила медсестра по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физиотерапии)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 и лечение заболеваний полости рта. Как избежать страха при посещении стоматолога» «Как распознать стоматит .Профилактика стоматита у ребенка» ,проведение бесед с родителями «Как правильно подобрать зубную пасту» «Полоскание полости рта кипяченной водой после каждого приема пищи» и др. (выполнила зубной врач)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Инструктаж педагогов, техперсонала, работников пищеблока, помощников воспитателей по санитарно-эпидемиологическому режиму, с обязательным выполнением тестового  задания.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бесед, информационных сообщений старшей медицинской сестрой на общих, групповых родительских собраниях, медико –педагогических совещаниях, планерках, оформление уголков здоровья с учетом эпидемиологической ситуации.</a:t>
            </a:r>
          </a:p>
          <a:p>
            <a:r>
              <a:rPr lang="ru-RU" sz="1200" dirty="0" smtClean="0"/>
              <a:t> </a:t>
            </a:r>
            <a:endParaRPr lang="ru-RU" sz="12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19094"/>
          </a:xfrm>
        </p:spPr>
        <p:txBody>
          <a:bodyPr/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739054"/>
            <a:ext cx="8352928" cy="590465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здорового  и физически развитого подрастающего поколения- одна из главных стратегических задач любой системы образования.  </a:t>
            </a:r>
            <a:r>
              <a:rPr lang="ru-RU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охранение и укрепление здоровья детей относится к приоритетным направлениям государственной политики в сфере образования. Наш детский сад «Айболит» старается в полном объеме  создать своим воспитанникам условия для формирования здорового образа жизни. Эффективность оздоровительной работы  отслеживается на протяжении  всего периода пребывания  ребенка в детском саду, результаты оцениваются по  следующим критериям:</a:t>
            </a:r>
          </a:p>
          <a:p>
            <a:pPr marL="355600" indent="-177800">
              <a:buBlip>
                <a:blip r:embed="rId2"/>
              </a:buBlip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снижения кратности острых заболеваний в течение года до 3 и менее;</a:t>
            </a:r>
          </a:p>
          <a:p>
            <a:pPr marL="355600" indent="-177800">
              <a:buBlip>
                <a:blip r:embed="rId2"/>
              </a:buBlip>
              <a:tabLst>
                <a:tab pos="177800" algn="l"/>
              </a:tabLst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положительная динамика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</a:t>
            </a: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весового показателя;</a:t>
            </a:r>
          </a:p>
          <a:p>
            <a:pPr marL="355600" indent="-177800">
              <a:buBlip>
                <a:blip r:embed="rId2"/>
              </a:buBlip>
              <a:tabLst>
                <a:tab pos="177800" algn="l"/>
              </a:tabLst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осложненного течения острых заболеваний;</a:t>
            </a:r>
          </a:p>
          <a:p>
            <a:pPr marL="355600" indent="-177800">
              <a:buBlip>
                <a:blip r:embed="rId2"/>
              </a:buBlip>
              <a:tabLst>
                <a:tab pos="177800" algn="l"/>
              </a:tabLst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числа дней, пропущенных по болезни одним ребенком за год;</a:t>
            </a:r>
          </a:p>
          <a:p>
            <a:pPr marL="355600" indent="-177800">
              <a:buBlip>
                <a:blip r:embed="rId2"/>
              </a:buBlip>
              <a:tabLst>
                <a:tab pos="177800" algn="l"/>
              </a:tabLst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инфекционных заболеваний и карантинных мероприятий за 2021 год;</a:t>
            </a:r>
          </a:p>
          <a:p>
            <a:pPr marL="177800" indent="0" algn="just">
              <a:buBlip>
                <a:blip r:embed="rId2"/>
              </a:buBlip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индекс здоровья за год.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None/>
            </a:pPr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по улучшению оздоровления ЧДБ детей</a:t>
            </a:r>
          </a:p>
          <a:p>
            <a:pPr marL="355600" indent="-177800">
              <a:buBlip>
                <a:blip r:embed="rId2"/>
              </a:buBlip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уровень санитарной культуры семьи и, как следствие - соблюдение правил здорового образа жизни.</a:t>
            </a:r>
          </a:p>
          <a:p>
            <a:pPr marL="355600" indent="-177800">
              <a:buBlip>
                <a:blip r:embed="rId2"/>
              </a:buBlip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режима дня и питания, не пренебрежение закаливанием и занятиями физической культурой в условиях семьи.</a:t>
            </a:r>
          </a:p>
          <a:p>
            <a:pPr marL="355600" indent="-177800">
              <a:buBlip>
                <a:blip r:embed="rId2"/>
              </a:buBlip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уровня материального благополучия, правильный уход за детьми.</a:t>
            </a:r>
          </a:p>
          <a:p>
            <a:pPr marL="355600" indent="-177800">
              <a:buBlip>
                <a:blip r:embed="rId2"/>
              </a:buBlip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нарушения- особо следует отметить «пассивное» курение как один из факторов, способствующих повреждению бронхолегочного аппарата ребенка.</a:t>
            </a:r>
          </a:p>
          <a:p>
            <a:pPr marL="355600" indent="-177800">
              <a:buBlip>
                <a:blip r:embed="rId2"/>
              </a:buBlip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специфическая профилактика гриппа, </a:t>
            </a:r>
            <a:r>
              <a:rPr lang="ru-RU" sz="12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своевременная поставка </a:t>
            </a: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вакцины</a:t>
            </a:r>
          </a:p>
          <a:p>
            <a:pPr marL="355600" indent="-177800">
              <a:buBlip>
                <a:blip r:embed="rId2"/>
              </a:buBlip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знания родителей в вопросах профилактики заболеваний, повышать интерес к собственному здоровью.</a:t>
            </a:r>
          </a:p>
          <a:p>
            <a:pPr marL="177800" indent="0" algn="ctr">
              <a:buNone/>
            </a:pPr>
            <a:endParaRPr lang="ru-RU" sz="1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>
              <a:buNone/>
            </a:pPr>
            <a:r>
              <a:rPr lang="ru-RU" sz="1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всего коллектива нашего детского сада направлена на взаимодействие и совместную работу с родителями, чтобы воспитать здоровых и гармонично развитых детей!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/>
              <a:t>Приоритетное направление деятельности</a:t>
            </a:r>
            <a:endParaRPr lang="ru-RU" dirty="0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211154" y="1985736"/>
            <a:ext cx="5759425" cy="4243850"/>
          </a:xfrm>
          <a:prstGeom prst="verticalScroll">
            <a:avLst>
              <a:gd name="adj" fmla="val 1002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направлен на осуществление доврачебной медицинской деятельности по: вакцинации, медицинскому массажу, сестринскому делу в педиатрии, стоматологии, физиотерапии.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задачи: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реабилитационных и лечебно-оздоровительных мероприятий, адаптация к жизни в социуме, социальная защита и разностороннее развитие детей, нуждающихся в длительном лечении</a:t>
            </a:r>
            <a:endParaRPr lang="ru-RU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с ноутбука февраль 2015\нотбук январь 2014\картинки\У Лены\14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307" r="23295"/>
          <a:stretch>
            <a:fillRect/>
          </a:stretch>
        </p:blipFill>
        <p:spPr bwMode="auto">
          <a:xfrm>
            <a:off x="5572132" y="1857364"/>
            <a:ext cx="3324308" cy="450059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6019b30696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1700808"/>
            <a:ext cx="2914650" cy="411818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71800" y="4062885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МЫ ЖДЕМ </a:t>
            </a:r>
          </a:p>
          <a:p>
            <a:pPr algn="ctr"/>
            <a:r>
              <a:rPr lang="ru-RU" sz="5400" b="1" spc="50" dirty="0" smtClean="0">
                <a:ln w="11430"/>
                <a:solidFill>
                  <a:srgbClr val="33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angSong" pitchFamily="49" charset="-122"/>
                <a:ea typeface="FangSong" pitchFamily="49" charset="-122"/>
              </a:rPr>
              <a:t>ВАС!</a:t>
            </a:r>
            <a:endParaRPr lang="ru-RU" sz="5400" b="1" spc="50" dirty="0">
              <a:ln w="11430"/>
              <a:solidFill>
                <a:srgbClr val="33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FangSong" pitchFamily="49" charset="-122"/>
              <a:ea typeface="FangSong" pitchFamily="49" charset="-122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6429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Наш детский сад</a:t>
            </a:r>
            <a:endParaRPr lang="ru-RU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1052513"/>
            <a:ext cx="8715436" cy="540067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Font typeface="Symbol" pitchFamily="18" charset="2"/>
              <a:buNone/>
            </a:pPr>
            <a:r>
              <a:rPr lang="ru-RU" sz="1200" b="1" i="1" dirty="0" smtClean="0">
                <a:solidFill>
                  <a:srgbClr val="052E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дошкольного образовательного учреждения "Айболит" вот более тридцати лет осуществляет свою работу, выполняя важную миссию, направленную на сохранение и укрепление здоровья детей, проживающих в суровых климатических условиях Крайнего Севера.</a:t>
            </a:r>
          </a:p>
          <a:p>
            <a:pPr marL="0" indent="0" algn="ctr">
              <a:buFont typeface="Symbol" pitchFamily="18" charset="2"/>
              <a:buNone/>
            </a:pPr>
            <a:endParaRPr lang="ru-RU" sz="1200" b="1" i="1" dirty="0" smtClean="0">
              <a:solidFill>
                <a:srgbClr val="052E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Symbol" pitchFamily="18" charset="2"/>
              <a:buNone/>
            </a:pPr>
            <a:r>
              <a:rPr lang="ru-RU" sz="1200" b="1" i="1" dirty="0" smtClean="0">
                <a:solidFill>
                  <a:srgbClr val="052E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основу работы оздоровительного учреждения положены теоретические и практические наработки в вопросах организации и внедрения системы оздоровления детей дошкольного возраста подверженных частым простудным заболеваниям. Специфика направленности дошкольного образовательного учреждения обусловлена  наличием усиленного медицинского сопровождения воспитанников. </a:t>
            </a:r>
          </a:p>
          <a:p>
            <a:pPr marL="0" indent="0" algn="ctr">
              <a:buFont typeface="Symbol" pitchFamily="18" charset="2"/>
              <a:buNone/>
            </a:pPr>
            <a:endParaRPr lang="ru-RU" sz="1200" b="1" i="1" dirty="0" smtClean="0">
              <a:solidFill>
                <a:srgbClr val="052E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Symbol" pitchFamily="18" charset="2"/>
              <a:buNone/>
            </a:pPr>
            <a:r>
              <a:rPr lang="ru-RU" sz="1200" b="1" i="1" dirty="0" smtClean="0">
                <a:solidFill>
                  <a:srgbClr val="052E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  работают  высококвалифицированные медицинские работники. Штат медицинских работников позволяет осуществлять профессиональную  деятельность по следующим направлениям: физиотерапия, лечебный массаж, </a:t>
            </a:r>
            <a:r>
              <a:rPr lang="ru-RU" sz="1200" b="1" i="1" dirty="0" err="1" smtClean="0">
                <a:solidFill>
                  <a:srgbClr val="052E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фитотерапия</a:t>
            </a:r>
            <a:r>
              <a:rPr lang="ru-RU" sz="1200" b="1" i="1" dirty="0" smtClean="0">
                <a:solidFill>
                  <a:srgbClr val="052E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стоматология, профилактическая работа. Ежегодно 130-140 детей проходят дифференцированную программу оздоровления. Педагогическим и медицинским персоналом реализуются разнообразные методики как традиционного, так и нетрадиционного оздоровления с целью профилактики простудных и хронических заболеваний. Важное значение уделяется пропаганде здорового образа жизни, формированию осознанного отношению ребенка к своему здоровью с опорой на семейные традиции. </a:t>
            </a:r>
          </a:p>
          <a:p>
            <a:pPr marL="0" indent="0" algn="ctr">
              <a:buFont typeface="Symbol" pitchFamily="18" charset="2"/>
              <a:buNone/>
            </a:pPr>
            <a:endParaRPr lang="ru-RU" sz="1200" b="1" i="1" dirty="0" smtClean="0">
              <a:solidFill>
                <a:srgbClr val="052E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Font typeface="Symbol" pitchFamily="18" charset="2"/>
              <a:buNone/>
            </a:pPr>
            <a:r>
              <a:rPr lang="ru-RU" sz="1200" b="1" i="1" dirty="0" smtClean="0">
                <a:solidFill>
                  <a:srgbClr val="052E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педагогический коллектив единомышленников внедряет современные педагогические и оздоровительные технологии воспитания и обучения. Материально-техническое оснащение детского сада позволяет организовывать медико-педагогическую работу с применением информационно-коммуникационных технологий. Результатом совместной, слаженной работы педагогического и медицинского персонала является сбалансированная организация воспитательно-образовательной и лечебно-профилактической работы, применение разнообразных закаливающих процедур (с учетом сезонных изменений), планирование и проведение физкультурно-оздоровительных мероприятий. Основной целью детского сада является разностороннее и целостное развитие ребенка, сохранение и укрепление его здоровья.</a:t>
            </a:r>
          </a:p>
          <a:p>
            <a:pPr marL="0" indent="0" algn="ctr">
              <a:lnSpc>
                <a:spcPct val="110000"/>
              </a:lnSpc>
              <a:buFont typeface="Symbol" pitchFamily="18" charset="2"/>
              <a:buNone/>
            </a:pPr>
            <a:endParaRPr lang="ru-RU" sz="1200" b="1" i="1" dirty="0" smtClean="0">
              <a:solidFill>
                <a:srgbClr val="052E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Font typeface="Symbol" pitchFamily="18" charset="2"/>
              <a:buNone/>
            </a:pPr>
            <a:r>
              <a:rPr lang="ru-RU" sz="1200" b="1" i="1" dirty="0" smtClean="0">
                <a:solidFill>
                  <a:srgbClr val="052E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комплексный подход в системе формирования здоровья детей дошкольного возраста подтверждает свою эффективность.</a:t>
            </a:r>
          </a:p>
          <a:p>
            <a:pPr marL="0" indent="0">
              <a:lnSpc>
                <a:spcPct val="110000"/>
              </a:lnSpc>
              <a:buFont typeface="Symbol" pitchFamily="18" charset="2"/>
              <a:buNone/>
            </a:pPr>
            <a:r>
              <a:rPr lang="ru-RU" sz="1400" dirty="0" smtClean="0"/>
              <a:t> </a:t>
            </a:r>
          </a:p>
          <a:p>
            <a:pPr marL="0" indent="0"/>
            <a:endParaRPr lang="ru-RU" sz="1400" dirty="0" smtClean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214877" y="181282"/>
            <a:ext cx="4650747" cy="1655528"/>
            <a:chOff x="4214877" y="181282"/>
            <a:chExt cx="4650747" cy="1655528"/>
          </a:xfrm>
        </p:grpSpPr>
        <p:sp>
          <p:nvSpPr>
            <p:cNvPr id="12" name="Прямоугольник с двумя скругленными противолежащими углами 11"/>
            <p:cNvSpPr/>
            <p:nvPr/>
          </p:nvSpPr>
          <p:spPr>
            <a:xfrm>
              <a:off x="4214877" y="332656"/>
              <a:ext cx="3384465" cy="108862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Группа младшего возраста  (3 – 4 года)  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«Солнышко»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плановая наполняемость 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22 воспитанника</a:t>
              </a:r>
            </a:p>
          </p:txBody>
        </p:sp>
        <p:pic>
          <p:nvPicPr>
            <p:cNvPr id="1026" name="Picture 2" descr="C:\Users\Albina\Pictures\картинки разные\Картинки1\4bcf37511623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10096" y="181282"/>
              <a:ext cx="1655528" cy="1655528"/>
            </a:xfrm>
            <a:prstGeom prst="rect">
              <a:avLst/>
            </a:prstGeom>
            <a:noFill/>
          </p:spPr>
        </p:pic>
      </p:grpSp>
      <p:grpSp>
        <p:nvGrpSpPr>
          <p:cNvPr id="5" name="Группа 4"/>
          <p:cNvGrpSpPr/>
          <p:nvPr/>
        </p:nvGrpSpPr>
        <p:grpSpPr>
          <a:xfrm>
            <a:off x="225268" y="4349279"/>
            <a:ext cx="4470169" cy="1713811"/>
            <a:chOff x="236292" y="4429833"/>
            <a:chExt cx="4470169" cy="1713811"/>
          </a:xfrm>
        </p:grpSpPr>
        <p:sp>
          <p:nvSpPr>
            <p:cNvPr id="14" name="Прямоугольник с двумя скругленными противолежащими углами 13"/>
            <p:cNvSpPr/>
            <p:nvPr/>
          </p:nvSpPr>
          <p:spPr>
            <a:xfrm>
              <a:off x="741486" y="4429833"/>
              <a:ext cx="3964975" cy="989680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smtClean="0">
                  <a:solidFill>
                    <a:srgbClr val="455F51">
                      <a:lumMod val="75000"/>
                    </a:srgbClr>
                  </a:solidFill>
                  <a:latin typeface="Comic Sans MS" panose="030F0702030302020204" pitchFamily="66" charset="0"/>
                </a:rPr>
                <a:t>Группа </a:t>
              </a:r>
              <a:r>
                <a:rPr lang="ru-RU" sz="1200" b="1" dirty="0">
                  <a:solidFill>
                    <a:srgbClr val="455F51">
                      <a:lumMod val="75000"/>
                    </a:srgbClr>
                  </a:solidFill>
                  <a:latin typeface="Comic Sans MS" panose="030F0702030302020204" pitchFamily="66" charset="0"/>
                </a:rPr>
                <a:t>подготовительного </a:t>
              </a:r>
              <a:r>
                <a:rPr lang="ru-RU" sz="1200" b="1" dirty="0" smtClean="0">
                  <a:solidFill>
                    <a:srgbClr val="455F51">
                      <a:lumMod val="75000"/>
                    </a:srgbClr>
                  </a:solidFill>
                  <a:latin typeface="Comic Sans MS" panose="030F0702030302020204" pitchFamily="66" charset="0"/>
                </a:rPr>
                <a:t>возраста (6-7лет</a:t>
              </a:r>
              <a:r>
                <a:rPr lang="ru-RU" sz="1200" b="1" dirty="0">
                  <a:solidFill>
                    <a:srgbClr val="455F51">
                      <a:lumMod val="75000"/>
                    </a:srgbClr>
                  </a:solidFill>
                  <a:latin typeface="Comic Sans MS" panose="030F0702030302020204" pitchFamily="66" charset="0"/>
                </a:rPr>
                <a:t>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«Кораблик»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плановая </a:t>
              </a:r>
              <a:r>
                <a:rPr lang="ru-RU" sz="12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наполняемость </a:t>
              </a:r>
              <a:endParaRPr lang="ru-RU" sz="1200" b="1" dirty="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24 воспитанника</a:t>
              </a:r>
              <a:endParaRPr lang="ru-RU" sz="1200" b="1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 smtClean="0">
                  <a:solidFill>
                    <a:schemeClr val="tx2">
                      <a:lumMod val="75000"/>
                    </a:schemeClr>
                  </a:solidFill>
                  <a:latin typeface="Arial Narrow" pitchFamily="34" charset="0"/>
                </a:rPr>
                <a:t> </a:t>
              </a:r>
            </a:p>
          </p:txBody>
        </p:sp>
        <p:pic>
          <p:nvPicPr>
            <p:cNvPr id="1027" name="Picture 3" descr="C:\Users\Albina\Pictures\картинки разные\море, вода\93274415_Korabli_Raskraska_maluysham3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6292" y="4517666"/>
              <a:ext cx="1407320" cy="1625978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236292" y="2573384"/>
            <a:ext cx="4421145" cy="1752846"/>
            <a:chOff x="1141971" y="2986909"/>
            <a:chExt cx="4421145" cy="1752846"/>
          </a:xfrm>
        </p:grpSpPr>
        <p:sp>
          <p:nvSpPr>
            <p:cNvPr id="26" name="Облако 5"/>
            <p:cNvSpPr>
              <a:spLocks noChangeArrowheads="1"/>
            </p:cNvSpPr>
            <p:nvPr/>
          </p:nvSpPr>
          <p:spPr bwMode="auto">
            <a:xfrm>
              <a:off x="1498602" y="2986909"/>
              <a:ext cx="4064514" cy="1202276"/>
            </a:xfrm>
            <a:prstGeom prst="round2DiagRect">
              <a:avLst>
                <a:gd name="adj1" fmla="val 39368"/>
                <a:gd name="adj2" fmla="val 0"/>
              </a:avLst>
            </a:prstGeom>
            <a:solidFill>
              <a:schemeClr val="bg2"/>
            </a:solidFill>
            <a:ln w="15875" algn="ctr">
              <a:solidFill>
                <a:srgbClr val="0B2E4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031" name="Picture 7" descr="C:\Users\Albina\Pictures\картинки разные\картинки\1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1971" y="3494045"/>
              <a:ext cx="1307238" cy="1245710"/>
            </a:xfrm>
            <a:prstGeom prst="rect">
              <a:avLst/>
            </a:prstGeom>
            <a:noFill/>
          </p:spPr>
        </p:pic>
      </p:grpSp>
      <p:grpSp>
        <p:nvGrpSpPr>
          <p:cNvPr id="2" name="Группа 1"/>
          <p:cNvGrpSpPr/>
          <p:nvPr/>
        </p:nvGrpSpPr>
        <p:grpSpPr>
          <a:xfrm>
            <a:off x="4426173" y="1701625"/>
            <a:ext cx="4152159" cy="1635539"/>
            <a:chOff x="31268" y="2861729"/>
            <a:chExt cx="4152159" cy="1635539"/>
          </a:xfrm>
        </p:grpSpPr>
        <p:sp>
          <p:nvSpPr>
            <p:cNvPr id="19" name="Прямоугольник с двумя скругленными противолежащими углами 18"/>
            <p:cNvSpPr/>
            <p:nvPr/>
          </p:nvSpPr>
          <p:spPr>
            <a:xfrm>
              <a:off x="493796" y="2861729"/>
              <a:ext cx="3689631" cy="1060435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chemeClr val="tx2"/>
                  </a:solidFill>
                  <a:latin typeface="Comic Sans MS" panose="030F0702030302020204" pitchFamily="66" charset="0"/>
                </a:rPr>
                <a:t>Группа </a:t>
              </a:r>
              <a:r>
                <a:rPr lang="ru-RU" sz="1200" b="1" dirty="0" smtClean="0">
                  <a:solidFill>
                    <a:schemeClr val="tx2"/>
                  </a:solidFill>
                  <a:latin typeface="Comic Sans MS" panose="030F0702030302020204" pitchFamily="66" charset="0"/>
                </a:rPr>
                <a:t>старшего </a:t>
              </a:r>
              <a:r>
                <a:rPr lang="ru-RU" sz="1200" b="1" dirty="0">
                  <a:solidFill>
                    <a:schemeClr val="tx2"/>
                  </a:solidFill>
                  <a:latin typeface="Comic Sans MS" panose="030F0702030302020204" pitchFamily="66" charset="0"/>
                </a:rPr>
                <a:t>возраста </a:t>
              </a:r>
              <a:r>
                <a:rPr lang="ru-RU" sz="1200" b="1" dirty="0" smtClean="0">
                  <a:solidFill>
                    <a:schemeClr val="tx2"/>
                  </a:solidFill>
                  <a:latin typeface="Comic Sans MS" panose="030F0702030302020204" pitchFamily="66" charset="0"/>
                </a:rPr>
                <a:t>(5-6</a:t>
              </a:r>
              <a:r>
                <a:rPr lang="ru-RU" sz="1200" b="1" dirty="0">
                  <a:solidFill>
                    <a:schemeClr val="tx2"/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200" b="1" dirty="0" smtClean="0">
                  <a:solidFill>
                    <a:schemeClr val="tx2"/>
                  </a:solidFill>
                  <a:latin typeface="Comic Sans MS" panose="030F0702030302020204" pitchFamily="66" charset="0"/>
                </a:rPr>
                <a:t>лет)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«Шалунишка»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плановая наполняемость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25 воспитанников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i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pic>
          <p:nvPicPr>
            <p:cNvPr id="1032" name="Picture 8" descr="C:\Users\Albina\Pictures\картинки разные\Сказки\mult4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097" t="12903" b="16129"/>
            <a:stretch>
              <a:fillRect/>
            </a:stretch>
          </p:blipFill>
          <p:spPr bwMode="auto">
            <a:xfrm>
              <a:off x="31268" y="3132205"/>
              <a:ext cx="1352653" cy="1365063"/>
            </a:xfrm>
            <a:prstGeom prst="rect">
              <a:avLst/>
            </a:prstGeom>
            <a:noFill/>
          </p:spPr>
        </p:pic>
      </p:grpSp>
      <p:grpSp>
        <p:nvGrpSpPr>
          <p:cNvPr id="3" name="Группа 2"/>
          <p:cNvGrpSpPr/>
          <p:nvPr/>
        </p:nvGrpSpPr>
        <p:grpSpPr>
          <a:xfrm>
            <a:off x="4801371" y="3511783"/>
            <a:ext cx="3776961" cy="1286345"/>
            <a:chOff x="5215009" y="1943348"/>
            <a:chExt cx="3776961" cy="1286345"/>
          </a:xfrm>
        </p:grpSpPr>
        <p:sp>
          <p:nvSpPr>
            <p:cNvPr id="23" name="Прямоугольник с двумя скругленными противолежащими углами 22"/>
            <p:cNvSpPr/>
            <p:nvPr/>
          </p:nvSpPr>
          <p:spPr>
            <a:xfrm>
              <a:off x="5215009" y="1943348"/>
              <a:ext cx="3715669" cy="95242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smtClean="0">
                  <a:solidFill>
                    <a:schemeClr val="bg2"/>
                  </a:solidFill>
                  <a:latin typeface="Comic Sans MS" panose="030F0702030302020204" pitchFamily="66" charset="0"/>
                </a:rPr>
                <a:t>Группа комбинированной направленности подготовительного </a:t>
              </a:r>
              <a:r>
                <a:rPr lang="ru-RU" sz="1200" b="1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возраста (6-7лет)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smtClean="0">
                  <a:solidFill>
                    <a:schemeClr val="tx2">
                      <a:lumMod val="75000"/>
                    </a:schemeClr>
                  </a:solidFill>
                  <a:latin typeface="Comic Sans MS" panose="030F0702030302020204" pitchFamily="66" charset="0"/>
                </a:rPr>
                <a:t>  </a:t>
              </a:r>
              <a:r>
                <a:rPr lang="ru-RU" sz="1400" b="1" i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«Росинка»</a:t>
              </a:r>
              <a:endParaRPr lang="ru-RU" sz="1400" b="1" i="1" dirty="0">
                <a:solidFill>
                  <a:srgbClr val="FF0000"/>
                </a:solidFill>
                <a:latin typeface="Bookman Old Style" panose="020506040505050202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плановая </a:t>
              </a:r>
              <a:r>
                <a:rPr lang="ru-RU" sz="12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наполняемость </a:t>
              </a:r>
              <a:endParaRPr lang="ru-RU" sz="1200" b="1" dirty="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15 воспитанника</a:t>
              </a:r>
              <a:endParaRPr lang="ru-RU" sz="1200" b="1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" name="Капля 16"/>
            <p:cNvSpPr/>
            <p:nvPr/>
          </p:nvSpPr>
          <p:spPr>
            <a:xfrm rot="20755728">
              <a:off x="8167179" y="2416709"/>
              <a:ext cx="824791" cy="812984"/>
            </a:xfrm>
            <a:prstGeom prst="teardrop">
              <a:avLst>
                <a:gd name="adj" fmla="val 144628"/>
              </a:avLst>
            </a:prstGeom>
            <a:blipFill>
              <a:blip r:embed="rId6"/>
              <a:tile tx="0" ty="0" sx="100000" sy="100000" flip="none" algn="tl"/>
            </a:blipFill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25268" y="934470"/>
            <a:ext cx="4405090" cy="1643112"/>
            <a:chOff x="157956" y="1559278"/>
            <a:chExt cx="4405090" cy="1643112"/>
          </a:xfrm>
        </p:grpSpPr>
        <p:sp>
          <p:nvSpPr>
            <p:cNvPr id="18" name="Прямоугольник с двумя скругленными противолежащими углами 17"/>
            <p:cNvSpPr/>
            <p:nvPr/>
          </p:nvSpPr>
          <p:spPr>
            <a:xfrm>
              <a:off x="873415" y="1559278"/>
              <a:ext cx="3689631" cy="1060435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smtClean="0">
                  <a:solidFill>
                    <a:schemeClr val="bg2"/>
                  </a:solidFill>
                  <a:latin typeface="Comic Sans MS" panose="030F0702030302020204" pitchFamily="66" charset="0"/>
                </a:rPr>
                <a:t>Группа комбинированной направленности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smtClean="0">
                  <a:solidFill>
                    <a:schemeClr val="bg2"/>
                  </a:solidFill>
                  <a:latin typeface="Comic Sans MS" panose="030F0702030302020204" pitchFamily="66" charset="0"/>
                </a:rPr>
                <a:t>среднего </a:t>
              </a:r>
              <a:r>
                <a:rPr lang="ru-RU" sz="1200" b="1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возраста (4 - 5 лет)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«</a:t>
              </a:r>
              <a:r>
                <a:rPr lang="ru-RU" sz="1400" b="1" i="1" dirty="0" err="1">
                  <a:solidFill>
                    <a:srgbClr val="FF0000"/>
                  </a:solidFill>
                  <a:latin typeface="Bookman Old Style" panose="02050604050505020204" pitchFamily="18" charset="0"/>
                </a:rPr>
                <a:t>Топтыжка</a:t>
              </a:r>
              <a:r>
                <a:rPr lang="ru-RU" sz="1400" b="1" i="1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»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плановая наполняемость 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15 воспитанников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i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pic>
          <p:nvPicPr>
            <p:cNvPr id="1036" name="Рисунок 6" descr="Описание: E:\Диск С\Program Files\Новый Диск\500 самых интересных игр\data\images\pic\b190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7956" y="1948976"/>
              <a:ext cx="1698962" cy="1253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Группа 9"/>
          <p:cNvGrpSpPr/>
          <p:nvPr/>
        </p:nvGrpSpPr>
        <p:grpSpPr>
          <a:xfrm>
            <a:off x="4085252" y="4972748"/>
            <a:ext cx="4780372" cy="1660810"/>
            <a:chOff x="4493218" y="3357562"/>
            <a:chExt cx="4780372" cy="1660810"/>
          </a:xfrm>
        </p:grpSpPr>
        <p:sp>
          <p:nvSpPr>
            <p:cNvPr id="25" name="Облако 5"/>
            <p:cNvSpPr>
              <a:spLocks noChangeArrowheads="1"/>
            </p:cNvSpPr>
            <p:nvPr/>
          </p:nvSpPr>
          <p:spPr bwMode="auto">
            <a:xfrm>
              <a:off x="4493218" y="3357562"/>
              <a:ext cx="4229466" cy="973171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bg2"/>
            </a:solidFill>
            <a:ln w="15875" algn="ctr">
              <a:solidFill>
                <a:srgbClr val="0B2E4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2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smtClean="0">
                  <a:solidFill>
                    <a:schemeClr val="tx2">
                      <a:lumMod val="75000"/>
                    </a:schemeClr>
                  </a:solidFill>
                  <a:latin typeface="Comic Sans MS" panose="030F0702030302020204" pitchFamily="66" charset="0"/>
                </a:rPr>
                <a:t>Группа подготовительного возраста (6 - 7 лет)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i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«</a:t>
              </a:r>
              <a:r>
                <a:rPr lang="ru-RU" sz="1400" b="1" i="1" dirty="0" err="1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Витаминка</a:t>
              </a:r>
              <a:r>
                <a:rPr lang="ru-RU" sz="1400" b="1" i="1" dirty="0" smtClean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»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smtClean="0">
                  <a:latin typeface="Comic Sans MS" panose="030F0702030302020204" pitchFamily="66" charset="0"/>
                </a:rPr>
                <a:t>плановая наполняемость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smtClean="0">
                  <a:latin typeface="Comic Sans MS" panose="030F0702030302020204" pitchFamily="66" charset="0"/>
                </a:rPr>
                <a:t> 25 воспитанников</a:t>
              </a:r>
              <a:endParaRPr lang="ru-RU" sz="1200" b="1" dirty="0">
                <a:latin typeface="Comic Sans MS" panose="030F0702030302020204" pitchFamily="66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i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pic>
          <p:nvPicPr>
            <p:cNvPr id="1028" name="Picture 4" descr="C:\Users\Albina\Pictures\картинки разные\Шалунишки\f270704a64d27d4c6b654f58f188359a.gif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273326" y="3633574"/>
              <a:ext cx="2000264" cy="1384798"/>
            </a:xfrm>
            <a:prstGeom prst="rect">
              <a:avLst/>
            </a:prstGeom>
            <a:noFill/>
          </p:spPr>
        </p:pic>
      </p:grpSp>
      <p:sp>
        <p:nvSpPr>
          <p:cNvPr id="4" name="Прямоугольник 3"/>
          <p:cNvSpPr/>
          <p:nvPr/>
        </p:nvSpPr>
        <p:spPr>
          <a:xfrm>
            <a:off x="426949" y="2737271"/>
            <a:ext cx="4572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2"/>
                </a:solidFill>
                <a:latin typeface="Comic Sans MS" panose="030F0702030302020204" pitchFamily="66" charset="0"/>
              </a:rPr>
              <a:t>Группа </a:t>
            </a:r>
            <a:r>
              <a:rPr lang="ru-RU" sz="12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комбинированной направленности подготовительного </a:t>
            </a:r>
            <a:r>
              <a:rPr lang="ru-RU" sz="1200" b="1" dirty="0">
                <a:solidFill>
                  <a:schemeClr val="tx2"/>
                </a:solidFill>
                <a:latin typeface="Comic Sans MS" panose="030F0702030302020204" pitchFamily="66" charset="0"/>
              </a:rPr>
              <a:t>возраста (6-7лет)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ru-RU" sz="1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«Крепыш»</a:t>
            </a:r>
            <a:endParaRPr lang="ru-RU" sz="14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Comic Sans MS" panose="030F0702030302020204" pitchFamily="66" charset="0"/>
              </a:rPr>
              <a:t>плановая наполняемость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Comic Sans MS" panose="030F0702030302020204" pitchFamily="66" charset="0"/>
              </a:rPr>
              <a:t>15 </a:t>
            </a:r>
            <a:r>
              <a:rPr lang="ru-RU" sz="1200" b="1" dirty="0" smtClean="0">
                <a:latin typeface="Comic Sans MS" panose="030F0702030302020204" pitchFamily="66" charset="0"/>
              </a:rPr>
              <a:t>воспитанников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5685014" y="1350771"/>
            <a:ext cx="1944216" cy="2255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711124" y="1350771"/>
            <a:ext cx="1944216" cy="2255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Picture 2" descr="C:\Users\Albina\Pictures\Рисунок 6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 flipV="1">
            <a:off x="4339826" y="2053826"/>
            <a:ext cx="464348" cy="9144000"/>
          </a:xfrm>
          <a:prstGeom prst="rect">
            <a:avLst/>
          </a:prstGeom>
          <a:noFill/>
        </p:spPr>
      </p:pic>
      <p:pic>
        <p:nvPicPr>
          <p:cNvPr id="61" name="Picture 2" descr="C:\Users\Albina\Pictures\Рисунок 6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 flipV="1">
            <a:off x="4369668" y="-4369668"/>
            <a:ext cx="404664" cy="9144000"/>
          </a:xfrm>
          <a:prstGeom prst="rect">
            <a:avLst/>
          </a:prstGeom>
          <a:noFill/>
        </p:spPr>
      </p:pic>
      <p:pic>
        <p:nvPicPr>
          <p:cNvPr id="5123" name="Picture 3" descr="C:\Users\Natasha\Desktop\в Мирный\сотрудники айболит\DSC_8945.JPG"/>
          <p:cNvPicPr>
            <a:picLocks noChangeAspect="1" noChangeArrowheads="1"/>
          </p:cNvPicPr>
          <p:nvPr/>
        </p:nvPicPr>
        <p:blipFill>
          <a:blip r:embed="rId3" cstate="print"/>
          <a:srcRect t="3529"/>
          <a:stretch>
            <a:fillRect/>
          </a:stretch>
        </p:blipFill>
        <p:spPr bwMode="auto">
          <a:xfrm>
            <a:off x="1969794" y="1430803"/>
            <a:ext cx="1437639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5"/>
          <p:cNvSpPr>
            <a:spLocks noChangeArrowheads="1"/>
          </p:cNvSpPr>
          <p:nvPr/>
        </p:nvSpPr>
        <p:spPr bwMode="gray">
          <a:xfrm>
            <a:off x="5059338" y="3725778"/>
            <a:ext cx="2932218" cy="121334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4862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12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Манжула</a:t>
            </a:r>
            <a:r>
              <a:rPr lang="ru-RU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Оксана Геннадьевна</a:t>
            </a:r>
            <a:endParaRPr lang="ru-RU" sz="1200" b="1" dirty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ru-RU" sz="11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Зубной врач</a:t>
            </a:r>
            <a:endParaRPr lang="ru-RU" sz="1100" b="1" i="1" dirty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ru-RU" sz="11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Высшая </a:t>
            </a:r>
            <a:r>
              <a:rPr lang="ru-RU" sz="1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квалификационная </a:t>
            </a:r>
            <a:r>
              <a:rPr lang="ru-RU" sz="11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категория</a:t>
            </a:r>
          </a:p>
          <a:p>
            <a:pPr algn="ctr" eaLnBrk="0" hangingPunct="0">
              <a:defRPr/>
            </a:pPr>
            <a:r>
              <a:rPr lang="ru-RU" sz="11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Образование: среднее специальное</a:t>
            </a:r>
          </a:p>
          <a:p>
            <a:pPr algn="ctr" eaLnBrk="0" hangingPunct="0">
              <a:defRPr/>
            </a:pPr>
            <a:r>
              <a:rPr lang="ru-RU" sz="11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Общий стаж работы -  30 лет</a:t>
            </a:r>
            <a:endParaRPr lang="en-US" sz="1000" b="1" dirty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gray">
          <a:xfrm>
            <a:off x="2166908" y="550182"/>
            <a:ext cx="4810183" cy="46089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4862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Медицинский персонал</a:t>
            </a:r>
            <a:endParaRPr lang="en-US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26" name="Picture 4" descr="C:\Users\Natasha\Desktop\в Мирный\сотрудники айболит\Костенко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72251" y="1409225"/>
            <a:ext cx="155512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5"/>
          <p:cNvSpPr>
            <a:spLocks noChangeArrowheads="1"/>
          </p:cNvSpPr>
          <p:nvPr/>
        </p:nvSpPr>
        <p:spPr bwMode="gray">
          <a:xfrm>
            <a:off x="1115616" y="3725777"/>
            <a:ext cx="2932218" cy="121334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4862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Шайтан Ирина Борисовна</a:t>
            </a:r>
            <a:endParaRPr lang="ru-RU" sz="1200" b="1" dirty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ru-RU" sz="11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Врач педиатр</a:t>
            </a:r>
            <a:endParaRPr lang="ru-RU" sz="1100" b="1" i="1" dirty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ru-RU" sz="11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Высшая </a:t>
            </a:r>
            <a:r>
              <a:rPr lang="ru-RU" sz="1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квалификационная </a:t>
            </a:r>
            <a:r>
              <a:rPr lang="ru-RU" sz="11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категория</a:t>
            </a:r>
          </a:p>
          <a:p>
            <a:pPr algn="ctr" eaLnBrk="0" hangingPunct="0">
              <a:defRPr/>
            </a:pPr>
            <a:r>
              <a:rPr lang="ru-RU" sz="11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Образование: высшее</a:t>
            </a:r>
          </a:p>
          <a:p>
            <a:pPr algn="ctr" eaLnBrk="0" hangingPunct="0">
              <a:defRPr/>
            </a:pPr>
            <a:r>
              <a:rPr lang="ru-RU" sz="11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Общий стаж работы – 35 лет</a:t>
            </a:r>
            <a:endParaRPr lang="en-US" sz="1000" b="1" dirty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832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259633" y="1371893"/>
            <a:ext cx="2088232" cy="2255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0" name="Picture 2" descr="C:\Users\Albina\Pictures\Рисунок 6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 flipV="1">
            <a:off x="4339826" y="2053826"/>
            <a:ext cx="464348" cy="9144000"/>
          </a:xfrm>
          <a:prstGeom prst="rect">
            <a:avLst/>
          </a:prstGeom>
          <a:noFill/>
        </p:spPr>
      </p:pic>
      <p:pic>
        <p:nvPicPr>
          <p:cNvPr id="61" name="Picture 2" descr="C:\Users\Albina\Pictures\Рисунок 6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 flipV="1">
            <a:off x="4369668" y="-4369668"/>
            <a:ext cx="404664" cy="9144000"/>
          </a:xfrm>
          <a:prstGeom prst="rect">
            <a:avLst/>
          </a:prstGeom>
          <a:noFill/>
        </p:spPr>
      </p:pic>
      <p:sp>
        <p:nvSpPr>
          <p:cNvPr id="12" name="Rectangle 5"/>
          <p:cNvSpPr>
            <a:spLocks noChangeArrowheads="1"/>
          </p:cNvSpPr>
          <p:nvPr/>
        </p:nvSpPr>
        <p:spPr bwMode="gray">
          <a:xfrm>
            <a:off x="4931996" y="3956777"/>
            <a:ext cx="2932218" cy="1355779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4862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Полупанова Лариса Николаевна</a:t>
            </a:r>
          </a:p>
          <a:p>
            <a:pPr algn="ctr" eaLnBrk="0" hangingPunct="0">
              <a:defRPr/>
            </a:pPr>
            <a:r>
              <a:rPr lang="ru-RU" sz="11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Медицинская сестра по физиотерапии</a:t>
            </a:r>
          </a:p>
          <a:p>
            <a:pPr algn="ctr" eaLnBrk="0" hangingPunct="0">
              <a:defRPr/>
            </a:pPr>
            <a:r>
              <a:rPr lang="ru-RU" sz="115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Высшая квалификационная категория</a:t>
            </a:r>
          </a:p>
          <a:p>
            <a:pPr algn="ctr" eaLnBrk="0" hangingPunct="0">
              <a:defRPr/>
            </a:pPr>
            <a:r>
              <a:rPr lang="ru-RU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Образование: среднее специальное</a:t>
            </a:r>
          </a:p>
          <a:p>
            <a:pPr algn="ctr" eaLnBrk="0" hangingPunct="0">
              <a:defRPr/>
            </a:pPr>
            <a:r>
              <a:rPr lang="ru-RU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Общий стаж работы – 30 лет</a:t>
            </a:r>
            <a:endParaRPr lang="en-US" sz="12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09" y="1455879"/>
            <a:ext cx="1738247" cy="2088000"/>
          </a:xfrm>
          <a:prstGeom prst="rect">
            <a:avLst/>
          </a:prstGeom>
        </p:spPr>
      </p:pic>
      <p:sp>
        <p:nvSpPr>
          <p:cNvPr id="23" name="Rectangle 5"/>
          <p:cNvSpPr>
            <a:spLocks noChangeArrowheads="1"/>
          </p:cNvSpPr>
          <p:nvPr/>
        </p:nvSpPr>
        <p:spPr bwMode="gray">
          <a:xfrm>
            <a:off x="827584" y="3956774"/>
            <a:ext cx="2932218" cy="1355779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4862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12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Арсаланова</a:t>
            </a:r>
            <a:r>
              <a:rPr lang="ru-RU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Виктория Владимировна</a:t>
            </a:r>
          </a:p>
          <a:p>
            <a:pPr algn="ctr" eaLnBrk="0" hangingPunct="0">
              <a:defRPr/>
            </a:pPr>
            <a:r>
              <a:rPr lang="ru-RU" sz="12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Старшая медицинская сестра</a:t>
            </a:r>
          </a:p>
          <a:p>
            <a:pPr algn="ctr" eaLnBrk="0" hangingPunct="0">
              <a:defRPr/>
            </a:pPr>
            <a:r>
              <a:rPr lang="ru-RU" sz="115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Высшая квалификационная категория</a:t>
            </a:r>
          </a:p>
          <a:p>
            <a:pPr algn="ctr" eaLnBrk="0" hangingPunct="0">
              <a:defRPr/>
            </a:pPr>
            <a:r>
              <a:rPr lang="ru-RU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Образование: среднее специальное</a:t>
            </a:r>
          </a:p>
          <a:p>
            <a:pPr algn="ctr" eaLnBrk="0" hangingPunct="0">
              <a:defRPr/>
            </a:pPr>
            <a:r>
              <a:rPr lang="ru-RU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Общий стаж работы – 20 лет</a:t>
            </a:r>
            <a:endParaRPr lang="en-US" sz="12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25997" y="1371893"/>
            <a:ext cx="1944216" cy="2255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C:\Users\Natasha\Desktop\в Мирный\сотрудники айболит\DSC_335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615197" y="1455879"/>
            <a:ext cx="1565815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Line 55"/>
          <p:cNvSpPr>
            <a:spLocks noChangeShapeType="1"/>
          </p:cNvSpPr>
          <p:nvPr/>
        </p:nvSpPr>
        <p:spPr bwMode="auto">
          <a:xfrm>
            <a:off x="3000364" y="3500438"/>
            <a:ext cx="857256" cy="23574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" name="Line 77"/>
          <p:cNvSpPr>
            <a:spLocks noChangeShapeType="1"/>
          </p:cNvSpPr>
          <p:nvPr/>
        </p:nvSpPr>
        <p:spPr bwMode="auto">
          <a:xfrm flipH="1">
            <a:off x="2285984" y="3429000"/>
            <a:ext cx="142876" cy="15716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4213" y="1844675"/>
            <a:ext cx="3024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6" name="AutoShape 34"/>
          <p:cNvSpPr>
            <a:spLocks noChangeArrowheads="1"/>
          </p:cNvSpPr>
          <p:nvPr/>
        </p:nvSpPr>
        <p:spPr bwMode="auto">
          <a:xfrm>
            <a:off x="395288" y="1268413"/>
            <a:ext cx="3529012" cy="792162"/>
          </a:xfrm>
          <a:prstGeom prst="flowChartTerminator">
            <a:avLst/>
          </a:prstGeom>
          <a:gradFill rotWithShape="1">
            <a:gsLst>
              <a:gs pos="1000">
                <a:schemeClr val="accent1"/>
              </a:gs>
              <a:gs pos="50000">
                <a:srgbClr val="CCFF33">
                  <a:alpha val="22000"/>
                </a:srgbClr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>
                <a:latin typeface="Arial" charset="0"/>
              </a:rPr>
              <a:t>Рациональное 5-ти разовое </a:t>
            </a:r>
          </a:p>
          <a:p>
            <a:pPr algn="ctr">
              <a:defRPr/>
            </a:pPr>
            <a:r>
              <a:rPr lang="ru-RU">
                <a:latin typeface="Arial" charset="0"/>
              </a:rPr>
              <a:t>питание</a:t>
            </a:r>
          </a:p>
        </p:txBody>
      </p:sp>
      <p:sp>
        <p:nvSpPr>
          <p:cNvPr id="7" name="AutoShape 35"/>
          <p:cNvSpPr>
            <a:spLocks noChangeArrowheads="1"/>
          </p:cNvSpPr>
          <p:nvPr/>
        </p:nvSpPr>
        <p:spPr bwMode="auto">
          <a:xfrm>
            <a:off x="5076825" y="1268413"/>
            <a:ext cx="3529013" cy="792162"/>
          </a:xfrm>
          <a:prstGeom prst="flowChartTerminator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smtClean="0"/>
              <a:t>Физкультурно-оздоровительные</a:t>
            </a:r>
            <a:endParaRPr lang="ru-RU" altLang="ru-RU" dirty="0"/>
          </a:p>
          <a:p>
            <a:pPr algn="ctr" eaLnBrk="1" hangingPunct="1"/>
            <a:r>
              <a:rPr lang="ru-RU" altLang="ru-RU" dirty="0"/>
              <a:t> мероприятия</a:t>
            </a:r>
          </a:p>
        </p:txBody>
      </p:sp>
      <p:sp>
        <p:nvSpPr>
          <p:cNvPr id="8" name="AutoShape 36"/>
          <p:cNvSpPr>
            <a:spLocks noChangeArrowheads="1"/>
          </p:cNvSpPr>
          <p:nvPr/>
        </p:nvSpPr>
        <p:spPr bwMode="auto">
          <a:xfrm>
            <a:off x="611188" y="2565400"/>
            <a:ext cx="3529012" cy="792163"/>
          </a:xfrm>
          <a:prstGeom prst="flowChartTerminator">
            <a:avLst/>
          </a:prstGeom>
          <a:gradFill rotWithShape="1">
            <a:gsLst>
              <a:gs pos="0">
                <a:srgbClr val="33CC33">
                  <a:alpha val="45000"/>
                </a:srgbClr>
              </a:gs>
              <a:gs pos="50000">
                <a:srgbClr val="FFFF66"/>
              </a:gs>
              <a:gs pos="100000">
                <a:srgbClr val="33CC33">
                  <a:alpha val="45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dirty="0" smtClean="0">
                <a:latin typeface="Arial" charset="0"/>
              </a:rPr>
              <a:t>Лечебно-профилактические</a:t>
            </a:r>
            <a:endParaRPr lang="ru-RU" dirty="0">
              <a:latin typeface="Arial" charset="0"/>
            </a:endParaRPr>
          </a:p>
          <a:p>
            <a:pPr algn="ctr">
              <a:defRPr/>
            </a:pPr>
            <a:r>
              <a:rPr lang="ru-RU" dirty="0">
                <a:latin typeface="Arial" charset="0"/>
              </a:rPr>
              <a:t> мероприятия</a:t>
            </a:r>
          </a:p>
        </p:txBody>
      </p:sp>
      <p:sp>
        <p:nvSpPr>
          <p:cNvPr id="9" name="AutoShape 38"/>
          <p:cNvSpPr>
            <a:spLocks noChangeArrowheads="1"/>
          </p:cNvSpPr>
          <p:nvPr/>
        </p:nvSpPr>
        <p:spPr bwMode="auto">
          <a:xfrm>
            <a:off x="322263" y="3689350"/>
            <a:ext cx="1943100" cy="431800"/>
          </a:xfrm>
          <a:prstGeom prst="flowChartTerminator">
            <a:avLst/>
          </a:prstGeom>
          <a:gradFill rotWithShape="1">
            <a:gsLst>
              <a:gs pos="0">
                <a:srgbClr val="FF9900"/>
              </a:gs>
              <a:gs pos="50000">
                <a:srgbClr val="CCFF33"/>
              </a:gs>
              <a:gs pos="100000">
                <a:srgbClr val="FF99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Физиотерапия</a:t>
            </a:r>
          </a:p>
        </p:txBody>
      </p:sp>
      <p:sp>
        <p:nvSpPr>
          <p:cNvPr id="10" name="AutoShape 40"/>
          <p:cNvSpPr>
            <a:spLocks noChangeArrowheads="1"/>
          </p:cNvSpPr>
          <p:nvPr/>
        </p:nvSpPr>
        <p:spPr bwMode="auto">
          <a:xfrm>
            <a:off x="5508625" y="3573463"/>
            <a:ext cx="3168650" cy="504825"/>
          </a:xfrm>
          <a:prstGeom prst="flowChartTerminator">
            <a:avLst/>
          </a:prstGeom>
          <a:gradFill rotWithShape="1">
            <a:gsLst>
              <a:gs pos="0">
                <a:srgbClr val="FFCCFF"/>
              </a:gs>
              <a:gs pos="100000">
                <a:srgbClr val="EFF4A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Корригирующая гимнастика</a:t>
            </a:r>
          </a:p>
        </p:txBody>
      </p:sp>
      <p:sp>
        <p:nvSpPr>
          <p:cNvPr id="11" name="AutoShape 41"/>
          <p:cNvSpPr>
            <a:spLocks noChangeArrowheads="1"/>
          </p:cNvSpPr>
          <p:nvPr/>
        </p:nvSpPr>
        <p:spPr bwMode="auto">
          <a:xfrm>
            <a:off x="4859338" y="2924175"/>
            <a:ext cx="3070248" cy="431800"/>
          </a:xfrm>
          <a:prstGeom prst="flowChartTerminator">
            <a:avLst/>
          </a:prstGeom>
          <a:gradFill rotWithShape="1">
            <a:gsLst>
              <a:gs pos="0">
                <a:srgbClr val="FFCCFF"/>
              </a:gs>
              <a:gs pos="100000">
                <a:srgbClr val="EFF4A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/>
              <a:t>Физкультурные </a:t>
            </a:r>
            <a:r>
              <a:rPr lang="ru-RU" altLang="ru-RU" dirty="0" smtClean="0"/>
              <a:t>мероприятия</a:t>
            </a:r>
            <a:endParaRPr lang="ru-RU" altLang="ru-RU" dirty="0"/>
          </a:p>
        </p:txBody>
      </p:sp>
      <p:sp>
        <p:nvSpPr>
          <p:cNvPr id="12" name="AutoShape 42"/>
          <p:cNvSpPr>
            <a:spLocks noChangeArrowheads="1"/>
          </p:cNvSpPr>
          <p:nvPr/>
        </p:nvSpPr>
        <p:spPr bwMode="auto">
          <a:xfrm>
            <a:off x="4067175" y="2205038"/>
            <a:ext cx="2520950" cy="504825"/>
          </a:xfrm>
          <a:prstGeom prst="flowChartTerminator">
            <a:avLst/>
          </a:prstGeom>
          <a:gradFill rotWithShape="1">
            <a:gsLst>
              <a:gs pos="0">
                <a:srgbClr val="FFCCFF"/>
              </a:gs>
              <a:gs pos="100000">
                <a:srgbClr val="EFF4AA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Утренняя гимнастика</a:t>
            </a:r>
          </a:p>
        </p:txBody>
      </p:sp>
      <p:sp>
        <p:nvSpPr>
          <p:cNvPr id="13" name="AutoShape 43"/>
          <p:cNvSpPr>
            <a:spLocks noChangeArrowheads="1"/>
          </p:cNvSpPr>
          <p:nvPr/>
        </p:nvSpPr>
        <p:spPr bwMode="auto">
          <a:xfrm>
            <a:off x="214282" y="4297679"/>
            <a:ext cx="2916268" cy="614045"/>
          </a:xfrm>
          <a:prstGeom prst="flowChartTerminator">
            <a:avLst/>
          </a:prstGeom>
          <a:gradFill rotWithShape="1">
            <a:gsLst>
              <a:gs pos="0">
                <a:srgbClr val="FF9900"/>
              </a:gs>
              <a:gs pos="50000">
                <a:srgbClr val="CCFF33"/>
              </a:gs>
              <a:gs pos="100000">
                <a:srgbClr val="FF99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smtClean="0"/>
              <a:t>Оздоровительное </a:t>
            </a:r>
          </a:p>
          <a:p>
            <a:pPr algn="ctr" eaLnBrk="1" hangingPunct="1"/>
            <a:r>
              <a:rPr lang="ru-RU" altLang="ru-RU" dirty="0" smtClean="0"/>
              <a:t>плавание</a:t>
            </a:r>
            <a:endParaRPr lang="ru-RU" altLang="ru-RU" dirty="0"/>
          </a:p>
        </p:txBody>
      </p:sp>
      <p:sp>
        <p:nvSpPr>
          <p:cNvPr id="14" name="AutoShape 44"/>
          <p:cNvSpPr>
            <a:spLocks noChangeArrowheads="1"/>
          </p:cNvSpPr>
          <p:nvPr/>
        </p:nvSpPr>
        <p:spPr bwMode="auto">
          <a:xfrm>
            <a:off x="3130550" y="3616325"/>
            <a:ext cx="2016125" cy="503238"/>
          </a:xfrm>
          <a:prstGeom prst="flowChartTerminator">
            <a:avLst/>
          </a:prstGeom>
          <a:gradFill rotWithShape="1">
            <a:gsLst>
              <a:gs pos="0">
                <a:srgbClr val="FF9900"/>
              </a:gs>
              <a:gs pos="50000">
                <a:srgbClr val="CCFF33"/>
              </a:gs>
              <a:gs pos="100000">
                <a:srgbClr val="FF99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err="1"/>
              <a:t>Фитотерапия</a:t>
            </a:r>
            <a:endParaRPr lang="ru-RU" altLang="ru-RU" dirty="0"/>
          </a:p>
        </p:txBody>
      </p:sp>
      <p:sp>
        <p:nvSpPr>
          <p:cNvPr id="15" name="AutoShape 45"/>
          <p:cNvSpPr>
            <a:spLocks noChangeArrowheads="1"/>
          </p:cNvSpPr>
          <p:nvPr/>
        </p:nvSpPr>
        <p:spPr bwMode="auto">
          <a:xfrm>
            <a:off x="3203575" y="4408488"/>
            <a:ext cx="3384550" cy="503237"/>
          </a:xfrm>
          <a:prstGeom prst="flowChartTerminator">
            <a:avLst/>
          </a:prstGeom>
          <a:gradFill rotWithShape="1">
            <a:gsLst>
              <a:gs pos="0">
                <a:srgbClr val="FF9900"/>
              </a:gs>
              <a:gs pos="100000">
                <a:srgbClr val="CC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Сезонная профилактика ОРЗ</a:t>
            </a:r>
          </a:p>
        </p:txBody>
      </p:sp>
      <p:sp>
        <p:nvSpPr>
          <p:cNvPr id="16" name="AutoShape 46"/>
          <p:cNvSpPr>
            <a:spLocks noChangeArrowheads="1"/>
          </p:cNvSpPr>
          <p:nvPr/>
        </p:nvSpPr>
        <p:spPr bwMode="auto">
          <a:xfrm>
            <a:off x="214282" y="5000636"/>
            <a:ext cx="3384550" cy="647700"/>
          </a:xfrm>
          <a:prstGeom prst="flowChartTerminator">
            <a:avLst/>
          </a:prstGeom>
          <a:gradFill rotWithShape="1">
            <a:gsLst>
              <a:gs pos="0">
                <a:srgbClr val="FF9900"/>
              </a:gs>
              <a:gs pos="100000">
                <a:srgbClr val="CCFF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/>
              <a:t>Профилактика</a:t>
            </a:r>
          </a:p>
          <a:p>
            <a:pPr algn="ctr" eaLnBrk="1" hangingPunct="1"/>
            <a:r>
              <a:rPr lang="ru-RU" altLang="ru-RU" dirty="0"/>
              <a:t> </a:t>
            </a:r>
            <a:r>
              <a:rPr lang="ru-RU" altLang="ru-RU" dirty="0" err="1"/>
              <a:t>йододефицитных</a:t>
            </a:r>
            <a:r>
              <a:rPr lang="ru-RU" altLang="ru-RU" dirty="0"/>
              <a:t> состояний</a:t>
            </a:r>
          </a:p>
        </p:txBody>
      </p:sp>
      <p:sp>
        <p:nvSpPr>
          <p:cNvPr id="17" name="AutoShape 47"/>
          <p:cNvSpPr>
            <a:spLocks noChangeArrowheads="1"/>
          </p:cNvSpPr>
          <p:nvPr/>
        </p:nvSpPr>
        <p:spPr bwMode="auto">
          <a:xfrm>
            <a:off x="4143372" y="5143512"/>
            <a:ext cx="3384550" cy="647700"/>
          </a:xfrm>
          <a:prstGeom prst="flowChartTerminator">
            <a:avLst/>
          </a:prstGeom>
          <a:gradFill rotWithShape="1">
            <a:gsLst>
              <a:gs pos="0">
                <a:srgbClr val="FF9900"/>
              </a:gs>
              <a:gs pos="50000">
                <a:srgbClr val="CCFF33"/>
              </a:gs>
              <a:gs pos="100000">
                <a:srgbClr val="FF99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/>
              <a:t>Реабилитация после </a:t>
            </a:r>
          </a:p>
          <a:p>
            <a:pPr algn="ctr" eaLnBrk="1" hangingPunct="1"/>
            <a:r>
              <a:rPr lang="ru-RU" altLang="ru-RU" dirty="0"/>
              <a:t>перенесенного заболевания</a:t>
            </a:r>
          </a:p>
        </p:txBody>
      </p:sp>
      <p:sp>
        <p:nvSpPr>
          <p:cNvPr id="18" name="AutoShape 48"/>
          <p:cNvSpPr>
            <a:spLocks noChangeArrowheads="1"/>
          </p:cNvSpPr>
          <p:nvPr/>
        </p:nvSpPr>
        <p:spPr bwMode="auto">
          <a:xfrm>
            <a:off x="2265363" y="344689"/>
            <a:ext cx="5256212" cy="647700"/>
          </a:xfrm>
          <a:prstGeom prst="flowChartTerminator">
            <a:avLst/>
          </a:prstGeom>
          <a:gradFill rotWithShape="1">
            <a:gsLst>
              <a:gs pos="0">
                <a:srgbClr val="EFF4AA"/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rgbClr val="EFF4AA"/>
              </a:gs>
            </a:gsLst>
            <a:lin ang="2700000" scaled="1"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latin typeface="Arial" charset="0"/>
              </a:rPr>
              <a:t>Схема оздоровительной работы в </a:t>
            </a:r>
            <a:r>
              <a:rPr lang="ru-RU" sz="2000" b="1" dirty="0" smtClean="0">
                <a:solidFill>
                  <a:schemeClr val="tx2"/>
                </a:solidFill>
                <a:latin typeface="Arial" charset="0"/>
              </a:rPr>
              <a:t>ДОО</a:t>
            </a:r>
            <a:endParaRPr lang="ru-RU" sz="20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9" name="Line 49"/>
          <p:cNvSpPr>
            <a:spLocks noChangeShapeType="1"/>
          </p:cNvSpPr>
          <p:nvPr/>
        </p:nvSpPr>
        <p:spPr bwMode="auto">
          <a:xfrm flipH="1">
            <a:off x="1835150" y="908050"/>
            <a:ext cx="7207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Line 50"/>
          <p:cNvSpPr>
            <a:spLocks noChangeShapeType="1"/>
          </p:cNvSpPr>
          <p:nvPr/>
        </p:nvSpPr>
        <p:spPr bwMode="auto">
          <a:xfrm>
            <a:off x="7380288" y="908050"/>
            <a:ext cx="5048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Line 51"/>
          <p:cNvSpPr>
            <a:spLocks noChangeShapeType="1"/>
          </p:cNvSpPr>
          <p:nvPr/>
        </p:nvSpPr>
        <p:spPr bwMode="auto">
          <a:xfrm flipH="1">
            <a:off x="5867400" y="2133600"/>
            <a:ext cx="144463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" name="Line 52"/>
          <p:cNvSpPr>
            <a:spLocks noChangeShapeType="1"/>
          </p:cNvSpPr>
          <p:nvPr/>
        </p:nvSpPr>
        <p:spPr bwMode="auto">
          <a:xfrm>
            <a:off x="6948488" y="2133600"/>
            <a:ext cx="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" name="Line 53"/>
          <p:cNvSpPr>
            <a:spLocks noChangeShapeType="1"/>
          </p:cNvSpPr>
          <p:nvPr/>
        </p:nvSpPr>
        <p:spPr bwMode="auto">
          <a:xfrm>
            <a:off x="8027988" y="21336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" name="Line 54"/>
          <p:cNvSpPr>
            <a:spLocks noChangeShapeType="1"/>
          </p:cNvSpPr>
          <p:nvPr/>
        </p:nvSpPr>
        <p:spPr bwMode="auto">
          <a:xfrm flipH="1">
            <a:off x="1403350" y="3429000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" name="Line 55"/>
          <p:cNvSpPr>
            <a:spLocks noChangeShapeType="1"/>
          </p:cNvSpPr>
          <p:nvPr/>
        </p:nvSpPr>
        <p:spPr bwMode="auto">
          <a:xfrm>
            <a:off x="3348038" y="3357563"/>
            <a:ext cx="7143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Line 76"/>
          <p:cNvSpPr>
            <a:spLocks noChangeShapeType="1"/>
          </p:cNvSpPr>
          <p:nvPr/>
        </p:nvSpPr>
        <p:spPr bwMode="auto">
          <a:xfrm>
            <a:off x="2643173" y="3429000"/>
            <a:ext cx="45719" cy="8572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" name="Line 78"/>
          <p:cNvSpPr>
            <a:spLocks noChangeShapeType="1"/>
          </p:cNvSpPr>
          <p:nvPr/>
        </p:nvSpPr>
        <p:spPr bwMode="auto">
          <a:xfrm>
            <a:off x="4284663" y="4149725"/>
            <a:ext cx="0" cy="214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" name="Line 79"/>
          <p:cNvSpPr>
            <a:spLocks noChangeShapeType="1"/>
          </p:cNvSpPr>
          <p:nvPr/>
        </p:nvSpPr>
        <p:spPr bwMode="auto">
          <a:xfrm>
            <a:off x="4643437" y="4929189"/>
            <a:ext cx="45719" cy="2143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3635375" y="992389"/>
            <a:ext cx="936625" cy="1573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AutoShape 44"/>
          <p:cNvSpPr>
            <a:spLocks noChangeArrowheads="1"/>
          </p:cNvSpPr>
          <p:nvPr/>
        </p:nvSpPr>
        <p:spPr bwMode="auto">
          <a:xfrm>
            <a:off x="2143108" y="5929330"/>
            <a:ext cx="3357586" cy="714380"/>
          </a:xfrm>
          <a:prstGeom prst="flowChartTerminator">
            <a:avLst/>
          </a:prstGeom>
          <a:gradFill rotWithShape="1">
            <a:gsLst>
              <a:gs pos="0">
                <a:srgbClr val="FF9900"/>
              </a:gs>
              <a:gs pos="50000">
                <a:srgbClr val="CCFF33"/>
              </a:gs>
              <a:gs pos="100000">
                <a:srgbClr val="FF99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dirty="0" smtClean="0"/>
              <a:t>Санация хронических очагов </a:t>
            </a:r>
          </a:p>
          <a:p>
            <a:pPr algn="ctr"/>
            <a:r>
              <a:rPr lang="ru-RU" dirty="0" smtClean="0"/>
              <a:t>полости рта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82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6" grpId="1" animBg="1"/>
      <p:bldP spid="28" grpId="0" animBg="1"/>
      <p:bldP spid="29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304779"/>
          </a:xfrm>
        </p:spPr>
        <p:txBody>
          <a:bodyPr>
            <a:normAutofit fontScale="90000"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детского сада по медицинскому обслуживанию на год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78957"/>
              </p:ext>
            </p:extLst>
          </p:nvPr>
        </p:nvGraphicFramePr>
        <p:xfrm>
          <a:off x="323528" y="723068"/>
          <a:ext cx="8352927" cy="588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/>
                <a:gridCol w="3096344"/>
                <a:gridCol w="3225958"/>
                <a:gridCol w="1670585"/>
              </a:tblGrid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/>
                          </a:solidFill>
                        </a:rPr>
                        <a:t>№</a:t>
                      </a:r>
                      <a:endParaRPr lang="ru-RU" sz="11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Разделы и содержание работы</a:t>
                      </a:r>
                      <a:endParaRPr lang="ru-RU" sz="1000" b="0" i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73E87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Ответственный исполнитель</a:t>
                      </a:r>
                      <a:endParaRPr lang="ru-RU" sz="10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1" dirty="0" smtClean="0">
                          <a:solidFill>
                            <a:srgbClr val="66FF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выполнения</a:t>
                      </a:r>
                      <a:endParaRPr lang="ru-RU" sz="1000" b="0" i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000" b="0" i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медицинского обеспечения детей</a:t>
                      </a:r>
                      <a:endParaRPr lang="ru-RU" sz="1000" b="0" i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планов оздоровительной работы на год</a:t>
                      </a: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Оформление</a:t>
                      </a:r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списков оздоровительных групп и листов здоровья</a:t>
                      </a: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контроль противоэпидемических мероприятий</a:t>
                      </a: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посещаемости в различных возрастных группах</a:t>
                      </a: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работе координационных</a:t>
                      </a:r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советов и медико-педагогических совещаниях</a:t>
                      </a:r>
                      <a:endParaRPr lang="ru-RU" sz="1000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</a:t>
                      </a:r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педиатр, старшая медсестра</a:t>
                      </a:r>
                    </a:p>
                    <a:p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Старшая медсестра</a:t>
                      </a:r>
                    </a:p>
                    <a:p>
                      <a:endParaRPr lang="ru-RU" sz="1000" b="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Старшая медсестра</a:t>
                      </a:r>
                    </a:p>
                    <a:p>
                      <a:endParaRPr lang="ru-RU" sz="1000" b="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Старшая медсестра</a:t>
                      </a:r>
                    </a:p>
                    <a:p>
                      <a:endParaRPr lang="ru-RU" sz="1000" b="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педиатр,  ст. медсестра</a:t>
                      </a:r>
                      <a:endParaRPr lang="ru-RU" sz="10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Начало учебного года</a:t>
                      </a: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поступлении в д/сад</a:t>
                      </a:r>
                    </a:p>
                    <a:p>
                      <a:endParaRPr lang="ru-RU" sz="1000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мере необходимости</a:t>
                      </a:r>
                    </a:p>
                    <a:p>
                      <a:endParaRPr lang="ru-RU" sz="1000" b="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Ежемесячно</a:t>
                      </a:r>
                    </a:p>
                    <a:p>
                      <a:endParaRPr lang="ru-RU" sz="1000" b="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Ежеквартально</a:t>
                      </a:r>
                      <a:endParaRPr lang="ru-RU" sz="10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Первичная</a:t>
                      </a:r>
                      <a:r>
                        <a:rPr lang="ru-RU" sz="1000" b="0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профилактика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000" dirty="0" smtClean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200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  <a:p>
                      <a:endParaRPr lang="ru-RU" sz="1000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  <a:p>
                      <a:endParaRPr lang="ru-RU" sz="1000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  <a:p>
                      <a:endParaRPr lang="ru-RU" sz="1000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санитарно –гигиенических условий в детском саду</a:t>
                      </a: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температурного режима </a:t>
                      </a:r>
                      <a:r>
                        <a:rPr lang="ru-RU" sz="1000" b="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кварцевания</a:t>
                      </a:r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проветривания</a:t>
                      </a:r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группах</a:t>
                      </a:r>
                    </a:p>
                    <a:p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профилактических осмотров и обследование персонала</a:t>
                      </a:r>
                    </a:p>
                    <a:p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обследования детей на педикулез</a:t>
                      </a:r>
                    </a:p>
                    <a:p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контроль проведения закаливающих процедур в группах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Заведующий д/с, старшая медсестра</a:t>
                      </a:r>
                    </a:p>
                    <a:p>
                      <a:endParaRPr lang="ru-RU" sz="1000" b="0" i="1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="0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Ст. медсестра</a:t>
                      </a:r>
                    </a:p>
                    <a:p>
                      <a:endParaRPr lang="ru-RU" sz="1000" b="0" i="1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="0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Зав. д/с, ст. медсестра</a:t>
                      </a:r>
                    </a:p>
                    <a:p>
                      <a:endParaRPr lang="ru-RU" sz="1000" b="0" i="1" baseline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="0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Ст. медсестра</a:t>
                      </a:r>
                    </a:p>
                    <a:p>
                      <a:r>
                        <a:rPr lang="ru-RU" sz="1000" b="0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Врач, </a:t>
                      </a:r>
                      <a:r>
                        <a:rPr lang="ru-RU" sz="1000" b="0" i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</a:t>
                      </a:r>
                      <a:r>
                        <a:rPr lang="ru-RU" sz="1000" b="0" i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м/с, медсестра по оздоровлению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</a:p>
                    <a:p>
                      <a:endParaRPr lang="ru-RU" sz="1000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</a:p>
                    <a:p>
                      <a:endParaRPr lang="ru-RU" sz="1000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</a:p>
                    <a:p>
                      <a:endParaRPr lang="ru-RU" sz="1000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раз в неделю по плану</a:t>
                      </a: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 </a:t>
                      </a:r>
                      <a:endParaRPr lang="ru-RU" sz="10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000" b="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Питание</a:t>
                      </a:r>
                      <a:endParaRPr lang="ru-RU" sz="1000" b="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819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  <a:p>
                      <a:endParaRPr lang="ru-RU" sz="1000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1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питания детей</a:t>
                      </a: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</a:t>
                      </a:r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анализ качества питания, включая калорийность, выполнение натуральных норм</a:t>
                      </a:r>
                    </a:p>
                    <a:p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питания детей аллергиков</a:t>
                      </a:r>
                    </a:p>
                    <a:p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работе Совета по питанию</a:t>
                      </a:r>
                      <a:endParaRPr lang="ru-RU" sz="10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Старшая медсестра</a:t>
                      </a: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Старшая  </a:t>
                      </a:r>
                      <a:r>
                        <a:rPr lang="ru-RU" sz="10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медсестра</a:t>
                      </a:r>
                    </a:p>
                    <a:p>
                      <a:endParaRPr lang="ru-RU" sz="1000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Старшая медсестра</a:t>
                      </a: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Врач, ст. м/с,</a:t>
                      </a:r>
                      <a:r>
                        <a:rPr lang="ru-RU" sz="10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зав. детского сада, повар</a:t>
                      </a:r>
                      <a:endParaRPr lang="ru-RU" sz="10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</a:p>
                    <a:p>
                      <a:endParaRPr lang="ru-RU" sz="1000" b="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Ежемесячно</a:t>
                      </a:r>
                      <a:endParaRPr lang="ru-RU" sz="10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Иммунопрофилактика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200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1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вакцинации</a:t>
                      </a: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вакцинации</a:t>
                      </a: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состояния здоровья до и после прививки, регистрация местной и общей реакции на прививку</a:t>
                      </a:r>
                      <a:endParaRPr lang="ru-RU" sz="10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Врач, старшая</a:t>
                      </a:r>
                      <a:r>
                        <a:rPr lang="ru-RU" sz="10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медсестра, процедурная м/с</a:t>
                      </a:r>
                    </a:p>
                    <a:p>
                      <a:r>
                        <a:rPr lang="ru-RU" sz="1000" b="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Врач, старшая</a:t>
                      </a:r>
                      <a:r>
                        <a:rPr lang="ru-RU" sz="10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медсестра</a:t>
                      </a:r>
                    </a:p>
                    <a:p>
                      <a:r>
                        <a:rPr lang="ru-RU" sz="1000" b="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Врач, старшая медсестра</a:t>
                      </a:r>
                      <a:endParaRPr lang="ru-RU" sz="10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плану</a:t>
                      </a:r>
                    </a:p>
                    <a:p>
                      <a:r>
                        <a:rPr lang="ru-RU" sz="10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плану</a:t>
                      </a:r>
                      <a:endParaRPr lang="ru-RU" sz="10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5753</TotalTime>
  <Words>4001</Words>
  <Application>Microsoft Office PowerPoint</Application>
  <PresentationFormat>Экран (4:3)</PresentationFormat>
  <Paragraphs>944</Paragraphs>
  <Slides>30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4" baseType="lpstr">
      <vt:lpstr>Batang</vt:lpstr>
      <vt:lpstr>FangSong</vt:lpstr>
      <vt:lpstr>SimSun</vt:lpstr>
      <vt:lpstr>Arial</vt:lpstr>
      <vt:lpstr>Arial Narrow</vt:lpstr>
      <vt:lpstr>Bookman Old Style</vt:lpstr>
      <vt:lpstr>Calibri</vt:lpstr>
      <vt:lpstr>Century Gothic</vt:lpstr>
      <vt:lpstr>Comic Sans MS</vt:lpstr>
      <vt:lpstr>Symbol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Приоритетное направление деятельности</vt:lpstr>
      <vt:lpstr>Наш детский сад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работы детского сада по медицинскому обслуживанию на год</vt:lpstr>
      <vt:lpstr>Презентация PowerPoint</vt:lpstr>
      <vt:lpstr>Презентация PowerPoint</vt:lpstr>
      <vt:lpstr>Качественные показатели работы за 2021 год</vt:lpstr>
      <vt:lpstr>Презентация PowerPoint</vt:lpstr>
      <vt:lpstr>Приказ Минздрава России от 21.03.2014г.№125н «О национальном календаре профилактических прививок и календаре профилактических прививок по эпидемическим показаниям» Основой данной работы является наличие полной и достоверной информации о здоровье детей. Прививки детям проводится под контролем врача педиатра, при наличии  письменно оформленного  информированного согласия родителей, при соблюдении всех санитарно-эпидемиологических требований. Для своевременного учета детей, подлежащих вакцинации, ведется журнал учета профилактических прививок. План прививок на текущий год планируется в соответствии с национальным календарем профилактических прививок, с учетом индивидуальных особенностей каждого ребенка, временных и постоянных противопоказаний к вакцинации.    </vt:lpstr>
      <vt:lpstr>Презентация PowerPoint</vt:lpstr>
      <vt:lpstr>ОТЧЁТ ПО ЗАБОЛЕВАЕМОСТИ </vt:lpstr>
      <vt:lpstr>Презентация PowerPoint</vt:lpstr>
      <vt:lpstr>Презентация PowerPoint</vt:lpstr>
      <vt:lpstr>Отчет о проделанной  работе  физиотерапевтического кабинета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Сад</dc:creator>
  <cp:lastModifiedBy>Швыдкая Виктория Анатольевна</cp:lastModifiedBy>
  <cp:revision>468</cp:revision>
  <cp:lastPrinted>2019-10-23T01:31:15Z</cp:lastPrinted>
  <dcterms:created xsi:type="dcterms:W3CDTF">2013-03-26T01:19:16Z</dcterms:created>
  <dcterms:modified xsi:type="dcterms:W3CDTF">2022-04-05T08:23:43Z</dcterms:modified>
</cp:coreProperties>
</file>