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9" r:id="rId14"/>
    <p:sldId id="273" r:id="rId15"/>
    <p:sldId id="274" r:id="rId16"/>
    <p:sldId id="275" r:id="rId17"/>
    <p:sldId id="280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>
        <p:scale>
          <a:sx n="73" d="100"/>
          <a:sy n="73" d="100"/>
        </p:scale>
        <p:origin x="63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7BD2-A3DC-4632-9AF3-4DEF4E17445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7C2E-FED5-428D-8AA5-FE10C8BD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27C2E-FED5-428D-8AA5-FE10C8BD10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1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15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5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3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1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60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84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3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7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1BD7-50B1-4FF1-AA1E-01D0522D46BC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3" y="1230112"/>
            <a:ext cx="8830491" cy="465535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246290" y="3331370"/>
            <a:ext cx="7245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Отчет медицинской </a:t>
            </a:r>
            <a:r>
              <a:rPr 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сестры</a:t>
            </a:r>
            <a:endParaRPr lang="ru-RU" sz="4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етского сада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№ 50 «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Нордик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 2021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188657"/>
            <a:ext cx="3940936" cy="30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4320" y="2060196"/>
            <a:ext cx="7392474" cy="4228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>
              <a:lnSpc>
                <a:spcPct val="115000"/>
              </a:lnSpc>
              <a:spcAft>
                <a:spcPts val="0"/>
              </a:spcAft>
            </a:pPr>
            <a:endParaRPr lang="ru-RU" sz="1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оздоровлению детей в детском саду проводится по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принципу индивидуального подхода к детям с разным уровнем состояния здоровья. Для более эффективного оздоровления дети разделены по тяжести заболевания и возрасту на группы и подгруппы.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-для них составляются специальные режимы, графики.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-помимо этого дети занимаются подгруппами (5-6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человек) и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индивидуально, используя для их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специальные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пособия и атрибуты. </a:t>
            </a:r>
            <a:endParaRPr lang="ru-RU" b="1" dirty="0" smtClean="0">
              <a:solidFill>
                <a:srgbClr val="0000FF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Во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таких занятий дети получают воздушные </a:t>
            </a:r>
            <a:endParaRPr lang="ru-RU" b="1" dirty="0" smtClean="0">
              <a:solidFill>
                <a:srgbClr val="0000FF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ванны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дает закаливающий эффект.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Продолжением закаливающих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в течении дня является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 после сна. Для каждой возрастной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оптимальный двигательный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детском саду проводятся </a:t>
            </a:r>
            <a:r>
              <a:rPr lang="ru-RU" b="1" dirty="0" err="1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мероприятия - 3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физкультурных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неделю (одно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на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улице по сезону).</a:t>
            </a:r>
            <a:endParaRPr lang="ru-RU" b="1" dirty="0">
              <a:solidFill>
                <a:srgbClr val="0000FF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34" y="-63722"/>
            <a:ext cx="5325532" cy="2281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94000" y="917635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Показатели работы за 2021 г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Оздоровительная работа.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5" y="2770716"/>
            <a:ext cx="3798136" cy="28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7"/>
            <a:ext cx="12192000" cy="68516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47427"/>
              </p:ext>
            </p:extLst>
          </p:nvPr>
        </p:nvGraphicFramePr>
        <p:xfrm>
          <a:off x="436728" y="2097021"/>
          <a:ext cx="8251643" cy="32804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39555"/>
                <a:gridCol w="924235"/>
                <a:gridCol w="1263934"/>
                <a:gridCol w="1148807"/>
                <a:gridCol w="1149619"/>
                <a:gridCol w="1925493"/>
              </a:tblGrid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Кварталы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Белки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Жиры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Углеводы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Ккал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FF"/>
                          </a:solidFill>
                          <a:effectLst/>
                        </a:rPr>
                        <a:t>66,4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61.6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274,3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1923,6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Питание в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</a:rPr>
                        <a:t>ДОО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удовлетворяет физиологические потребности детей в основных пищевых веществах и энергии.</a:t>
                      </a:r>
                      <a:endParaRPr lang="ru-RU" sz="18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1968,5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67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67,8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276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1966,2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IV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61,6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62,9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275,4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1912,1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Средние показатели за год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66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62,6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273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1972</a:t>
                      </a:r>
                      <a:endParaRPr lang="ru-RU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244" y="5512747"/>
            <a:ext cx="10610475" cy="10802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воспитанников в детском саду осуществляется на основании утвержденного </a:t>
            </a:r>
            <a:r>
              <a:rPr lang="ru-RU" sz="20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20-дневного </a:t>
            </a:r>
            <a:r>
              <a:rPr lang="ru-RU" sz="20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осенне-зимнего и весенне-летнего меню. Меню отвечает всем </a:t>
            </a:r>
            <a:r>
              <a:rPr lang="ru-RU" sz="20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«Санитарно-эпидемиологическим </a:t>
            </a:r>
            <a:r>
              <a:rPr lang="ru-RU" sz="20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 к устройству, содержанию и организации режима работы дошкольных образовательных организаций». </a:t>
            </a:r>
            <a:endParaRPr lang="ru-RU" sz="2000" b="1" i="1" dirty="0">
              <a:solidFill>
                <a:srgbClr val="0000FF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8" y="-146383"/>
            <a:ext cx="5325532" cy="2281292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185657" y="994263"/>
            <a:ext cx="5610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Отчет о калорийности питания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за 2021 г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99" y="2919491"/>
            <a:ext cx="2668505" cy="16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7"/>
            <a:ext cx="12192000" cy="685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-34877"/>
            <a:ext cx="7239000" cy="2202344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297701" y="1049285"/>
            <a:ext cx="6771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Отчет по профилактическим  и оздоровительным мероприятиям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детском саду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59833"/>
              </p:ext>
            </p:extLst>
          </p:nvPr>
        </p:nvGraphicFramePr>
        <p:xfrm>
          <a:off x="1837266" y="2058427"/>
          <a:ext cx="8446425" cy="467202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527285"/>
                <a:gridCol w="1946056"/>
                <a:gridCol w="1108171"/>
                <a:gridCol w="864913"/>
              </a:tblGrid>
              <a:tr h="114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Количество детей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Подлежало по плану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Проведено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% охвата</a:t>
                      </a:r>
                      <a:endParaRPr lang="ru-RU" sz="10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1- Терапия чесноком( работа по приказу №68 от 07.02.2017) 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2-    Кварцевание помещений групп и кабинетов (ежедневно Дезаром , открытым кварцем 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ежедневно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3-    Витаминизация 3 блюд (ежедневно)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4-    Дыхательная, зрительная, пальчиковая гимнастика в игровой форме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07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5-  Весёлая  утренняя гимнастика,корригирующая зарядка(ежедневно)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344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6-   Гимнастика после сна, босо хождение по рефлекторной дорожке, широкое умывание лица и рук 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7-   Полоскание полости рта после каждого приема пищи (ежедневно)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196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196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8-   Использование элементов самомассажа в повседневной жизни детей 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9-здоровительные занятия в бассейне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147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147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10-  Контроль за адаптацией вновь поступивших детей (постоянно)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11-  Контроль за соблюдением графика проветривания (постоянно)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ежедневно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12 -  Контроль питьевого режима (постоянно)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ежедневно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13-  Контроль режима прогулок (постоянно)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ежедневно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14-Профилактика кислородного голодания-кислородный коктейль /сентябрь октябрь/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110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41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15-Профилактика ОРВИ,гриппа,covid противовирусными препаратами(анаферон и др.)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165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165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16-   Прививки детям против гриппа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52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17-Туберкулинодиагностика (по плану 1 раз в год)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58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22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18-Сбалансированое питание в соответствии с возрастными нормами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19-Антропометрия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  <a:tr h="11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20-Осмотр на педикулёз и чесотку 1 раз в неделю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9" marR="5739" marT="573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8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76200"/>
            <a:ext cx="12192000" cy="68516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08111"/>
              </p:ext>
            </p:extLst>
          </p:nvPr>
        </p:nvGraphicFramePr>
        <p:xfrm>
          <a:off x="1242213" y="1433634"/>
          <a:ext cx="9195516" cy="529322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00665"/>
                <a:gridCol w="783088"/>
                <a:gridCol w="922304"/>
                <a:gridCol w="609068"/>
                <a:gridCol w="742483"/>
                <a:gridCol w="672876"/>
                <a:gridCol w="672876"/>
                <a:gridCol w="788889"/>
                <a:gridCol w="603267"/>
              </a:tblGrid>
              <a:tr h="124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до 3 лет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3-5 лет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6-7 лет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случаи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дни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случаи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дни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случаи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дни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случаи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дни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Общая заболеваемость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979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8815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241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2249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623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5634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115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932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ОРВИ, грипп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865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7952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214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2053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555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5083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816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в том числе: </a:t>
                      </a:r>
                      <a:r>
                        <a:rPr lang="ru-RU" sz="9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ковид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ru-RU" sz="9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42</a:t>
                      </a:r>
                      <a:endParaRPr lang="ru-RU" sz="9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0" i="1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19</a:t>
                      </a:r>
                      <a:endParaRPr lang="ru-RU" sz="900" b="0" i="1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</a:t>
                      </a:r>
                      <a:endParaRPr lang="ru-RU" sz="900" b="0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ru-RU" sz="900" b="0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Пневмония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Бронхит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27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256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79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147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Бронхиальная астма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Ангина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32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215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84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106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Ветряная оспа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Краснуха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Эпидемический паротит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Скарлатина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Паразитарные заболев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ОКИ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Травма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Прочие всего: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52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343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23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34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259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61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Болезни ЖКТ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51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Болезни МПС 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28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Болезни глаз и </a:t>
                      </a:r>
                      <a:r>
                        <a:rPr lang="ru-RU" sz="9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прид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41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Болезни уха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Болезни кожи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118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92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прочие  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13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103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89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ctr"/>
                </a:tc>
              </a:tr>
              <a:tr h="130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Болезни крови, </a:t>
                      </a:r>
                      <a:r>
                        <a:rPr lang="ru-RU" sz="9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кр.орг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и </a:t>
                      </a:r>
                      <a:r>
                        <a:rPr lang="ru-RU" sz="9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др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</a:tr>
              <a:tr h="130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Пропущено дней по болезни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8815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2249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5634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932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Среднесписочный состав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213,7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37,2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143,5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Пропущено дней всего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22176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4396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14960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2820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Проведено дето/</a:t>
                      </a:r>
                      <a:r>
                        <a:rPr lang="ru-RU" sz="9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дн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всего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30200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4739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20201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5260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Число пропусков на 1 </a:t>
                      </a:r>
                      <a:r>
                        <a:rPr lang="ru-RU" sz="9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реб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по болезни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41,2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60,5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39,3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19,5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Срдняя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продолжительность 1 заболевания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9,0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9,3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9,0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8,1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Количество случаев на 1 ребенка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4,6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6,5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4,3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3,5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Индекс здоровья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16,8%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36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22%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11%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36%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</a:tr>
              <a:tr h="1246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ЧБД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13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План 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35948</a:t>
                      </a:r>
                      <a:endParaRPr lang="ru-RU" sz="9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</a:tr>
              <a:tr h="12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% </a:t>
                      </a:r>
                      <a:r>
                        <a:rPr lang="ru-RU" sz="9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выполнения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84,0%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" marR="5110" marT="5110" marB="0" anchor="b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09" y="35625"/>
            <a:ext cx="4210787" cy="13980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95918" y="734629"/>
            <a:ext cx="3206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за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7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7774" y="1971984"/>
            <a:ext cx="4655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</a:t>
            </a:r>
            <a:r>
              <a:rPr lang="ru-RU" sz="24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2021 году </a:t>
            </a:r>
            <a:r>
              <a:rPr lang="ru-RU" sz="24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количество детей с первой группой </a:t>
            </a:r>
            <a:r>
              <a:rPr lang="ru-RU" sz="24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здоровья меньше. Эти </a:t>
            </a:r>
            <a:r>
              <a:rPr lang="ru-RU" sz="24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дети не болели в течении всего года, что и дало </a:t>
            </a:r>
            <a:r>
              <a:rPr lang="ru-RU" sz="24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процент </a:t>
            </a:r>
            <a:r>
              <a:rPr lang="ru-RU" sz="24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индекса здоровья. Д</a:t>
            </a:r>
            <a:r>
              <a:rPr lang="ru-RU" sz="24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етей </a:t>
            </a:r>
            <a:r>
              <a:rPr lang="ru-RU" sz="2400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 третьей группой </a:t>
            </a:r>
            <a:r>
              <a:rPr lang="ru-RU" sz="24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здоровья уменьшилось.</a:t>
            </a:r>
            <a:endParaRPr lang="ru-RU" sz="24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02169"/>
              </p:ext>
            </p:extLst>
          </p:nvPr>
        </p:nvGraphicFramePr>
        <p:xfrm>
          <a:off x="901522" y="2352384"/>
          <a:ext cx="5344734" cy="308613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11368"/>
                <a:gridCol w="774430"/>
                <a:gridCol w="840815"/>
                <a:gridCol w="857499"/>
                <a:gridCol w="850005"/>
                <a:gridCol w="1210617"/>
              </a:tblGrid>
              <a:tr h="1094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Группа здоровья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Состоит на начало года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Состоит на конец года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Улучшили группу здоровья (одна цифра)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Ухудшили группу здоровья (одна цифра)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Без изменений (одна цифра)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37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II</a:t>
                      </a:r>
                      <a:endParaRPr lang="en-US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178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190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III</a:t>
                      </a:r>
                      <a:endParaRPr lang="en-US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IV</a:t>
                      </a:r>
                      <a:endParaRPr lang="en-US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193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1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Monotype Corsiva" panose="03010101010201010101" pitchFamily="66" charset="0"/>
                        </a:rPr>
                        <a:t>ВСЕГО: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206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221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193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1" y="-81604"/>
            <a:ext cx="5254580" cy="20535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24488" y="833269"/>
            <a:ext cx="3992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Распределение воспитанников </a:t>
            </a:r>
            <a:endParaRPr lang="ru-RU" sz="2400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 </a:t>
            </a: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группам здоровья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24" y="4270736"/>
            <a:ext cx="3909274" cy="22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96778"/>
              </p:ext>
            </p:extLst>
          </p:nvPr>
        </p:nvGraphicFramePr>
        <p:xfrm>
          <a:off x="561067" y="2722134"/>
          <a:ext cx="6156099" cy="312229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58944"/>
                <a:gridCol w="1244107"/>
                <a:gridCol w="1287888"/>
                <a:gridCol w="1365160"/>
              </a:tblGrid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Подлежало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Привито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% от плана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АКДС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100,0</a:t>
                      </a:r>
                      <a:endParaRPr lang="ru-RU" sz="18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АДСМ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100,0</a:t>
                      </a:r>
                      <a:endParaRPr lang="ru-RU" sz="18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Полиомиелит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Корь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Паротит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Краснуха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Грипп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190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27,4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Р.Манту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190</a:t>
                      </a:r>
                      <a:endParaRPr lang="ru-RU" sz="18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58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30,5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Гепатит «В»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Гепатит «</a:t>
                      </a:r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Monotype Corsiva" panose="03010101010201010101" pitchFamily="66" charset="0"/>
                        </a:rPr>
                        <a:t>A»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33" y="-81604"/>
            <a:ext cx="5030067" cy="1965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9883" y="1003309"/>
            <a:ext cx="355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Профилактические прививки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667" y1="12585" x2="50667" y2="12585"/>
                        <a14:foregroundMark x1="49111" y1="16327" x2="49111" y2="16327"/>
                        <a14:foregroundMark x1="46444" y1="17007" x2="46444" y2="17007"/>
                        <a14:foregroundMark x1="47111" y1="13946" x2="47111" y2="13946"/>
                        <a14:foregroundMark x1="46889" y1="19048" x2="46889" y2="19048"/>
                        <a14:foregroundMark x1="46444" y1="25850" x2="46444" y2="25850"/>
                        <a14:foregroundMark x1="43556" y1="23129" x2="43556" y2="23129"/>
                        <a14:foregroundMark x1="56667" y1="24490" x2="56667" y2="24490"/>
                        <a14:foregroundMark x1="52000" y1="23129" x2="52000" y2="23129"/>
                        <a14:foregroundMark x1="49333" y1="21769" x2="49333" y2="21769"/>
                        <a14:foregroundMark x1="12000" y1="4762" x2="12000" y2="4762"/>
                        <a14:foregroundMark x1="6667" y1="7483" x2="6667" y2="7483"/>
                        <a14:foregroundMark x1="9333" y1="3741" x2="9333" y2="3741"/>
                        <a14:foregroundMark x1="56444" y1="58844" x2="56444" y2="58844"/>
                        <a14:foregroundMark x1="48889" y1="54762" x2="48889" y2="54762"/>
                        <a14:foregroundMark x1="13333" y1="82313" x2="13333" y2="82313"/>
                        <a14:foregroundMark x1="12667" y1="45578" x2="12667" y2="45578"/>
                        <a14:foregroundMark x1="16889" y1="26190" x2="16889" y2="26190"/>
                        <a14:foregroundMark x1="11111" y1="12245" x2="11111" y2="12245"/>
                        <a14:foregroundMark x1="36000" y1="18707" x2="36000" y2="18707"/>
                        <a14:foregroundMark x1="34444" y1="17007" x2="34444" y2="17007"/>
                        <a14:foregroundMark x1="32444" y1="35714" x2="32444" y2="35714"/>
                        <a14:foregroundMark x1="36222" y1="15646" x2="36222" y2="15646"/>
                        <a14:foregroundMark x1="39333" y1="3401" x2="39333" y2="3401"/>
                        <a14:foregroundMark x1="42222" y1="5102" x2="42222" y2="5102"/>
                        <a14:foregroundMark x1="36889" y1="9524" x2="36889" y2="9524"/>
                        <a14:foregroundMark x1="36667" y1="11905" x2="36667" y2="11905"/>
                        <a14:foregroundMark x1="52222" y1="27211" x2="52222" y2="27211"/>
                        <a14:foregroundMark x1="27111" y1="45578" x2="27111" y2="45578"/>
                        <a14:foregroundMark x1="32444" y1="66327" x2="32444" y2="66327"/>
                        <a14:foregroundMark x1="38000" y1="62925" x2="38000" y2="62925"/>
                        <a14:foregroundMark x1="32889" y1="70068" x2="32889" y2="70068"/>
                        <a14:foregroundMark x1="29556" y1="68707" x2="29556" y2="68707"/>
                        <a14:foregroundMark x1="27111" y1="78571" x2="27111" y2="78571"/>
                        <a14:foregroundMark x1="34889" y1="70068" x2="34889" y2="70068"/>
                        <a14:foregroundMark x1="32222" y1="87755" x2="32222" y2="87755"/>
                        <a14:foregroundMark x1="36667" y1="66667" x2="36667" y2="66667"/>
                        <a14:foregroundMark x1="45556" y1="88776" x2="45556" y2="88776"/>
                        <a14:foregroundMark x1="49333" y1="76190" x2="49333" y2="76190"/>
                        <a14:foregroundMark x1="55111" y1="79252" x2="55111" y2="79252"/>
                        <a14:foregroundMark x1="55111" y1="77211" x2="55111" y2="77211"/>
                        <a14:foregroundMark x1="56444" y1="75170" x2="56444" y2="75170"/>
                        <a14:foregroundMark x1="55556" y1="88435" x2="55556" y2="88435"/>
                        <a14:foregroundMark x1="48222" y1="87755" x2="48222" y2="87755"/>
                        <a14:foregroundMark x1="51556" y1="41156" x2="51556" y2="41156"/>
                        <a14:foregroundMark x1="42000" y1="38435" x2="42000" y2="38435"/>
                        <a14:foregroundMark x1="42667" y1="29252" x2="42667" y2="29252"/>
                        <a14:foregroundMark x1="56000" y1="33333" x2="56000" y2="33333"/>
                        <a14:foregroundMark x1="12444" y1="59184" x2="12444" y2="59184"/>
                        <a14:foregroundMark x1="13333" y1="79252" x2="13333" y2="79252"/>
                        <a14:foregroundMark x1="14889" y1="92517" x2="14889" y2="92517"/>
                        <a14:foregroundMark x1="21333" y1="89456" x2="21333" y2="89456"/>
                        <a14:foregroundMark x1="28222" y1="89456" x2="28222" y2="89456"/>
                        <a14:foregroundMark x1="26444" y1="97279" x2="26444" y2="97279"/>
                        <a14:foregroundMark x1="31111" y1="77551" x2="31111" y2="77551"/>
                        <a14:foregroundMark x1="8889" y1="43537" x2="8889" y2="43537"/>
                        <a14:foregroundMark x1="5778" y1="48980" x2="5778" y2="48980"/>
                        <a14:foregroundMark x1="4222" y1="55442" x2="4222" y2="55442"/>
                        <a14:foregroundMark x1="22222" y1="39796" x2="22222" y2="39796"/>
                        <a14:foregroundMark x1="21111" y1="45918" x2="21111" y2="45918"/>
                        <a14:foregroundMark x1="48222" y1="63265" x2="48222" y2="63265"/>
                        <a14:foregroundMark x1="46444" y1="37755" x2="46444" y2="37755"/>
                        <a14:foregroundMark x1="41111" y1="28571" x2="41111" y2="28571"/>
                        <a14:foregroundMark x1="40667" y1="35034" x2="40667" y2="35034"/>
                        <a14:foregroundMark x1="45778" y1="42857" x2="45778" y2="42857"/>
                        <a14:foregroundMark x1="52667" y1="35714" x2="52667" y2="35714"/>
                        <a14:foregroundMark x1="28000" y1="41837" x2="28000" y2="41837"/>
                        <a14:foregroundMark x1="33556" y1="39456" x2="33556" y2="39456"/>
                        <a14:foregroundMark x1="25111" y1="47619" x2="25111" y2="47619"/>
                        <a14:foregroundMark x1="24000" y1="52041" x2="24000" y2="52041"/>
                        <a14:foregroundMark x1="22222" y1="49660" x2="22222" y2="49660"/>
                        <a14:foregroundMark x1="15556" y1="44558" x2="15556" y2="44558"/>
                        <a14:foregroundMark x1="14667" y1="45918" x2="14667" y2="45918"/>
                        <a14:foregroundMark x1="13778" y1="42517" x2="13778" y2="42517"/>
                        <a14:foregroundMark x1="10000" y1="42177" x2="10000" y2="42177"/>
                        <a14:foregroundMark x1="13778" y1="49660" x2="13778" y2="49660"/>
                        <a14:foregroundMark x1="18889" y1="54762" x2="18889" y2="54762"/>
                        <a14:foregroundMark x1="23111" y1="53741" x2="23111" y2="53741"/>
                        <a14:foregroundMark x1="23778" y1="56463" x2="23778" y2="56463"/>
                        <a14:foregroundMark x1="24667" y1="59864" x2="24667" y2="59864"/>
                        <a14:foregroundMark x1="9111" y1="58844" x2="9111" y2="58844"/>
                        <a14:foregroundMark x1="22000" y1="61224" x2="22000" y2="61224"/>
                        <a14:foregroundMark x1="19333" y1="60544" x2="19333" y2="60544"/>
                        <a14:foregroundMark x1="19111" y1="63265" x2="19111" y2="63265"/>
                        <a14:foregroundMark x1="14000" y1="66667" x2="14000" y2="66667"/>
                        <a14:foregroundMark x1="12222" y1="70068" x2="12222" y2="70068"/>
                        <a14:foregroundMark x1="7556" y1="72789" x2="7556" y2="72789"/>
                        <a14:foregroundMark x1="6222" y1="77551" x2="6222" y2="77551"/>
                        <a14:foregroundMark x1="46000" y1="83333" x2="46000" y2="83333"/>
                        <a14:foregroundMark x1="46000" y1="79592" x2="46000" y2="79592"/>
                        <a14:foregroundMark x1="45111" y1="75170" x2="45111" y2="75170"/>
                        <a14:foregroundMark x1="39111" y1="76871" x2="39111" y2="76871"/>
                        <a14:foregroundMark x1="36222" y1="76531" x2="36222" y2="76531"/>
                        <a14:foregroundMark x1="23778" y1="67347" x2="23778" y2="67347"/>
                        <a14:foregroundMark x1="25556" y1="64626" x2="25556" y2="64626"/>
                        <a14:foregroundMark x1="23333" y1="64286" x2="23333" y2="64286"/>
                        <a14:foregroundMark x1="20667" y1="69388" x2="20667" y2="69388"/>
                        <a14:foregroundMark x1="23556" y1="76871" x2="23556" y2="76871"/>
                        <a14:foregroundMark x1="22667" y1="72449" x2="22667" y2="72449"/>
                        <a14:foregroundMark x1="22667" y1="73810" x2="22667" y2="73810"/>
                        <a14:foregroundMark x1="16667" y1="79252" x2="16667" y2="79252"/>
                        <a14:foregroundMark x1="21111" y1="77551" x2="21111" y2="77551"/>
                        <a14:foregroundMark x1="28667" y1="83673" x2="28667" y2="83673"/>
                        <a14:foregroundMark x1="39111" y1="92517" x2="39111" y2="92517"/>
                        <a14:foregroundMark x1="18889" y1="93537" x2="18889" y2="93537"/>
                        <a14:foregroundMark x1="17556" y1="77551" x2="17556" y2="77551"/>
                        <a14:foregroundMark x1="25111" y1="86054" x2="25111" y2="86054"/>
                        <a14:foregroundMark x1="24000" y1="90136" x2="24000" y2="90136"/>
                        <a14:foregroundMark x1="71778" y1="85714" x2="71778" y2="85714"/>
                        <a14:foregroundMark x1="66889" y1="87075" x2="66889" y2="87075"/>
                        <a14:foregroundMark x1="68000" y1="93537" x2="68000" y2="93537"/>
                        <a14:foregroundMark x1="73556" y1="87755" x2="73556" y2="87755"/>
                        <a14:foregroundMark x1="85778" y1="88435" x2="85778" y2="88435"/>
                        <a14:foregroundMark x1="90444" y1="94218" x2="90444" y2="94218"/>
                        <a14:foregroundMark x1="77778" y1="43537" x2="77778" y2="43537"/>
                        <a14:foregroundMark x1="70667" y1="37415" x2="70667" y2="37415"/>
                        <a14:foregroundMark x1="21111" y1="85374" x2="21111" y2="85374"/>
                        <a14:foregroundMark x1="31111" y1="85714" x2="31111" y2="85714"/>
                        <a14:foregroundMark x1="40222" y1="84014" x2="40222" y2="84014"/>
                        <a14:foregroundMark x1="54889" y1="97959" x2="54889" y2="97959"/>
                        <a14:foregroundMark x1="50667" y1="96939" x2="50667" y2="96939"/>
                        <a14:foregroundMark x1="46444" y1="96259" x2="46444" y2="96259"/>
                        <a14:foregroundMark x1="44444" y1="95918" x2="44444" y2="95918"/>
                        <a14:foregroundMark x1="42222" y1="91156" x2="42222" y2="91156"/>
                        <a14:foregroundMark x1="38889" y1="87075" x2="38889" y2="87075"/>
                        <a14:foregroundMark x1="14222" y1="89116" x2="14222" y2="89116"/>
                        <a14:foregroundMark x1="22222" y1="94558" x2="22222" y2="94558"/>
                        <a14:foregroundMark x1="23778" y1="97279" x2="23778" y2="97279"/>
                        <a14:foregroundMark x1="28000" y1="90816" x2="28000" y2="90816"/>
                        <a14:foregroundMark x1="56667" y1="65306" x2="56667" y2="65306"/>
                        <a14:foregroundMark x1="57333" y1="76190" x2="57333" y2="76190"/>
                        <a14:foregroundMark x1="49333" y1="82653" x2="49333" y2="82653"/>
                        <a14:foregroundMark x1="52222" y1="88095" x2="52222" y2="8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78" y="2461933"/>
            <a:ext cx="5096077" cy="35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53753"/>
              </p:ext>
            </p:extLst>
          </p:nvPr>
        </p:nvGraphicFramePr>
        <p:xfrm>
          <a:off x="2104344" y="2646922"/>
          <a:ext cx="7972025" cy="10515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7287"/>
                <a:gridCol w="1803042"/>
                <a:gridCol w="1648496"/>
                <a:gridCol w="1326524"/>
                <a:gridCol w="14166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Monotype Corsiva" panose="03010101010201010101" pitchFamily="66" charset="0"/>
                        </a:rPr>
                        <a:t>Беседы,</a:t>
                      </a:r>
                      <a:r>
                        <a:rPr lang="ru-RU" sz="2000" baseline="0" dirty="0" smtClean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Monotype Corsiva" panose="03010101010201010101" pitchFamily="66" charset="0"/>
                        </a:rPr>
                        <a:t>инструктажи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Monotype Corsiva" panose="03010101010201010101" pitchFamily="66" charset="0"/>
                        </a:rPr>
                        <a:t>Папки-передвижки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Monotype Corsiva" panose="03010101010201010101" pitchFamily="66" charset="0"/>
                        </a:rPr>
                        <a:t>Сан.</a:t>
                      </a:r>
                      <a:r>
                        <a:rPr lang="ru-RU" sz="2000" baseline="0" dirty="0" smtClean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Monotype Corsiva" panose="03010101010201010101" pitchFamily="66" charset="0"/>
                        </a:rPr>
                        <a:t>бюллетени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Лекции 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Monotype Corsiva" panose="03010101010201010101" pitchFamily="66" charset="0"/>
                        </a:rPr>
                        <a:t>Видеофильм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63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31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41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23              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98" y="-75431"/>
            <a:ext cx="5588792" cy="22419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6189" y="1045546"/>
            <a:ext cx="4586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Санитарно-просветительская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работа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в 2021 году.</a:t>
            </a:r>
            <a:endParaRPr lang="ru-RU" sz="2400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47" y="3902298"/>
            <a:ext cx="6027715" cy="28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668" y="66397"/>
            <a:ext cx="12050332" cy="616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внимание в детском саду уделяется санитарному просвещению </a:t>
            </a:r>
            <a:r>
              <a:rPr lang="ru-RU" sz="16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родителей, детей и сотрудников </a:t>
            </a:r>
            <a:r>
              <a:rPr lang="ru-RU" sz="16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сада. </a:t>
            </a:r>
            <a:endParaRPr lang="ru-RU" sz="1600" b="1" i="1" dirty="0" smtClean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16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санитарно-просветительной работы включает в себя: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1-выпуск санитарных бюллетеней для родителей и сотрудников, оформление стендов. Темы в основном касаются </a:t>
            </a:r>
            <a:r>
              <a:rPr lang="ru-RU" sz="1600" dirty="0" err="1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профилактикиОРВИ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гриппа, </a:t>
            </a:r>
            <a:r>
              <a:rPr lang="en-US" sz="1600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-19. детских инфекционных заболеваний /Ветряная оспа, корь, скарлатина, полиомиелит, профилактика стоматита в детском саду, ООИ /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2-проведение бесед на собраниях, заседаниях родительского комитета. О правилах для родителей в детском саду в условиях </a:t>
            </a:r>
            <a:r>
              <a:rPr lang="ru-RU" sz="1600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инфекции-правилах прохождения утреннего фильтра, о средствах индивидуальной защиты. Родители интересуются профилактической работой, которая проводится в детском саду.  Большая профилактическая работа проводилась по профилактике гриппа/ прививочная работа/ Также проводится большая работа по ознакомлению родителей вновь поступивших детей с 20-дневным меню.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3- проведение лекций и бесед на медико-педагогических совещаниях, собраниях и планерках сотрудников детского сада.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4- инструктажи педагогов и техперсонала, помощников воспитателей по санитарно-эпидемическому режиму в период заболеваемости </a:t>
            </a:r>
            <a:r>
              <a:rPr lang="ru-RU" sz="1600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коронавирусом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по применению дезинфицирующих и моющих средств. О действиях сотрудников в детском саду при выявлении больного воспитанника с ОРЗ и подозрении на </a:t>
            </a:r>
            <a:r>
              <a:rPr lang="ru-RU" sz="1600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коронавирусную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инфекцию. По получении приказов в период пандемии обязательный инструктаж с сотрудниками детского сада.  Проведена учеба с персоналом по оказанию неотложной помощи.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5- в каждой группе в приемной имеется «уголок здоровья» в нем отражается информация по актуальным темам о значении гигиенических процедур в период пандемии </a:t>
            </a:r>
            <a:r>
              <a:rPr lang="ru-RU" sz="1600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коронавируса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профилактика </a:t>
            </a:r>
            <a:r>
              <a:rPr lang="en-US" sz="1600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-19, в группах вновь поступивших детей рекомендации по адаптации детей в детском саду, проводится ознакомление родителей с мероприятиями, которые проводятся в данный момент в данной группе.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6-беседы с родителями проводятся ежедневно: в утренние часы в период приема детей и вечером - по разным вопросам. Это оздоровительные мероприятия, темы профилактических прививок, питания детей и многое другое.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7-лекции, конференции, семинары и учеба на курсах повышения и подтверждения квалификации медицинских работников. / туберкулин. диагностика, вакцинация, неотложная помощь в экстренных </a:t>
            </a:r>
            <a:r>
              <a:rPr lang="ru-RU" sz="1600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ситуациях</a:t>
            </a:r>
            <a:r>
              <a:rPr lang="ru-RU" sz="1600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FF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.Выпущен 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видеоролик «Профилактика </a:t>
            </a:r>
            <a:r>
              <a:rPr lang="en-US" sz="1600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600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-19</a:t>
            </a:r>
            <a:r>
              <a:rPr lang="ru-RU" sz="1600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00FF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2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7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835" y="1848784"/>
            <a:ext cx="8176231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Правильная организация санитарно-гигиенического режима в детском 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саду, 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своевременная и эффективная работа по медицинскому обслуживанию детей, чёткая организация питания, физического воспитания, закаливания детей, санитарно-просветительная работа с родителями и персоналом, направленные на укрепление здоровья детей и снижение заболеваемости, дают положительные результаты:</a:t>
            </a: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  Детей с ухудшением состояния здоровья в период адаптации 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нет.</a:t>
            </a:r>
            <a:endParaRPr lang="ru-RU" sz="2000" b="1" dirty="0">
              <a:solidFill>
                <a:srgbClr val="0000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   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Профилактический осмотр  детей  узкими специалистами АГБ проводится 1 раз в год.</a:t>
            </a:r>
            <a:endParaRPr lang="ru-RU" sz="2000" b="1" dirty="0">
              <a:solidFill>
                <a:srgbClr val="0000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3.  Ведется работа по снижению заболеваемости.</a:t>
            </a: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4. 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Проводится 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большая профилактическая работа.</a:t>
            </a: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5.  Проводится санитарно-просветительская работа.</a:t>
            </a: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6. Проводятся профилактические дезинфе</a:t>
            </a:r>
            <a:r>
              <a:rPr lang="en-US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k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ционные мероприятия, в связи со сложной эпидемиологической ситуацией в мире по </a:t>
            </a:r>
            <a:r>
              <a:rPr lang="en-US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COVID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-</a:t>
            </a:r>
            <a:r>
              <a:rPr lang="en-US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19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84" y="-116850"/>
            <a:ext cx="4223631" cy="19656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50280" y="968998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Выводы</a:t>
            </a:r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400" r="92600">
                        <a14:foregroundMark x1="37000" y1="40800" x2="37000" y2="40800"/>
                        <a14:foregroundMark x1="33200" y1="37600" x2="33200" y2="37600"/>
                        <a14:foregroundMark x1="30800" y1="42400" x2="30800" y2="42400"/>
                        <a14:foregroundMark x1="58200" y1="32800" x2="58200" y2="32800"/>
                        <a14:foregroundMark x1="52400" y1="31400" x2="52400" y2="31400"/>
                        <a14:foregroundMark x1="49200" y1="47600" x2="49200" y2="47600"/>
                        <a14:foregroundMark x1="31400" y1="68400" x2="31400" y2="68400"/>
                        <a14:foregroundMark x1="35400" y1="63800" x2="35400" y2="63800"/>
                        <a14:foregroundMark x1="37400" y1="67400" x2="37400" y2="67400"/>
                        <a14:foregroundMark x1="31400" y1="70200" x2="31400" y2="70200"/>
                        <a14:foregroundMark x1="56200" y1="60200" x2="56200" y2="60200"/>
                        <a14:foregroundMark x1="79400" y1="41400" x2="79400" y2="41400"/>
                        <a14:foregroundMark x1="80600" y1="37600" x2="80600" y2="37600"/>
                        <a14:foregroundMark x1="72800" y1="34800" x2="72800" y2="34800"/>
                        <a14:foregroundMark x1="33000" y1="73200" x2="33000" y2="73200"/>
                        <a14:foregroundMark x1="39400" y1="37200" x2="39400" y2="37200"/>
                        <a14:foregroundMark x1="28200" y1="38000" x2="28200" y2="38000"/>
                        <a14:foregroundMark x1="35200" y1="42800" x2="35200" y2="42800"/>
                        <a14:foregroundMark x1="36000" y1="36000" x2="36000" y2="36000"/>
                        <a14:foregroundMark x1="38400" y1="50400" x2="38400" y2="50400"/>
                        <a14:foregroundMark x1="58400" y1="43400" x2="58400" y2="43400"/>
                        <a14:foregroundMark x1="64800" y1="33600" x2="64800" y2="33600"/>
                        <a14:foregroundMark x1="60600" y1="49200" x2="60600" y2="49200"/>
                        <a14:foregroundMark x1="54400" y1="42400" x2="54400" y2="42400"/>
                        <a14:foregroundMark x1="56200" y1="53600" x2="56200" y2="53600"/>
                        <a14:foregroundMark x1="67400" y1="52600" x2="67400" y2="52600"/>
                        <a14:foregroundMark x1="71200" y1="32200" x2="71200" y2="32200"/>
                        <a14:foregroundMark x1="70000" y1="45400" x2="70000" y2="45400"/>
                        <a14:foregroundMark x1="60600" y1="54000" x2="60600" y2="54000"/>
                        <a14:foregroundMark x1="48800" y1="55200" x2="48800" y2="55200"/>
                        <a14:foregroundMark x1="70800" y1="29800" x2="70800" y2="29800"/>
                        <a14:foregroundMark x1="68600" y1="36400" x2="68600" y2="36400"/>
                        <a14:foregroundMark x1="64600" y1="42200" x2="64600" y2="42200"/>
                        <a14:foregroundMark x1="63600" y1="38400" x2="63600" y2="38400"/>
                        <a14:foregroundMark x1="62800" y1="40400" x2="62800" y2="40400"/>
                        <a14:foregroundMark x1="64000" y1="43600" x2="64000" y2="43600"/>
                        <a14:foregroundMark x1="65200" y1="31600" x2="65200" y2="31600"/>
                        <a14:foregroundMark x1="77600" y1="39400" x2="77600" y2="39400"/>
                        <a14:foregroundMark x1="73800" y1="38200" x2="73800" y2="38200"/>
                        <a14:foregroundMark x1="57600" y1="29800" x2="57600" y2="29800"/>
                        <a14:foregroundMark x1="54000" y1="30800" x2="54000" y2="30800"/>
                        <a14:foregroundMark x1="54400" y1="28400" x2="54400" y2="28400"/>
                        <a14:foregroundMark x1="52600" y1="32400" x2="52600" y2="32400"/>
                        <a14:foregroundMark x1="53600" y1="37400" x2="53600" y2="37400"/>
                        <a14:foregroundMark x1="51600" y1="38800" x2="51600" y2="38800"/>
                        <a14:foregroundMark x1="56600" y1="45200" x2="56600" y2="45200"/>
                        <a14:foregroundMark x1="57600" y1="41000" x2="57600" y2="41000"/>
                        <a14:foregroundMark x1="55000" y1="45600" x2="55000" y2="45600"/>
                        <a14:foregroundMark x1="55000" y1="52200" x2="55000" y2="52200"/>
                        <a14:foregroundMark x1="54000" y1="48800" x2="54000" y2="48800"/>
                        <a14:foregroundMark x1="58800" y1="47600" x2="58800" y2="47600"/>
                        <a14:foregroundMark x1="70600" y1="41600" x2="70600" y2="41600"/>
                        <a14:foregroundMark x1="68200" y1="47600" x2="68200" y2="47600"/>
                        <a14:foregroundMark x1="70800" y1="49000" x2="70800" y2="49000"/>
                        <a14:foregroundMark x1="65400" y1="49200" x2="65400" y2="49200"/>
                        <a14:foregroundMark x1="62000" y1="47600" x2="62000" y2="47600"/>
                        <a14:foregroundMark x1="63000" y1="49600" x2="63000" y2="49600"/>
                        <a14:foregroundMark x1="60400" y1="56000" x2="60400" y2="56000"/>
                        <a14:foregroundMark x1="31400" y1="77200" x2="31400" y2="77200"/>
                        <a14:foregroundMark x1="53200" y1="56000" x2="53200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41" y="2074334"/>
            <a:ext cx="3693583" cy="44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0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0758" y="2392552"/>
            <a:ext cx="10590481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Детский сад №50 «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Нордик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» с 01.02.2013г. является филиалом 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Автономной некоммерческой дошкольной образовательной 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организации «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Алмазик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400" b="1" dirty="0" smtClean="0">
                <a:solidFill>
                  <a:srgbClr val="4A1BF5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Режим работы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12 часов.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График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работы: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7:00 ч. 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 19:00 ч.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       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Выходные дни: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суббота, воскресенье, праздничные дни. </a:t>
            </a:r>
          </a:p>
          <a:p>
            <a:pPr lvl="0" algn="just"/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Юридический и фактический адрес: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Российская 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Федерация,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678190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, Республика Саха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   </a:t>
            </a:r>
          </a:p>
          <a:p>
            <a:pPr lvl="0" algn="just"/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       (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Якутия), </a:t>
            </a:r>
            <a:r>
              <a:rPr lang="ru-RU" sz="2400" b="1" dirty="0" err="1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Мирнинский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 район,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поселок  </a:t>
            </a:r>
            <a:r>
              <a:rPr lang="ru-RU" sz="2400" b="1" dirty="0" err="1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Айхал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, ул.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Юбилейная, 5 «А».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 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</a:t>
            </a:r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Телефон:</a:t>
            </a:r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8(41136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)</a:t>
            </a:r>
            <a:r>
              <a:rPr lang="ru-RU" alt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6-47-56</a:t>
            </a:r>
            <a:r>
              <a:rPr lang="ru-RU" alt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  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400" b="1" i="1" u="sng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GoginavaSN@anodo.ru</a:t>
            </a:r>
            <a:endParaRPr lang="ru-RU" sz="2400" b="1" i="1" u="sng" dirty="0">
              <a:solidFill>
                <a:srgbClr val="0000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Официальный сайт: </a:t>
            </a:r>
            <a:r>
              <a:rPr lang="en-US" alt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http</a:t>
            </a:r>
            <a:r>
              <a:rPr lang="en-US" altLang="ru-RU" sz="2400" b="1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://www.almazik.org</a:t>
            </a:r>
            <a:r>
              <a:rPr lang="ru-RU" altLang="ru-RU" sz="2400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00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09" y="50074"/>
            <a:ext cx="6113156" cy="21298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03579" y="1204056"/>
            <a:ext cx="518484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Общие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сведения о детском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саде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5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4" y="-78682"/>
            <a:ext cx="8673349" cy="28797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17120" y="1361192"/>
            <a:ext cx="744582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Основополагающим документом, фиксирующим необходимость медицинского обслуживания воспитанников, является Устав АН ДОО «</a:t>
            </a:r>
            <a:r>
              <a:rPr lang="ru-RU" sz="2400" b="1" i="1" dirty="0" err="1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Алмазик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3561">
            <a:off x="447687" y="4252599"/>
            <a:ext cx="1316264" cy="203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447">
            <a:off x="3801048" y="4091437"/>
            <a:ext cx="1386296" cy="214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4" b="98385" l="10059" r="89844">
                        <a14:foregroundMark x1="48340" y1="4993" x2="48340" y2="4993"/>
                        <a14:foregroundMark x1="55273" y1="14391" x2="55273" y2="14391"/>
                        <a14:foregroundMark x1="49512" y1="15565" x2="49512" y2="15565"/>
                        <a14:foregroundMark x1="45801" y1="6021" x2="45801" y2="6021"/>
                        <a14:foregroundMark x1="49023" y1="58150" x2="49023" y2="58150"/>
                        <a14:foregroundMark x1="35742" y1="89868" x2="35742" y2="89868"/>
                        <a14:foregroundMark x1="48926" y1="82232" x2="48926" y2="82232"/>
                        <a14:foregroundMark x1="56934" y1="81791" x2="56934" y2="81791"/>
                        <a14:foregroundMark x1="56152" y1="93539" x2="56152" y2="93539"/>
                        <a14:foregroundMark x1="47070" y1="92658" x2="47070" y2="92658"/>
                        <a14:foregroundMark x1="49316" y1="80323" x2="49316" y2="80323"/>
                        <a14:foregroundMark x1="44629" y1="75184" x2="44629" y2="75184"/>
                        <a14:foregroundMark x1="44922" y1="55947" x2="44922" y2="55947"/>
                        <a14:foregroundMark x1="44238" y1="56388" x2="44238" y2="56388"/>
                        <a14:foregroundMark x1="47754" y1="48752" x2="47754" y2="48752"/>
                        <a14:foregroundMark x1="57324" y1="48752" x2="57324" y2="48752"/>
                        <a14:foregroundMark x1="49219" y1="59471" x2="49219" y2="59471"/>
                        <a14:foregroundMark x1="51660" y1="63142" x2="51660" y2="63142"/>
                        <a14:foregroundMark x1="48926" y1="68135" x2="48926" y2="68135"/>
                        <a14:foregroundMark x1="48633" y1="80176" x2="48633" y2="80176"/>
                        <a14:foregroundMark x1="53613" y1="85903" x2="53613" y2="85903"/>
                        <a14:foregroundMark x1="57324" y1="66079" x2="57324" y2="66079"/>
                        <a14:foregroundMark x1="54785" y1="57416" x2="54785" y2="57416"/>
                        <a14:foregroundMark x1="56348" y1="58443" x2="56348" y2="58443"/>
                        <a14:foregroundMark x1="55469" y1="55360" x2="55469" y2="55360"/>
                        <a14:foregroundMark x1="60645" y1="51836" x2="60645" y2="51836"/>
                        <a14:foregroundMark x1="62207" y1="44200" x2="62207" y2="44200"/>
                        <a14:foregroundMark x1="53613" y1="62849" x2="53613" y2="62849"/>
                        <a14:foregroundMark x1="53418" y1="59765" x2="53418" y2="59765"/>
                        <a14:foregroundMark x1="56641" y1="63436" x2="56641" y2="63436"/>
                        <a14:foregroundMark x1="54492" y1="75037" x2="54492" y2="75037"/>
                        <a14:foregroundMark x1="54102" y1="78561" x2="54102" y2="78561"/>
                        <a14:foregroundMark x1="54492" y1="9985" x2="54492" y2="9985"/>
                        <a14:foregroundMark x1="41504" y1="5727" x2="41504" y2="5727"/>
                        <a14:foregroundMark x1="41406" y1="9251" x2="41406" y2="9251"/>
                        <a14:foregroundMark x1="41016" y1="14244" x2="41016" y2="14244"/>
                        <a14:foregroundMark x1="40527" y1="17474" x2="40527" y2="17474"/>
                        <a14:foregroundMark x1="60352" y1="6608" x2="60352" y2="6608"/>
                        <a14:foregroundMark x1="59473" y1="17181" x2="59473" y2="17181"/>
                        <a14:foregroundMark x1="53906" y1="16300" x2="53906" y2="16300"/>
                        <a14:foregroundMark x1="49219" y1="18062" x2="49219" y2="18062"/>
                        <a14:foregroundMark x1="44238" y1="11747" x2="44238" y2="11747"/>
                        <a14:foregroundMark x1="49316" y1="9692" x2="49316" y2="9692"/>
                        <a14:foregroundMark x1="51172" y1="16153" x2="51172" y2="16153"/>
                        <a14:foregroundMark x1="57813" y1="6608" x2="57813" y2="6608"/>
                        <a14:foregroundMark x1="60449" y1="11307" x2="60449" y2="11307"/>
                        <a14:foregroundMark x1="50879" y1="3524" x2="50879" y2="3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2923437"/>
            <a:ext cx="5909514" cy="36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2" y="0"/>
            <a:ext cx="12192000" cy="685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33" y="-161549"/>
            <a:ext cx="7652951" cy="27399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3472" y="1048222"/>
            <a:ext cx="646505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В детском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саду «</a:t>
            </a:r>
            <a:r>
              <a:rPr lang="ru-RU" sz="20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Нордик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 </a:t>
            </a:r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функционирует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8 групп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общеразвивающей </a:t>
            </a:r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направленности. </a:t>
            </a:r>
            <a:endParaRPr lang="ru-RU" sz="2000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Количество детей, посещающих </a:t>
            </a:r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детский сад </a:t>
            </a:r>
            <a:endParaRPr lang="ru-RU" sz="2000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 конец  2021 года составило  - 221 воспитанников:</a:t>
            </a:r>
            <a:endParaRPr lang="ru-RU" sz="20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28" y="3140483"/>
            <a:ext cx="2699979" cy="273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52671"/>
              </p:ext>
            </p:extLst>
          </p:nvPr>
        </p:nvGraphicFramePr>
        <p:xfrm>
          <a:off x="667129" y="2821483"/>
          <a:ext cx="8375272" cy="37812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32667"/>
                <a:gridCol w="1507066"/>
                <a:gridCol w="1278467"/>
                <a:gridCol w="1237872"/>
                <a:gridCol w="1219200"/>
              </a:tblGrid>
              <a:tr h="3429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 dirty="0">
                          <a:effectLst/>
                        </a:rPr>
                        <a:t>Группы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Возраст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Количество детей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 dirty="0">
                          <a:effectLst/>
                        </a:rPr>
                        <a:t>Гендерный состав воспитанников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Мальчики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Девочки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Группа раннего возраста № 7 «Северяночка»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от 2 до 3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Младшая группа № 8 «Олененок»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от 3 до 4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Младшая </a:t>
                      </a:r>
                      <a:r>
                        <a:rPr lang="ru-RU" sz="1400" dirty="0" smtClean="0">
                          <a:effectLst/>
                        </a:rPr>
                        <a:t>группа № 1 </a:t>
                      </a: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Снеговичек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от 3 до 4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Средняя группа № 2 «Зайчишка»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от 4 до 5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Старшая группа № 3 «Снегирёк»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от 5 до 6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 dirty="0">
                          <a:effectLst/>
                        </a:rPr>
                        <a:t>Старшая группа № 4 </a:t>
                      </a: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Брусничка»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от 5 до 6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Подготовительная к школе группа № 5 «Пингвиненок»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от 6 до 7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Подготовительная кшколе группа № 6 «Подснежник»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от 6 до 7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35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65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6998" y="1610838"/>
            <a:ext cx="10978004" cy="487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>
              <a:spcAft>
                <a:spcPts val="0"/>
              </a:spcAft>
            </a:pPr>
            <a:endParaRPr lang="ru-RU" b="1" i="1" dirty="0" smtClean="0">
              <a:solidFill>
                <a:srgbClr val="FF0000"/>
              </a:solidFill>
              <a:latin typeface="Monotype Corsiva" panose="03010101010201010101" pitchFamily="66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 </a:t>
            </a: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санитарное состояние помещений и участка детского сада.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Готовит детей к врачебному осмотру, участвует в осмотрах детей врачом.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медицинские осмотры детей при поступлении в детский сад с целью выявления больных, в т. ч. на педикулез.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Проводит антропометрические измерения детей.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профилактические прививки и выполняет назначения врача.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 соблюдение санитарно-противоэпидемического режима.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организацию оздоровительных мероприятий и осуществляет контроль за соблюдением режима дня, проведением утренней гимнастики, физкультурных занятий, прогулок детей и корригирующей гимнастики после сна.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мероприятия по профилактике травматизма и отравлений.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учет детей, осуществляет утренний прием 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термометрией.</a:t>
            </a:r>
            <a:endParaRPr lang="ru-RU" b="1" i="1" dirty="0">
              <a:solidFill>
                <a:srgbClr val="0000FF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Распределяет детей на медицинские группы для занятий физкультурой.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мероприятия по закаливанию детей.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Контролирует проведение текущей дезинфекции.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 заявки на медикаменты, дезинфекционные средства, медицинские инструменты и аппаратуру.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68" y="-83180"/>
            <a:ext cx="6124832" cy="20718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36325" y="8816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Мероприятия, проводимые в детском саду  </a:t>
            </a:r>
            <a:endParaRPr lang="ru-RU" sz="2400" b="1" i="1" dirty="0" smtClean="0">
              <a:solidFill>
                <a:srgbClr val="FF0000"/>
              </a:solidFill>
              <a:latin typeface="Monotype Corsiva" panose="03010101010201010101" pitchFamily="66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медицинским </a:t>
            </a: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персоналом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54181" b="57228"/>
          <a:stretch/>
        </p:blipFill>
        <p:spPr>
          <a:xfrm>
            <a:off x="606998" y="65607"/>
            <a:ext cx="1841679" cy="2006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4" y="3825025"/>
            <a:ext cx="2616419" cy="2276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08" y="150622"/>
            <a:ext cx="2537139" cy="25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5208" y="390475"/>
            <a:ext cx="9649477" cy="33044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санитарно-просветительную работу среди родителей, работников д/с, контролирует своевременное прохождение медицинских осмотров.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и проводит работу по формированию здорового образа жизни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 здоровья», игры, викторины на медицинские темы. 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медицинскую документацию, ежемесячно совместно с администрацией детского сада рассматривает причины заболеваемости и вносит предложения по их устранению. 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Еженедельно выпускает санитарные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бюллетени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разные темы.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Участвует в педсоветах, посвященных проблемам физического развития и здоровья детей.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Сообщает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территориальные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здравоохранения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центр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Госсанэпиднадзор в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 возникновения инфекционных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паразитарных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заболеваний.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 проводит инструктаж для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младшего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обслуживающего персонала и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пищеблока.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учет гнойничковых заболеваний.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первую медицинскую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детям,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обслуживающему персоналу.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Обучает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персонал детского сада по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оказанию доврачебной помощи.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4350851"/>
            <a:ext cx="7973901" cy="2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3839" y="2126872"/>
            <a:ext cx="7762904" cy="48420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tabLst>
                <a:tab pos="457200" algn="l"/>
              </a:tabLst>
            </a:pPr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1" indent="84138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санитарно-противоэпидемического режима на пищеблоке;</a:t>
            </a:r>
          </a:p>
          <a:p>
            <a:pPr marL="271463" lvl="0" indent="841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 проверяем персонал пищеблока на наличие гнойничковых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заболеваний, при обнаружении немедленно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отстраняем от работы до полного выздоровления;</a:t>
            </a:r>
          </a:p>
          <a:p>
            <a:pPr marL="271463"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следим </a:t>
            </a:r>
            <a:r>
              <a:rPr lang="ru-RU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соблюдением сроков реализации продуктов, а также за условиями хранения скоропортящихся продуктов и готовой продукции, следим за соблюдением технологии приготовления блюд, проводим </a:t>
            </a:r>
            <a:r>
              <a:rPr lang="ru-RU" sz="20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бракераж пищи перед раздачей;</a:t>
            </a:r>
          </a:p>
          <a:p>
            <a:pPr marL="271463"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делаем </a:t>
            </a:r>
            <a:r>
              <a:rPr lang="ru-RU" sz="20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забор суточных проб и храним в холодильнике;</a:t>
            </a:r>
          </a:p>
          <a:p>
            <a:pPr marL="271463"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проводим </a:t>
            </a:r>
            <a:r>
              <a:rPr lang="ru-RU" sz="20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санитарно-просветительскую работу среди персонала детского сада и родителей;</a:t>
            </a:r>
          </a:p>
          <a:p>
            <a:pPr marL="271463"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следим </a:t>
            </a:r>
            <a:r>
              <a:rPr lang="ru-RU" sz="20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графиком проведения медицинских осмотров персонала детского </a:t>
            </a:r>
            <a:r>
              <a:rPr lang="ru-RU" sz="20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lang="ru-RU" sz="2000" b="1" i="1" dirty="0">
              <a:solidFill>
                <a:srgbClr val="0000FF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07" y="-159506"/>
            <a:ext cx="8237985" cy="2621369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109196" y="1151179"/>
            <a:ext cx="7599993" cy="336969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целях предупреждения пищевых отравлений </a:t>
            </a:r>
          </a:p>
          <a:p>
            <a:pPr marL="0" indent="0">
              <a:buFont typeface="Arial" charset="0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детском саду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соблюдаются следующие правила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3067688"/>
            <a:ext cx="4082603" cy="29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86681" y="2709737"/>
            <a:ext cx="9037183" cy="46942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Ведётся систематическая профилактическая и санитарно-просветительная, санитарно-противоэпидемиологическая работа. Основной задачей медицинской </a:t>
            </a:r>
            <a:r>
              <a:rPr lang="ru-RU" b="1" i="1" dirty="0" err="1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ссестры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является профилактическая и социально-реабилитационная работы,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наших детей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Медицинской сестрой 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регулярно проводится антропометрия и взвешивание. Систематически проводятся осмотры детей на педикулёз. 	Квалифицированно оказывает первую доврачебную помощь при острых заболеваниях, травмах. Согласно графика детской консультации организует и участвует в углублённых осмотрах детей специалистами. 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Медицинская сестра 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планирует план работы медицинского кабинета на год, направляет отчетную документацию в детскую поликлинику </a:t>
            </a:r>
            <a:r>
              <a:rPr lang="ru-RU" b="1" i="1" dirty="0" err="1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Айхальской</a:t>
            </a:r>
            <a:r>
              <a:rPr lang="ru-RU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ГБ, выписывает средства необходимые для работы медицинского кабинета.</a:t>
            </a:r>
          </a:p>
          <a:p>
            <a:pPr marL="0" indent="0" algn="just">
              <a:buFont typeface="Arial" charset="0"/>
              <a:buNone/>
            </a:pPr>
            <a:r>
              <a:rPr lang="ru-RU" sz="1600" b="1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 typeface="Arial" charset="0"/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67" y="0"/>
            <a:ext cx="5638800" cy="23864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9850" y="1199451"/>
            <a:ext cx="5552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детском саду  разработан </a:t>
            </a:r>
            <a:endParaRPr lang="ru-RU" sz="2000" b="1" i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план оздоровительной работы </a:t>
            </a:r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8" y="2912534"/>
            <a:ext cx="2123545" cy="31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1944" y="2309673"/>
            <a:ext cx="10448111" cy="48676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изоляция </a:t>
            </a: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больного (медицинский кабинет, домой с вызовом врача);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экстренное сообщение в СЭС;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объявление карантина;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очага, перепись всех контактных в карантинный журнал;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предписаний СЭС – обеззараживание игрушек, посуды, уборочного инвентаря, белья, влажная уборка 2 раза в день, проветривание, кварцевание;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дезинфицирующих растворов для мытья, замачивания, засыпания;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ежедневный утренний прием с отметкой в карантинном журнале о состоянии детей (зев, кожа, нос, слизистые глаз, отстранение вновь заболевших);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родителями о состоянии ребенка;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переболевших с документом (справка от врача);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щадящий режим в течении учебно-воспитательного процесса;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всех рекомендаций по проведению профилактических прививок (соблюдение медицинского отвода или временно не выполнение до окончания карантина);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санитарно-просветительная работа с обслуживающим персоналом на тему возникшей инфекции;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карантина новых детей не принимаем.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" b="96131" l="267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7" y="-51544"/>
            <a:ext cx="5415201" cy="21566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8794" y="1114196"/>
            <a:ext cx="404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Карантинные мероприятия</a:t>
            </a: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886">
            <a:off x="9055692" y="1362798"/>
            <a:ext cx="2619375" cy="14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4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1890</Words>
  <Application>Microsoft Office PowerPoint</Application>
  <PresentationFormat>Широкоэкранный</PresentationFormat>
  <Paragraphs>651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Microsoft Himalaya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Селищева Людмила Станиславовна</dc:creator>
  <cp:lastModifiedBy>Гогинава Светлана Николаевна</cp:lastModifiedBy>
  <cp:revision>157</cp:revision>
  <dcterms:created xsi:type="dcterms:W3CDTF">2020-12-22T08:26:20Z</dcterms:created>
  <dcterms:modified xsi:type="dcterms:W3CDTF">2022-04-14T02:19:25Z</dcterms:modified>
</cp:coreProperties>
</file>