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24"/>
  </p:notesMasterIdLst>
  <p:sldIdLst>
    <p:sldId id="257" r:id="rId2"/>
    <p:sldId id="261" r:id="rId3"/>
    <p:sldId id="276" r:id="rId4"/>
    <p:sldId id="278" r:id="rId5"/>
    <p:sldId id="280" r:id="rId6"/>
    <p:sldId id="267" r:id="rId7"/>
    <p:sldId id="279" r:id="rId8"/>
    <p:sldId id="282" r:id="rId9"/>
    <p:sldId id="283" r:id="rId10"/>
    <p:sldId id="270" r:id="rId11"/>
    <p:sldId id="284" r:id="rId12"/>
    <p:sldId id="258" r:id="rId13"/>
    <p:sldId id="285" r:id="rId14"/>
    <p:sldId id="262" r:id="rId15"/>
    <p:sldId id="286" r:id="rId16"/>
    <p:sldId id="263" r:id="rId17"/>
    <p:sldId id="266" r:id="rId18"/>
    <p:sldId id="271" r:id="rId19"/>
    <p:sldId id="273" r:id="rId20"/>
    <p:sldId id="274" r:id="rId21"/>
    <p:sldId id="268" r:id="rId22"/>
    <p:sldId id="275" r:id="rId2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6CC6"/>
    <a:srgbClr val="D3E48B"/>
    <a:srgbClr val="3BCCFF"/>
    <a:srgbClr val="AADAC0"/>
    <a:srgbClr val="21FF85"/>
    <a:srgbClr val="D5C6EC"/>
    <a:srgbClr val="71F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-174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53630537649216E-2"/>
          <c:y val="0.10722469736291018"/>
          <c:w val="0.80544600018084944"/>
          <c:h val="0.6572045784971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</c:v>
                </c:pt>
                <c:pt idx="1">
                  <c:v>1группа</c:v>
                </c:pt>
                <c:pt idx="2">
                  <c:v>2группа</c:v>
                </c:pt>
                <c:pt idx="3">
                  <c:v>3группа</c:v>
                </c:pt>
                <c:pt idx="4">
                  <c:v>4группа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156</c:v>
                </c:pt>
                <c:pt idx="1">
                  <c:v>49</c:v>
                </c:pt>
                <c:pt idx="2">
                  <c:v>100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</c:v>
                </c:pt>
                <c:pt idx="1">
                  <c:v>1группа</c:v>
                </c:pt>
                <c:pt idx="2">
                  <c:v>2группа</c:v>
                </c:pt>
                <c:pt idx="3">
                  <c:v>3группа</c:v>
                </c:pt>
                <c:pt idx="4">
                  <c:v>4группа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149</c:v>
                </c:pt>
                <c:pt idx="1">
                  <c:v>23</c:v>
                </c:pt>
                <c:pt idx="2">
                  <c:v>112</c:v>
                </c:pt>
                <c:pt idx="3">
                  <c:v>13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всего</c:v>
                </c:pt>
                <c:pt idx="1">
                  <c:v>1группа</c:v>
                </c:pt>
                <c:pt idx="2">
                  <c:v>2группа</c:v>
                </c:pt>
                <c:pt idx="3">
                  <c:v>3группа</c:v>
                </c:pt>
                <c:pt idx="4">
                  <c:v>4группа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434560"/>
        <c:axId val="52754624"/>
      </c:barChart>
      <c:catAx>
        <c:axId val="15443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754624"/>
        <c:crosses val="autoZero"/>
        <c:auto val="1"/>
        <c:lblAlgn val="ctr"/>
        <c:lblOffset val="100"/>
        <c:noMultiLvlLbl val="0"/>
      </c:catAx>
      <c:valAx>
        <c:axId val="5275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434560"/>
        <c:crosses val="autoZero"/>
        <c:crossBetween val="between"/>
      </c:valAx>
      <c:spPr>
        <a:gradFill flip="none" rotWithShape="1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lin ang="2700000" scaled="1"/>
          <a:tileRect/>
        </a:gradFill>
        <a:ln w="38100">
          <a:solidFill>
            <a:srgbClr val="FF0000"/>
          </a:solidFill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3.537986148507033E-2"/>
          <c:y val="1.8094325847175068E-3"/>
          <c:w val="0.1977696980950264"/>
          <c:h val="8.2212771557238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rgbClr val="FF0000"/>
          </a:solidFill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 smtClean="0">
                <a:solidFill>
                  <a:srgbClr val="FF0000"/>
                </a:solidFill>
              </a:rPr>
              <a:t>Индекс здоровья</a:t>
            </a:r>
            <a:endParaRPr lang="ru-RU" sz="1800" b="1" i="0" baseline="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959877342511487E-2"/>
          <c:y val="0.16101392463377853"/>
          <c:w val="0.92811972362368178"/>
          <c:h val="0.704725805408831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1-3л</c:v>
                </c:pt>
                <c:pt idx="2">
                  <c:v>3-5л</c:v>
                </c:pt>
                <c:pt idx="3">
                  <c:v>6-7л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0.15</c:v>
                </c:pt>
                <c:pt idx="1">
                  <c:v>0</c:v>
                </c:pt>
                <c:pt idx="2">
                  <c:v>0.13</c:v>
                </c:pt>
                <c:pt idx="3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110511903468164E-2"/>
          <c:y val="0.89519574186676321"/>
          <c:w val="0.57354316922435389"/>
          <c:h val="0.102194675825862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ЧБД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3"/>
              <c:layout>
                <c:manualLayout>
                  <c:x val="8.5977112505232489E-2"/>
                  <c:y val="9.54583961978000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1-3л</c:v>
                </c:pt>
                <c:pt idx="2">
                  <c:v>3-5л</c:v>
                </c:pt>
                <c:pt idx="3">
                  <c:v>6-7л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0</c:v>
                </c:pt>
                <c:pt idx="2">
                  <c:v>11</c:v>
                </c:pt>
                <c:pt idx="3">
                  <c:v>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baseline="0" dirty="0" smtClean="0">
                <a:solidFill>
                  <a:srgbClr val="FF0000"/>
                </a:solidFill>
              </a:rPr>
              <a:t>Группа здоровья по возрастам</a:t>
            </a:r>
            <a:endParaRPr lang="ru-RU" b="1" baseline="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1088466718971796"/>
          <c:y val="3.00300300300300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3935537707311972E-2"/>
          <c:y val="0.16995105341562033"/>
          <c:w val="0.88072217359558458"/>
          <c:h val="0.59958501808895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до2л11м</c:v>
                </c:pt>
                <c:pt idx="1">
                  <c:v>С3-5л</c:v>
                </c:pt>
                <c:pt idx="2">
                  <c:v>с6-7л</c:v>
                </c:pt>
                <c:pt idx="3">
                  <c:v>Всего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</c:v>
                </c:pt>
                <c:pt idx="1">
                  <c:v>74</c:v>
                </c:pt>
                <c:pt idx="2">
                  <c:v>50</c:v>
                </c:pt>
                <c:pt idx="3">
                  <c:v>149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1группа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до2л11м</c:v>
                </c:pt>
                <c:pt idx="1">
                  <c:v>С3-5л</c:v>
                </c:pt>
                <c:pt idx="2">
                  <c:v>с6-7л</c:v>
                </c:pt>
                <c:pt idx="3">
                  <c:v>Всего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12</c:v>
                </c:pt>
                <c:pt idx="2">
                  <c:v>7</c:v>
                </c:pt>
                <c:pt idx="3">
                  <c:v>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2группа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до2л11м</c:v>
                </c:pt>
                <c:pt idx="1">
                  <c:v>С3-5л</c:v>
                </c:pt>
                <c:pt idx="2">
                  <c:v>с6-7л</c:v>
                </c:pt>
                <c:pt idx="3">
                  <c:v>Всего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16</c:v>
                </c:pt>
                <c:pt idx="1">
                  <c:v>58</c:v>
                </c:pt>
                <c:pt idx="2">
                  <c:v>38</c:v>
                </c:pt>
                <c:pt idx="3">
                  <c:v>112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3группа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076888540188023E-3"/>
                  <c:y val="-4.12912912912912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до2л11м</c:v>
                </c:pt>
                <c:pt idx="1">
                  <c:v>С3-5л</c:v>
                </c:pt>
                <c:pt idx="2">
                  <c:v>с6-7л</c:v>
                </c:pt>
                <c:pt idx="3">
                  <c:v>Всего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13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4группа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до2л11м</c:v>
                </c:pt>
                <c:pt idx="1">
                  <c:v>С3-5л</c:v>
                </c:pt>
                <c:pt idx="2">
                  <c:v>с6-7л</c:v>
                </c:pt>
                <c:pt idx="3">
                  <c:v>Всего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2">
                  <c:v>1</c:v>
                </c:pt>
                <c:pt idx="3">
                  <c:v>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512448"/>
        <c:axId val="155657344"/>
      </c:barChart>
      <c:catAx>
        <c:axId val="4951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657344"/>
        <c:crosses val="autoZero"/>
        <c:auto val="1"/>
        <c:lblAlgn val="ctr"/>
        <c:lblOffset val="100"/>
        <c:noMultiLvlLbl val="0"/>
      </c:catAx>
      <c:valAx>
        <c:axId val="15565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51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baseline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1"/>
      <a:tileRect/>
    </a:gradFill>
    <a:ln w="38100">
      <a:solidFill>
        <a:srgbClr val="FF0000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052165354330705E-2"/>
          <c:y val="3.1898117841891893E-2"/>
          <c:w val="0.92676033464566931"/>
          <c:h val="0.8310872884776897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АКДС</c:v>
                </c:pt>
                <c:pt idx="1">
                  <c:v>АДСМ </c:v>
                </c:pt>
                <c:pt idx="2">
                  <c:v>ПОЛ-Т</c:v>
                </c:pt>
                <c:pt idx="3">
                  <c:v>КОРЬ</c:v>
                </c:pt>
                <c:pt idx="4">
                  <c:v>ПАРАТИТ</c:v>
                </c:pt>
                <c:pt idx="5">
                  <c:v>КРАСНУХА</c:v>
                </c:pt>
                <c:pt idx="6">
                  <c:v>ГРИПП</c:v>
                </c:pt>
                <c:pt idx="7">
                  <c:v>Р.МАНТУ</c:v>
                </c:pt>
                <c:pt idx="8">
                  <c:v>БЦЖ</c:v>
                </c:pt>
                <c:pt idx="9">
                  <c:v>ПРЕВЕНАР</c:v>
                </c:pt>
                <c:pt idx="10">
                  <c:v>ГЕПАТИТ "А"</c:v>
                </c:pt>
                <c:pt idx="11">
                  <c:v>ПЕНТАКСИН</c:v>
                </c:pt>
                <c:pt idx="12">
                  <c:v>ИНФАНРИКС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67</c:v>
                </c:pt>
                <c:pt idx="1">
                  <c:v>96</c:v>
                </c:pt>
                <c:pt idx="2">
                  <c:v>96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  <c:pt idx="6">
                  <c:v>85</c:v>
                </c:pt>
                <c:pt idx="7">
                  <c:v>65</c:v>
                </c:pt>
                <c:pt idx="8">
                  <c:v>33</c:v>
                </c:pt>
                <c:pt idx="9">
                  <c:v>67</c:v>
                </c:pt>
                <c:pt idx="10">
                  <c:v>92</c:v>
                </c:pt>
                <c:pt idx="11">
                  <c:v>75</c:v>
                </c:pt>
                <c:pt idx="12">
                  <c:v>100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Лист1!$A$2:$A$14</c:f>
              <c:strCache>
                <c:ptCount val="13"/>
                <c:pt idx="0">
                  <c:v>АКДС</c:v>
                </c:pt>
                <c:pt idx="1">
                  <c:v>АДСМ </c:v>
                </c:pt>
                <c:pt idx="2">
                  <c:v>ПОЛ-Т</c:v>
                </c:pt>
                <c:pt idx="3">
                  <c:v>КОРЬ</c:v>
                </c:pt>
                <c:pt idx="4">
                  <c:v>ПАРАТИТ</c:v>
                </c:pt>
                <c:pt idx="5">
                  <c:v>КРАСНУХА</c:v>
                </c:pt>
                <c:pt idx="6">
                  <c:v>ГРИПП</c:v>
                </c:pt>
                <c:pt idx="7">
                  <c:v>Р.МАНТУ</c:v>
                </c:pt>
                <c:pt idx="8">
                  <c:v>БЦЖ</c:v>
                </c:pt>
                <c:pt idx="9">
                  <c:v>ПРЕВЕНАР</c:v>
                </c:pt>
                <c:pt idx="10">
                  <c:v>ГЕПАТИТ "А"</c:v>
                </c:pt>
                <c:pt idx="11">
                  <c:v>ПЕНТАКСИН</c:v>
                </c:pt>
                <c:pt idx="12">
                  <c:v>ИНФАНРИКС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Лист1!$A$2:$A$14</c:f>
              <c:strCache>
                <c:ptCount val="13"/>
                <c:pt idx="0">
                  <c:v>АКДС</c:v>
                </c:pt>
                <c:pt idx="1">
                  <c:v>АДСМ </c:v>
                </c:pt>
                <c:pt idx="2">
                  <c:v>ПОЛ-Т</c:v>
                </c:pt>
                <c:pt idx="3">
                  <c:v>КОРЬ</c:v>
                </c:pt>
                <c:pt idx="4">
                  <c:v>ПАРАТИТ</c:v>
                </c:pt>
                <c:pt idx="5">
                  <c:v>КРАСНУХА</c:v>
                </c:pt>
                <c:pt idx="6">
                  <c:v>ГРИПП</c:v>
                </c:pt>
                <c:pt idx="7">
                  <c:v>Р.МАНТУ</c:v>
                </c:pt>
                <c:pt idx="8">
                  <c:v>БЦЖ</c:v>
                </c:pt>
                <c:pt idx="9">
                  <c:v>ПРЕВЕНАР</c:v>
                </c:pt>
                <c:pt idx="10">
                  <c:v>ГЕПАТИТ "А"</c:v>
                </c:pt>
                <c:pt idx="11">
                  <c:v>ПЕНТАКСИН</c:v>
                </c:pt>
                <c:pt idx="12">
                  <c:v>ИНФАНРИКС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311680"/>
        <c:axId val="173238528"/>
      </c:lineChart>
      <c:catAx>
        <c:axId val="15431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238528"/>
        <c:crosses val="autoZero"/>
        <c:auto val="0"/>
        <c:lblAlgn val="ctr"/>
        <c:lblOffset val="100"/>
        <c:noMultiLvlLbl val="0"/>
      </c:catAx>
      <c:valAx>
        <c:axId val="17323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311680"/>
        <c:crosses val="autoZero"/>
        <c:crossBetween val="between"/>
      </c:valAx>
      <c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подлежало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7лет</c:v>
                </c:pt>
                <c:pt idx="1">
                  <c:v>6лет</c:v>
                </c:pt>
                <c:pt idx="2">
                  <c:v>4-5лет</c:v>
                </c:pt>
                <c:pt idx="3">
                  <c:v>3года</c:v>
                </c:pt>
                <c:pt idx="4">
                  <c:v>2 года</c:v>
                </c:pt>
                <c:pt idx="5">
                  <c:v>всего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26</c:v>
                </c:pt>
                <c:pt idx="1">
                  <c:v>51</c:v>
                </c:pt>
                <c:pt idx="2">
                  <c:v>48</c:v>
                </c:pt>
                <c:pt idx="3">
                  <c:v>22</c:v>
                </c:pt>
                <c:pt idx="4">
                  <c:v>5</c:v>
                </c:pt>
                <c:pt idx="5">
                  <c:v>152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осмотрено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7лет</c:v>
                </c:pt>
                <c:pt idx="1">
                  <c:v>6лет</c:v>
                </c:pt>
                <c:pt idx="2">
                  <c:v>4-5лет</c:v>
                </c:pt>
                <c:pt idx="3">
                  <c:v>3года</c:v>
                </c:pt>
                <c:pt idx="4">
                  <c:v>2 года</c:v>
                </c:pt>
                <c:pt idx="5">
                  <c:v>всего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23</c:v>
                </c:pt>
                <c:pt idx="1">
                  <c:v>37</c:v>
                </c:pt>
                <c:pt idx="2">
                  <c:v>36</c:v>
                </c:pt>
                <c:pt idx="3">
                  <c:v>15</c:v>
                </c:pt>
                <c:pt idx="4">
                  <c:v>4</c:v>
                </c:pt>
                <c:pt idx="5">
                  <c:v>115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%осмотра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7лет</c:v>
                </c:pt>
                <c:pt idx="1">
                  <c:v>6лет</c:v>
                </c:pt>
                <c:pt idx="2">
                  <c:v>4-5лет</c:v>
                </c:pt>
                <c:pt idx="3">
                  <c:v>3года</c:v>
                </c:pt>
                <c:pt idx="4">
                  <c:v>2 года</c:v>
                </c:pt>
                <c:pt idx="5">
                  <c:v>всего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89</c:v>
                </c:pt>
                <c:pt idx="1">
                  <c:v>73</c:v>
                </c:pt>
                <c:pt idx="2">
                  <c:v>42</c:v>
                </c:pt>
                <c:pt idx="3">
                  <c:v>68</c:v>
                </c:pt>
                <c:pt idx="4">
                  <c:v>80</c:v>
                </c:pt>
                <c:pt idx="5">
                  <c:v>76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4258688"/>
        <c:axId val="173242560"/>
      </c:barChart>
      <c:catAx>
        <c:axId val="17425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242560"/>
        <c:crosses val="autoZero"/>
        <c:auto val="1"/>
        <c:lblAlgn val="ctr"/>
        <c:lblOffset val="100"/>
        <c:noMultiLvlLbl val="0"/>
      </c:catAx>
      <c:valAx>
        <c:axId val="17324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25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27165354330709E-2"/>
          <c:y val="9.8519617463114079E-2"/>
          <c:w val="0.94583058562992128"/>
          <c:h val="0.76748672690165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подлежало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7лет</c:v>
                </c:pt>
                <c:pt idx="1">
                  <c:v>6лет</c:v>
                </c:pt>
                <c:pt idx="2">
                  <c:v>4-5лет</c:v>
                </c:pt>
                <c:pt idx="3">
                  <c:v>3года</c:v>
                </c:pt>
                <c:pt idx="4">
                  <c:v>всего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</c:v>
                </c:pt>
                <c:pt idx="1">
                  <c:v>51</c:v>
                </c:pt>
                <c:pt idx="2">
                  <c:v>48</c:v>
                </c:pt>
                <c:pt idx="3">
                  <c:v>22</c:v>
                </c:pt>
                <c:pt idx="4">
                  <c:v>152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осмотрен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7лет</c:v>
                </c:pt>
                <c:pt idx="1">
                  <c:v>6лет</c:v>
                </c:pt>
                <c:pt idx="2">
                  <c:v>4-5лет</c:v>
                </c:pt>
                <c:pt idx="3">
                  <c:v>3года</c:v>
                </c:pt>
                <c:pt idx="4">
                  <c:v>всего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23</c:v>
                </c:pt>
                <c:pt idx="1">
                  <c:v>37</c:v>
                </c:pt>
                <c:pt idx="2">
                  <c:v>36</c:v>
                </c:pt>
                <c:pt idx="3">
                  <c:v>15</c:v>
                </c:pt>
                <c:pt idx="4">
                  <c:v>115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%охвата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7лет</c:v>
                </c:pt>
                <c:pt idx="1">
                  <c:v>6лет</c:v>
                </c:pt>
                <c:pt idx="2">
                  <c:v>4-5лет</c:v>
                </c:pt>
                <c:pt idx="3">
                  <c:v>3года</c:v>
                </c:pt>
                <c:pt idx="4">
                  <c:v>всего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 formatCode="0.00%">
                  <c:v>0.89</c:v>
                </c:pt>
                <c:pt idx="1">
                  <c:v>0.73</c:v>
                </c:pt>
                <c:pt idx="2">
                  <c:v>0.42</c:v>
                </c:pt>
                <c:pt idx="3">
                  <c:v>0.68</c:v>
                </c:pt>
                <c:pt idx="4">
                  <c:v>0.76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выявлен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7лет</c:v>
                </c:pt>
                <c:pt idx="1">
                  <c:v>6лет</c:v>
                </c:pt>
                <c:pt idx="2">
                  <c:v>4-5лет</c:v>
                </c:pt>
                <c:pt idx="3">
                  <c:v>3года</c:v>
                </c:pt>
                <c:pt idx="4">
                  <c:v>всего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23</c:v>
                </c:pt>
                <c:pt idx="1">
                  <c:v>62</c:v>
                </c:pt>
                <c:pt idx="2">
                  <c:v>29</c:v>
                </c:pt>
                <c:pt idx="3">
                  <c:v>21</c:v>
                </c:pt>
                <c:pt idx="4">
                  <c:v>135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оздоровлено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7лет</c:v>
                </c:pt>
                <c:pt idx="1">
                  <c:v>6лет</c:v>
                </c:pt>
                <c:pt idx="2">
                  <c:v>4-5лет</c:v>
                </c:pt>
                <c:pt idx="3">
                  <c:v>3года</c:v>
                </c:pt>
                <c:pt idx="4">
                  <c:v>всего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21</c:v>
                </c:pt>
                <c:pt idx="1">
                  <c:v>62</c:v>
                </c:pt>
                <c:pt idx="2">
                  <c:v>29</c:v>
                </c:pt>
                <c:pt idx="3">
                  <c:v>21</c:v>
                </c:pt>
                <c:pt idx="4">
                  <c:v>133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4259712"/>
        <c:axId val="52707904"/>
      </c:barChart>
      <c:catAx>
        <c:axId val="17425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707904"/>
        <c:crosses val="autoZero"/>
        <c:auto val="1"/>
        <c:lblAlgn val="ctr"/>
        <c:lblOffset val="100"/>
        <c:noMultiLvlLbl val="0"/>
      </c:catAx>
      <c:valAx>
        <c:axId val="5270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259712"/>
        <c:crosses val="autoZero"/>
        <c:crossBetween val="between"/>
      </c:valAx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 заб-ть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1г-3л</c:v>
                </c:pt>
                <c:pt idx="2">
                  <c:v>3-5л</c:v>
                </c:pt>
                <c:pt idx="3">
                  <c:v>6-7л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694</c:v>
                </c:pt>
                <c:pt idx="1">
                  <c:v>174</c:v>
                </c:pt>
                <c:pt idx="2">
                  <c:v>404</c:v>
                </c:pt>
                <c:pt idx="3">
                  <c:v>116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ОРВИ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1г-3л</c:v>
                </c:pt>
                <c:pt idx="2">
                  <c:v>3-5л</c:v>
                </c:pt>
                <c:pt idx="3">
                  <c:v>6-7л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586</c:v>
                </c:pt>
                <c:pt idx="1">
                  <c:v>140</c:v>
                </c:pt>
                <c:pt idx="2">
                  <c:v>354</c:v>
                </c:pt>
                <c:pt idx="3">
                  <c:v>92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бронхит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1г-3л</c:v>
                </c:pt>
                <c:pt idx="2">
                  <c:v>3-5л</c:v>
                </c:pt>
                <c:pt idx="3">
                  <c:v>6-7л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23</c:v>
                </c:pt>
                <c:pt idx="1">
                  <c:v>10</c:v>
                </c:pt>
                <c:pt idx="2">
                  <c:v>9</c:v>
                </c:pt>
                <c:pt idx="3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ангина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1г-3л</c:v>
                </c:pt>
                <c:pt idx="2">
                  <c:v>3-5л</c:v>
                </c:pt>
                <c:pt idx="3">
                  <c:v>6-7л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11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в/о</c:v>
                </c:pt>
              </c:strCache>
            </c:strRef>
          </c:tx>
          <c:spPr>
            <a:solidFill>
              <a:srgbClr val="C46C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1г-3л</c:v>
                </c:pt>
                <c:pt idx="2">
                  <c:v>3-5л</c:v>
                </c:pt>
                <c:pt idx="3">
                  <c:v>6-7л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ковид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1г-3л</c:v>
                </c:pt>
                <c:pt idx="2">
                  <c:v>3-5л</c:v>
                </c:pt>
                <c:pt idx="3">
                  <c:v>6-7л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травма дом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1г-3л</c:v>
                </c:pt>
                <c:pt idx="2">
                  <c:v>3-5л</c:v>
                </c:pt>
                <c:pt idx="3">
                  <c:v>6-7л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прочие2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1г-3л</c:v>
                </c:pt>
                <c:pt idx="2">
                  <c:v>3-5л</c:v>
                </c:pt>
                <c:pt idx="3">
                  <c:v>6-7л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37</c:v>
                </c:pt>
                <c:pt idx="1">
                  <c:v>17</c:v>
                </c:pt>
                <c:pt idx="2">
                  <c:v>32</c:v>
                </c:pt>
                <c:pt idx="3">
                  <c:v>12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4366720"/>
        <c:axId val="52709632"/>
      </c:barChart>
      <c:catAx>
        <c:axId val="17436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709632"/>
        <c:crosses val="autoZero"/>
        <c:auto val="1"/>
        <c:lblAlgn val="ctr"/>
        <c:lblOffset val="100"/>
        <c:noMultiLvlLbl val="0"/>
      </c:catAx>
      <c:valAx>
        <c:axId val="5270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366720"/>
        <c:crosses val="autoZero"/>
        <c:crossBetween val="between"/>
        <c:majorUnit val="50"/>
      </c:valAx>
      <c:dTable>
        <c:showHorzBorder val="1"/>
        <c:showVertBorder val="1"/>
        <c:showOutline val="1"/>
        <c:showKeys val="1"/>
        <c:spPr>
          <a:solidFill>
            <a:srgbClr val="FFFF00"/>
          </a:solidFill>
          <a:ln w="28575" cap="flat" cmpd="sng" algn="ctr">
            <a:solidFill>
              <a:srgbClr val="D5C6EC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</c:spPr>
    </c:plotArea>
    <c:plotVisOnly val="1"/>
    <c:dispBlanksAs val="gap"/>
    <c:showDLblsOverMax val="0"/>
  </c:chart>
  <c:spPr>
    <a:gradFill rotWithShape="1">
      <a:gsLst>
        <a:gs pos="0">
          <a:schemeClr val="accent6">
            <a:lumMod val="110000"/>
            <a:satMod val="105000"/>
            <a:tint val="67000"/>
          </a:schemeClr>
        </a:gs>
        <a:gs pos="50000">
          <a:schemeClr val="accent6">
            <a:lumMod val="105000"/>
            <a:satMod val="103000"/>
            <a:tint val="73000"/>
          </a:schemeClr>
        </a:gs>
        <a:gs pos="100000">
          <a:schemeClr val="accent6">
            <a:lumMod val="105000"/>
            <a:satMod val="109000"/>
            <a:tint val="81000"/>
          </a:schemeClr>
        </a:gs>
      </a:gsLst>
      <a:lin ang="5400000" scaled="0"/>
    </a:gradFill>
    <a:ln w="635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585833225000922"/>
          <c:y val="6.12562989952497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д/д по б-ни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1-3л</c:v>
                </c:pt>
                <c:pt idx="2">
                  <c:v>3-5л</c:v>
                </c:pt>
                <c:pt idx="3">
                  <c:v>6-7л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5427</c:v>
                </c:pt>
                <c:pt idx="1">
                  <c:v>1575</c:v>
                </c:pt>
                <c:pt idx="2">
                  <c:v>3103</c:v>
                </c:pt>
                <c:pt idx="3">
                  <c:v>749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проп д/д всего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</c:dPt>
                <c:cat>
                  <c:strRef>
                    <c:extLst>
                      <c:ext uri="{02D57815-91ED-43cb-92C2-25804820EDAC}">
                        <c15:formulaRef>
                          <c15:sqref>Лист1!$A$2:$A$5</c15:sqref>
                        </c15:formulaRef>
                      </c:ext>
                    </c:extLst>
                    <c:strCache>
                      <c:ptCount val="4"/>
                      <c:pt idx="0">
                        <c:v>всего</c:v>
                      </c:pt>
                      <c:pt idx="1">
                        <c:v>1-3л</c:v>
                      </c:pt>
                      <c:pt idx="2">
                        <c:v>3-5л</c:v>
                      </c:pt>
                      <c:pt idx="3">
                        <c:v>6-7л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15350</c:v>
                      </c:pt>
                      <c:pt idx="1">
                        <c:v>2976</c:v>
                      </c:pt>
                      <c:pt idx="2">
                        <c:v>14838</c:v>
                      </c:pt>
                      <c:pt idx="3">
                        <c:v>4758</c:v>
                      </c:pt>
                    </c:numCache>
                  </c:numRef>
                </c:val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пров д/д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Лист1!$A$2:$A$5</c15:sqref>
                        </c15:formulaRef>
                      </c:ext>
                    </c:extLst>
                    <c:strCache>
                      <c:ptCount val="4"/>
                      <c:pt idx="0">
                        <c:v>всего</c:v>
                      </c:pt>
                      <c:pt idx="1">
                        <c:v>1-3л</c:v>
                      </c:pt>
                      <c:pt idx="2">
                        <c:v>3-5л</c:v>
                      </c:pt>
                      <c:pt idx="3">
                        <c:v>6-7л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22667</c:v>
                      </c:pt>
                      <c:pt idx="1">
                        <c:v>3149</c:v>
                      </c:pt>
                      <c:pt idx="2">
                        <c:v>15631</c:v>
                      </c:pt>
                      <c:pt idx="3">
                        <c:v>3887</c:v>
                      </c:pt>
                    </c:numCache>
                  </c:numRef>
                </c:val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993271102021985E-2"/>
          <c:y val="0.90105923685801459"/>
          <c:w val="0.69356520026620672"/>
          <c:h val="9.89407631419853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b="1" i="0" baseline="0">
                <a:solidFill>
                  <a:srgbClr val="FF0000"/>
                </a:solidFill>
              </a:rPr>
              <a:t>Проп д/д всего</a:t>
            </a:r>
          </a:p>
        </c:rich>
      </c:tx>
      <c:layout>
        <c:manualLayout>
          <c:xMode val="edge"/>
          <c:yMode val="edge"/>
          <c:x val="0.17957259879554605"/>
          <c:y val="4.771494477610840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проп д/д всего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3"/>
              <c:layout>
                <c:manualLayout>
                  <c:x val="4.825482360887539E-2"/>
                  <c:y val="1.03445659178023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1-3л</c:v>
                </c:pt>
                <c:pt idx="2">
                  <c:v>3-5л</c:v>
                </c:pt>
                <c:pt idx="3">
                  <c:v>6-7л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15350</c:v>
                </c:pt>
                <c:pt idx="1">
                  <c:v>3244</c:v>
                </c:pt>
                <c:pt idx="2">
                  <c:v>10078</c:v>
                </c:pt>
                <c:pt idx="3">
                  <c:v>2028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728845020842525"/>
          <c:y val="0.93946703151818689"/>
          <c:w val="0.66542309452241499"/>
          <c:h val="5.8839433169631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 д/д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7.4217683108338275E-2"/>
                  <c:y val="-0.1485827277297201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1-3л</c:v>
                </c:pt>
                <c:pt idx="2">
                  <c:v>3-5л</c:v>
                </c:pt>
                <c:pt idx="3">
                  <c:v>6-7л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22572</c:v>
                </c:pt>
                <c:pt idx="1">
                  <c:v>2976</c:v>
                </c:pt>
                <c:pt idx="2">
                  <c:v>14838</c:v>
                </c:pt>
                <c:pt idx="3">
                  <c:v>4758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12740-4A03-409B-9C47-B527560B67C4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5F313-F2BB-4F50-9481-F9355F188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53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8FB1-814A-4351-BE9E-F6DBC2A4EED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857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F313-F2BB-4F50-9481-F9355F1885E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79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076-7378-46D4-8ED1-945AAEB2A15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0019-0637-4619-936B-DC504B60A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80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076-7378-46D4-8ED1-945AAEB2A15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0019-0637-4619-936B-DC504B60A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2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076-7378-46D4-8ED1-945AAEB2A15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0019-0637-4619-936B-DC504B60A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4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076-7378-46D4-8ED1-945AAEB2A15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0019-0637-4619-936B-DC504B60A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7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076-7378-46D4-8ED1-945AAEB2A15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0019-0637-4619-936B-DC504B60A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76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076-7378-46D4-8ED1-945AAEB2A15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0019-0637-4619-936B-DC504B60A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78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076-7378-46D4-8ED1-945AAEB2A15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0019-0637-4619-936B-DC504B60A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9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076-7378-46D4-8ED1-945AAEB2A15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0019-0637-4619-936B-DC504B60A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38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076-7378-46D4-8ED1-945AAEB2A15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0019-0637-4619-936B-DC504B60A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74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076-7378-46D4-8ED1-945AAEB2A15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0019-0637-4619-936B-DC504B60A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74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076-7378-46D4-8ED1-945AAEB2A15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0019-0637-4619-936B-DC504B60A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83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B3076-7378-46D4-8ED1-945AAEB2A15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B0019-0637-4619-936B-DC504B60A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76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53701"/>
            <a:ext cx="12635346" cy="80404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30385" y="-1678199"/>
            <a:ext cx="6096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</a:pPr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23446" y="1"/>
            <a:ext cx="6020554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медицинской деятельности в детском саду № 6  «Берёзка» осуществляется на основании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лицензии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медицинскую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 -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14-01-002785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31.08.2020г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 algn="just">
              <a:lnSpc>
                <a:spcPct val="115000"/>
              </a:lnSpc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Медицинское обслуживание воспитанников осуществляют: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педиатр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высшей категории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15000"/>
              </a:lnSpc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Махно 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Надежда Александровна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медицинский персонал: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старшая медицинская сестра высшей категории 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Волкова Надежда Григорьевна.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384" y="2588818"/>
            <a:ext cx="2553047" cy="348838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28999" r="63702" b="48798"/>
          <a:stretch>
            <a:fillRect/>
          </a:stretch>
        </p:blipFill>
        <p:spPr bwMode="auto">
          <a:xfrm>
            <a:off x="675409" y="1639781"/>
            <a:ext cx="2004691" cy="269322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81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FF00"/>
            </a:gs>
            <a:gs pos="48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80000">
              <a:srgbClr val="71FFB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14749" y="1963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Замена продуктов питания детям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с аллергической патологией 2021г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977000"/>
              </p:ext>
            </p:extLst>
          </p:nvPr>
        </p:nvGraphicFramePr>
        <p:xfrm>
          <a:off x="2065540" y="1257297"/>
          <a:ext cx="7899340" cy="5327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2596"/>
                <a:gridCol w="1235014"/>
                <a:gridCol w="1028416"/>
                <a:gridCol w="1769366"/>
                <a:gridCol w="1010178"/>
                <a:gridCol w="1733770"/>
              </a:tblGrid>
              <a:tr h="1272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детей, нуждающихся в замене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Продукт, подлежащий замене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граммах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 замены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граммах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9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яйцо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40 0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сыр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20, 0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9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цитрус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150,0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яблоко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150,0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1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рыба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150,0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мясо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120,0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9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курица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112,0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мясо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120,0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1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рис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40,0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гречка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45,0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1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манка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25,0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ячка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25,0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1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макароны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50,0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картофель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190,0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1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творог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100,0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Мясо туш с овощами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200,0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1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молоко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180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Сок фруктовый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180,0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1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3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59494"/>
          </a:xfrm>
          <a:gradFill>
            <a:gsLst>
              <a:gs pos="0">
                <a:srgbClr val="FFFF00"/>
              </a:gs>
              <a:gs pos="55000">
                <a:schemeClr val="accent1">
                  <a:lumMod val="45000"/>
                  <a:lumOff val="55000"/>
                </a:schemeClr>
              </a:gs>
              <a:gs pos="9100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ru-RU" altLang="ru-RU" dirty="0">
                <a:solidFill>
                  <a:srgbClr val="CC0000"/>
                </a:solidFill>
                <a:latin typeface="Constantia" pitchFamily="18" charset="0"/>
              </a:rPr>
              <a:t>- </a:t>
            </a:r>
            <a:r>
              <a:rPr lang="ru-RU" altLang="ru-RU" b="1" i="1" dirty="0">
                <a:solidFill>
                  <a:srgbClr val="002060"/>
                </a:solidFill>
                <a:latin typeface="Constantia" pitchFamily="18" charset="0"/>
              </a:rPr>
              <a:t>ознакомление с приказом Минздрава России от 26.11.1998 № 342 "Об усилении мероприятий по профилактике эпидемического сыпного тифа и борьбе с педикулезом"; </a:t>
            </a:r>
            <a:endParaRPr lang="ru-RU" altLang="ru-RU" dirty="0">
              <a:solidFill>
                <a:srgbClr val="002060"/>
              </a:solidFill>
              <a:latin typeface="Constantia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Constantia" pitchFamily="18" charset="0"/>
              </a:rPr>
              <a:t>- </a:t>
            </a:r>
            <a:r>
              <a:rPr lang="ru-RU" altLang="ru-RU" b="1" i="1" dirty="0">
                <a:solidFill>
                  <a:srgbClr val="002060"/>
                </a:solidFill>
                <a:latin typeface="Constantia" pitchFamily="18" charset="0"/>
              </a:rPr>
              <a:t>проведение еженедельного осмотра воспитанников согласно санитарно-эпидемиологическим правилам и нормативам "Санитарно-эпидемиологические требования к устройству, содержанию и организации режима работы в дошкольных организациях. СанПиН 2.4.3648-20", утв. постановлением Главного государственного санитарного врача РФ от 29.09.2020 № 28. </a:t>
            </a:r>
            <a:endParaRPr lang="ru-RU" altLang="ru-RU" dirty="0">
              <a:solidFill>
                <a:srgbClr val="002060"/>
              </a:solidFill>
              <a:latin typeface="Constantia" pitchFamily="18" charset="0"/>
            </a:endParaRPr>
          </a:p>
          <a:p>
            <a:pPr>
              <a:defRPr/>
            </a:pPr>
            <a:endParaRPr lang="ru-RU" altLang="ru-RU" dirty="0">
              <a:solidFill>
                <a:srgbClr val="002060"/>
              </a:solidFill>
              <a:latin typeface="Constantia" pitchFamily="18" charset="0"/>
            </a:endParaRPr>
          </a:p>
          <a:p>
            <a:pPr marL="0" indent="0" algn="ctr">
              <a:buNone/>
              <a:defRPr/>
            </a:pPr>
            <a:r>
              <a:rPr lang="ru-RU" sz="7000" kern="0" dirty="0">
                <a:ln>
                  <a:solidFill>
                    <a:srgbClr val="7030A0"/>
                  </a:solidFill>
                </a:ln>
                <a:solidFill>
                  <a:srgbClr val="CC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BeeskneesC" pitchFamily="82" charset="0"/>
              </a:rPr>
              <a:t>Профилактика гельминтоза</a:t>
            </a:r>
          </a:p>
          <a:p>
            <a:pPr>
              <a:defRPr/>
            </a:pPr>
            <a:endParaRPr lang="ru-RU" altLang="ru-RU" dirty="0">
              <a:solidFill>
                <a:srgbClr val="002060"/>
              </a:solidFill>
              <a:latin typeface="Constantia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Constantia" pitchFamily="18" charset="0"/>
              </a:rPr>
              <a:t>- </a:t>
            </a:r>
            <a:r>
              <a:rPr lang="ru-RU" altLang="ru-RU" b="1" i="1" dirty="0">
                <a:solidFill>
                  <a:srgbClr val="002060"/>
                </a:solidFill>
                <a:latin typeface="Constantia" pitchFamily="18" charset="0"/>
              </a:rPr>
              <a:t>ознакомление с санитарно-эпидемиологическими правилами и нормативами "Профилактика паразитарных болезней на территории Российской Федерации. СанПиН 3.2.1333-03", утв. Главным государственным санитарным врачом РФ 28.05.2003; </a:t>
            </a:r>
            <a:endParaRPr lang="ru-RU" altLang="ru-RU" dirty="0">
              <a:solidFill>
                <a:srgbClr val="002060"/>
              </a:solidFill>
              <a:latin typeface="Constantia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Constantia" pitchFamily="18" charset="0"/>
              </a:rPr>
              <a:t>- обследование воспитанников; </a:t>
            </a: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Constantia" pitchFamily="18" charset="0"/>
              </a:rPr>
              <a:t>- обработка песка в песочницах; </a:t>
            </a: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Constantia" pitchFamily="18" charset="0"/>
              </a:rPr>
              <a:t>- укрытие песка тентом от животных.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F00"/>
              </a:gs>
              <a:gs pos="55000">
                <a:schemeClr val="accent1">
                  <a:lumMod val="45000"/>
                  <a:lumOff val="55000"/>
                </a:schemeClr>
              </a:gs>
              <a:gs pos="9100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b="1" kern="0" dirty="0">
                <a:ln>
                  <a:solidFill>
                    <a:srgbClr val="7030A0"/>
                  </a:solidFill>
                </a:ln>
                <a:solidFill>
                  <a:srgbClr val="CC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BeeskneesC" pitchFamily="82" charset="0"/>
              </a:rPr>
              <a:t> </a:t>
            </a:r>
            <a:r>
              <a:rPr lang="ru-RU" b="1" kern="0" dirty="0" smtClean="0">
                <a:ln>
                  <a:solidFill>
                    <a:srgbClr val="7030A0"/>
                  </a:solidFill>
                </a:ln>
                <a:solidFill>
                  <a:srgbClr val="CC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BeeskneesC" pitchFamily="82" charset="0"/>
              </a:rPr>
              <a:t>                           Профилактика </a:t>
            </a:r>
            <a:r>
              <a:rPr lang="ru-RU" b="1" kern="0" dirty="0">
                <a:ln>
                  <a:solidFill>
                    <a:srgbClr val="7030A0"/>
                  </a:solidFill>
                </a:ln>
                <a:solidFill>
                  <a:srgbClr val="CC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BeeskneesC" pitchFamily="82" charset="0"/>
              </a:rPr>
              <a:t>педикулеза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45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0000">
              <a:schemeClr val="accent1">
                <a:lumMod val="45000"/>
                <a:lumOff val="55000"/>
              </a:schemeClr>
            </a:gs>
            <a:gs pos="100000">
              <a:srgbClr val="8BFFB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48000" y="245069"/>
            <a:ext cx="5677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b="1" kern="0" dirty="0">
                <a:solidFill>
                  <a:srgbClr val="FF0000"/>
                </a:solidFill>
              </a:rPr>
              <a:t>Распределение детей по группам здоровья </a:t>
            </a:r>
            <a:r>
              <a:rPr lang="ru-RU" b="1" kern="0" dirty="0" smtClean="0">
                <a:solidFill>
                  <a:srgbClr val="FF0000"/>
                </a:solidFill>
              </a:rPr>
              <a:t>2021 </a:t>
            </a:r>
            <a:r>
              <a:rPr lang="ru-RU" b="1" kern="0" dirty="0">
                <a:solidFill>
                  <a:srgbClr val="FF0000"/>
                </a:solidFill>
              </a:rPr>
              <a:t>г.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41302257"/>
              </p:ext>
            </p:extLst>
          </p:nvPr>
        </p:nvGraphicFramePr>
        <p:xfrm>
          <a:off x="503646" y="888275"/>
          <a:ext cx="6419669" cy="3161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746704577"/>
              </p:ext>
            </p:extLst>
          </p:nvPr>
        </p:nvGraphicFramePr>
        <p:xfrm>
          <a:off x="6400800" y="3108961"/>
          <a:ext cx="5512525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46907" y="4508626"/>
            <a:ext cx="2670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Улучшили 12 детей, ухудшили 34 ребёнка ,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б</a:t>
            </a:r>
            <a:r>
              <a:rPr lang="ru-RU" b="1" i="1" dirty="0" smtClean="0">
                <a:solidFill>
                  <a:srgbClr val="FF0000"/>
                </a:solidFill>
              </a:rPr>
              <a:t>ез изменения 110 детей.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0000">
              <a:schemeClr val="accent1">
                <a:lumMod val="45000"/>
                <a:lumOff val="55000"/>
              </a:schemeClr>
            </a:gs>
            <a:gs pos="100000">
              <a:srgbClr val="8BFFB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3555"/>
            <a:ext cx="10515600" cy="4753408"/>
          </a:xfrm>
          <a:noFill/>
        </p:spPr>
        <p:txBody>
          <a:bodyPr/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Иммунизацию детей, посещающих детский сад, проводят в медицинском кабинете  при наличии лицензии на медицинскую деятельность и строгом соблюдении установленных требований.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Иммунизацию против туберкулеза и 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тубдиагностику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осуществляют в отдельное время, на специально выделенном столе, отдельным инструментарием, который используют только для этих целей. В детском саду №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плановая иммунопрофилактика инфекционных заболеваний в соответствии с ФЗ №157 от 17 сентября 1998 г. «Об иммунопрофилактике инфекционных болезней», МУ 3.3. 1889-04 «Порядок проведения профилактических прививок», МУ 3.3. 1891-04«Иммунопрофилактика инфекционных болезней, организация работы прививочного кабинета…..», и другими инструктивно-методическими документами МЗ СРРФ, РС(Я); нормативными документами, совместно с детской поликлиникой г. Мирного. Перед проведением вакцинации родители подписывают «Добровольное информированное согласие». Непосредственно перед процедурой ребенок осматривается врачом с обязательной термометрией, с соблюдением медицинским отводов (если они есть). 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815540"/>
            <a:ext cx="609814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                  Иммунопрофилактика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462" y="5169262"/>
            <a:ext cx="2249619" cy="16887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248" y="5390898"/>
            <a:ext cx="1987468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0000">
              <a:schemeClr val="accent1">
                <a:lumMod val="45000"/>
                <a:lumOff val="55000"/>
              </a:schemeClr>
            </a:gs>
            <a:gs pos="100000">
              <a:srgbClr val="8BFFB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81350" y="15308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Анализ выполнения плана иммунизации в детском саду № 6 за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2021 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04558499"/>
              </p:ext>
            </p:extLst>
          </p:nvPr>
        </p:nvGraphicFramePr>
        <p:xfrm>
          <a:off x="1018309" y="1111826"/>
          <a:ext cx="10588336" cy="6089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511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0000">
              <a:schemeClr val="accent1">
                <a:lumMod val="45000"/>
                <a:lumOff val="55000"/>
              </a:schemeClr>
            </a:gs>
            <a:gs pos="100000">
              <a:srgbClr val="8BFFB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2D050"/>
              </a:gs>
              <a:gs pos="63000">
                <a:schemeClr val="accent6">
                  <a:lumMod val="45000"/>
                  <a:lumOff val="55000"/>
                </a:schemeClr>
              </a:gs>
              <a:gs pos="67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b="1" dirty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Comic Sans MS" panose="030F0702030302020204" pitchFamily="66" charset="0"/>
                <a:ea typeface="+mn-ea"/>
                <a:cs typeface="+mn-cs"/>
              </a:rPr>
              <a:t>Мероприятий по профилактике, раннему и своевременному выявлению туберкулеза у детей.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8864"/>
            <a:ext cx="10515600" cy="4878099"/>
          </a:xfrm>
          <a:noFill/>
        </p:spPr>
        <p:txBody>
          <a:bodyPr/>
          <a:lstStyle/>
          <a:p>
            <a:pPr lvl="0" algn="ctr"/>
            <a: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Профилактика туберкулеза</a:t>
            </a:r>
          </a:p>
          <a:p>
            <a:pPr lvl="1" eaLnBrk="0" hangingPunct="0">
              <a:buFont typeface="Wingdings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планирование и организация ревакцинации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БЦЖ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0" hangingPunct="0">
              <a:buFont typeface="Wingdings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санитарное просвещение персонала и родителей детей, посещающих наш детский сад</a:t>
            </a:r>
          </a:p>
          <a:p>
            <a:pPr lvl="1" algn="ctr" eaLnBrk="0" hangingPunct="0"/>
            <a:r>
              <a:rPr lang="ru-RU" sz="1200" b="1" i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Своевременное выявление больных туберкулезом</a:t>
            </a:r>
          </a:p>
          <a:p>
            <a:pPr lvl="1" eaLnBrk="0" hangingPunct="0">
              <a:buFont typeface="Wingdings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туберкулинодиагностика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(проводится ежегодно согласно календарного плана путем постановки Р - манту</a:t>
            </a:r>
          </a:p>
          <a:p>
            <a:pPr lvl="1" eaLnBrk="0" hangingPunct="0">
              <a:buFont typeface="Wingdings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Отбор детей для постановки </a:t>
            </a:r>
            <a:r>
              <a:rPr lang="ru-RU" sz="12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Диаскин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теста.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lvl="0" indent="0" algn="ctr" eaLnBrk="0" hangingPunct="0"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Совместная работа 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lvl="1" eaLnBrk="0" hangingPunct="0">
              <a:buFont typeface="Wingdings" pitchFamily="2" charset="2"/>
              <a:buChar char="ü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поликлиникой с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поликлиникой ГБУ РС(Я) МЦРБ.</a:t>
            </a:r>
          </a:p>
          <a:p>
            <a:pPr lvl="1" eaLnBrk="0" hangingPunct="0">
              <a:buFont typeface="Wingdings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противотуберкулезным диспансером ГБУ РС(Я) МЦРБ.</a:t>
            </a:r>
          </a:p>
          <a:p>
            <a:pPr lvl="1" eaLnBrk="0" hangingPunct="0">
              <a:buFont typeface="Wingdings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ФБУЗ «Центр гигиены и эпидемиологии в РС(Я)»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672" y="3438871"/>
            <a:ext cx="2616790" cy="255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3118" y="3749159"/>
            <a:ext cx="5235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err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Туберкулинодиагностика</a:t>
            </a:r>
            <a:r>
              <a:rPr lang="ru-RU" b="1" i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за </a:t>
            </a: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2020-2021 </a:t>
            </a:r>
            <a:r>
              <a:rPr lang="ru-RU" b="1" i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год</a:t>
            </a:r>
            <a:endParaRPr lang="ru-RU" b="1" i="1" dirty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171187"/>
              </p:ext>
            </p:extLst>
          </p:nvPr>
        </p:nvGraphicFramePr>
        <p:xfrm>
          <a:off x="1798320" y="4461927"/>
          <a:ext cx="5897864" cy="129913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06635"/>
                <a:gridCol w="691402"/>
                <a:gridCol w="814089"/>
                <a:gridCol w="1123930"/>
                <a:gridCol w="1141860"/>
                <a:gridCol w="1319948"/>
              </a:tblGrid>
              <a:tr h="56761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Год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План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Охват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Отрицательно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Сомнительно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Положительно</a:t>
                      </a:r>
                    </a:p>
                    <a:p>
                      <a:r>
                        <a:rPr lang="ru-RU" sz="800" dirty="0" smtClean="0">
                          <a:solidFill>
                            <a:srgbClr val="FF0000"/>
                          </a:solidFill>
                        </a:rPr>
                        <a:t>( в том числе</a:t>
                      </a:r>
                      <a:r>
                        <a:rPr lang="ru-RU" sz="800" baseline="0" dirty="0" smtClean="0">
                          <a:solidFill>
                            <a:srgbClr val="FF0000"/>
                          </a:solidFill>
                        </a:rPr>
                        <a:t> ПВА)</a:t>
                      </a:r>
                      <a:endParaRPr lang="ru-RU" sz="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</a:t>
                      </a:r>
                      <a:endParaRPr lang="ru-RU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23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0000">
              <a:schemeClr val="accent1">
                <a:lumMod val="45000"/>
                <a:lumOff val="55000"/>
              </a:schemeClr>
            </a:gs>
            <a:gs pos="100000">
              <a:srgbClr val="8BFFB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6993" y="267851"/>
            <a:ext cx="6096000" cy="11112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</a:rPr>
              <a:t>Отчет о результатах осмотра детей узкими специалистами в 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2021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</a:rPr>
              <a:t>г.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095936"/>
              </p:ext>
            </p:extLst>
          </p:nvPr>
        </p:nvGraphicFramePr>
        <p:xfrm>
          <a:off x="501445" y="827517"/>
          <a:ext cx="5838396" cy="58689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8423"/>
                <a:gridCol w="863183"/>
                <a:gridCol w="1281200"/>
                <a:gridCol w="567266"/>
                <a:gridCol w="650380"/>
                <a:gridCol w="718972"/>
                <a:gridCol w="718972"/>
              </a:tblGrid>
              <a:tr h="326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Контингент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Подлежало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Осмотрено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Кол-во детей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% осмотр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выявлено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Из них впервые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</a:tr>
              <a:tr h="217387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7 лет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26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невропатолог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23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89%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 marL="50480" marR="50480" marT="0" marB="0"/>
                </a:tc>
              </a:tr>
              <a:tr h="217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стоматолог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/>
                        <a:t>23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89%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</a:t>
                      </a:r>
                      <a:endParaRPr lang="ru-RU" sz="1000" dirty="0"/>
                    </a:p>
                  </a:txBody>
                  <a:tcPr marL="50480" marR="50480" marT="0" marB="0"/>
                </a:tc>
              </a:tr>
              <a:tr h="217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лор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/>
                        <a:t>23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/>
                        <a:t>89%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 marL="50480" marR="50480" marT="0" marB="0"/>
                </a:tc>
              </a:tr>
              <a:tr h="217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Офтальмолог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/>
                        <a:t>23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/>
                        <a:t>89%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 marL="50480" marR="50480" marT="0" marB="0"/>
                </a:tc>
              </a:tr>
              <a:tr h="217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педиатр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23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89%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</a:tr>
              <a:tr h="154395">
                <a:tc rowSpan="1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6 лет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лор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37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</a:tr>
              <a:tr h="171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Офтальмолог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37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</a:tr>
              <a:tr h="1924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 невропатолог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37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</a:tr>
              <a:tr h="1982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</a:rPr>
                        <a:t>стоматолог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37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психиатр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37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 marL="50480" marR="50480" marT="0" marB="0"/>
                </a:tc>
              </a:tr>
              <a:tr h="164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гинеколог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18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</a:tr>
              <a:tr h="1471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хирург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37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</a:tr>
              <a:tr h="155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ортопед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37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</a:tr>
              <a:tr h="195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эндокринолог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37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</a:tr>
              <a:tr h="174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уролог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19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</a:tr>
              <a:tr h="148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педиатр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37</a:t>
                      </a: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</a:tr>
              <a:tr h="15767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4 – 5 лет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стоматолог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36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42%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</a:tr>
              <a:tr h="156754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педиатр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36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42%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</a:tr>
              <a:tr h="202692"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3 года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22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невропатолог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15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68%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</a:tr>
              <a:tr h="174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хирург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15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68%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стоматолог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15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68%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</a:tr>
              <a:tr h="174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Офтальмолог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15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68%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</a:tr>
              <a:tr h="174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лор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15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68%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гинеколог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68%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</a:tr>
              <a:tr h="165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уролог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68%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</a:tr>
              <a:tr h="22397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педиатр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15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68%</a:t>
                      </a:r>
                      <a:endParaRPr lang="ru-RU" sz="1000" dirty="0"/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</a:tr>
              <a:tr h="191589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года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</a:rPr>
                        <a:t>Стоматолог</a:t>
                      </a: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</a:tr>
              <a:tr h="191588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</a:rPr>
                        <a:t>психиатр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</a:tr>
              <a:tr h="19158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педиатр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152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76%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135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0" marR="50480" marT="0" marB="0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61380074"/>
              </p:ext>
            </p:extLst>
          </p:nvPr>
        </p:nvGraphicFramePr>
        <p:xfrm>
          <a:off x="6567948" y="1160206"/>
          <a:ext cx="4847304" cy="5014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13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0000">
              <a:schemeClr val="accent1">
                <a:lumMod val="45000"/>
                <a:lumOff val="55000"/>
              </a:schemeClr>
            </a:gs>
            <a:gs pos="100000">
              <a:srgbClr val="8BFFB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24981" y="347994"/>
            <a:ext cx="6096000" cy="6559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</a:rPr>
              <a:t>Профилактические осмотры детей в 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2021г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75917510"/>
              </p:ext>
            </p:extLst>
          </p:nvPr>
        </p:nvGraphicFramePr>
        <p:xfrm>
          <a:off x="5622201" y="675968"/>
          <a:ext cx="6176475" cy="4721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517777"/>
              </p:ext>
            </p:extLst>
          </p:nvPr>
        </p:nvGraphicFramePr>
        <p:xfrm>
          <a:off x="208230" y="1285797"/>
          <a:ext cx="5232905" cy="435735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16047"/>
                <a:gridCol w="397415"/>
                <a:gridCol w="480466"/>
                <a:gridCol w="516353"/>
                <a:gridCol w="434566"/>
                <a:gridCol w="489122"/>
                <a:gridCol w="624910"/>
                <a:gridCol w="574728"/>
                <a:gridCol w="574728"/>
                <a:gridCol w="624570"/>
              </a:tblGrid>
              <a:tr h="883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Подлежало осмотрам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Осмотрено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охвата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Выявлено больных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 них оздоровлено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оздоровленных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Осмотрено «Д» больных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 них оздоровлено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оздоровленных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5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89%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91%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50</a:t>
                      </a: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73%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5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4-5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42%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9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68%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3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80%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3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всего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3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FFFF00"/>
            </a:gs>
            <a:gs pos="48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80000">
              <a:srgbClr val="71FFB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0" y="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             Заболеваемость в случаях за 2021г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69448129"/>
              </p:ext>
            </p:extLst>
          </p:nvPr>
        </p:nvGraphicFramePr>
        <p:xfrm>
          <a:off x="2032000" y="574812"/>
          <a:ext cx="7112000" cy="5119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355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FF00"/>
            </a:gs>
            <a:gs pos="77000">
              <a:schemeClr val="accent1">
                <a:lumMod val="40000"/>
                <a:lumOff val="60000"/>
              </a:schemeClr>
            </a:gs>
            <a:gs pos="100000">
              <a:srgbClr val="71FFB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3701" y="229530"/>
            <a:ext cx="6785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Анализ посещаемости и заболеваемости детей за 2021г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937603519"/>
              </p:ext>
            </p:extLst>
          </p:nvPr>
        </p:nvGraphicFramePr>
        <p:xfrm>
          <a:off x="0" y="681816"/>
          <a:ext cx="4123112" cy="430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130753131"/>
              </p:ext>
            </p:extLst>
          </p:nvPr>
        </p:nvGraphicFramePr>
        <p:xfrm>
          <a:off x="4039986" y="864522"/>
          <a:ext cx="4056610" cy="3997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928036887"/>
              </p:ext>
            </p:extLst>
          </p:nvPr>
        </p:nvGraphicFramePr>
        <p:xfrm>
          <a:off x="8013469" y="764771"/>
          <a:ext cx="3956859" cy="4222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923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FF00"/>
            </a:gs>
            <a:gs pos="60000">
              <a:schemeClr val="accent1">
                <a:lumMod val="45000"/>
                <a:lumOff val="55000"/>
              </a:schemeClr>
            </a:gs>
            <a:gs pos="76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33691" y="1999388"/>
            <a:ext cx="4170266" cy="1735494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i="1" dirty="0" smtClean="0">
                <a:solidFill>
                  <a:srgbClr val="FF0000"/>
                </a:solidFill>
              </a:rPr>
              <a:t>СПИСОЧН СОСТАВ </a:t>
            </a:r>
          </a:p>
          <a:p>
            <a:pPr algn="ctr"/>
            <a:r>
              <a:rPr lang="ru-RU" sz="1800" b="1" i="1" dirty="0" smtClean="0">
                <a:solidFill>
                  <a:srgbClr val="FF0000"/>
                </a:solidFill>
              </a:rPr>
              <a:t>    149  детей</a:t>
            </a:r>
            <a:endParaRPr lang="ru-RU" sz="1800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73508" y="4632960"/>
            <a:ext cx="3520002" cy="1104833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Группа подготовительного возраста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( 6-7 лет)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«Солнышко»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плановая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наполняемость 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25 воспитанников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8241118" y="352253"/>
            <a:ext cx="2736857" cy="125703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Группа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младшего возраста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(3- 4 года)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« Пчёлка </a:t>
            </a:r>
            <a:r>
              <a:rPr lang="ru-RU" sz="14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плановая наполняемость 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28 воспитанников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8754428" y="2078311"/>
            <a:ext cx="3076788" cy="1321697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Группа старшего возраста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(5 - 6 лет)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« Гномики 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плановая наполняемость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23 воспитанника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8304234" y="4233992"/>
            <a:ext cx="3244739" cy="132705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Группа подготовительного возраста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(6 -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лет)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«Звёздочка»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плановая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наполняемость 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25 воспитанников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2300" y="14859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846581" y="144018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965" y="5013241"/>
            <a:ext cx="862444" cy="86244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272" y="993229"/>
            <a:ext cx="843374" cy="83778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832" y="3205290"/>
            <a:ext cx="936678" cy="82278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341" y="5034673"/>
            <a:ext cx="796800" cy="85371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49441" y="3108067"/>
            <a:ext cx="911929" cy="79858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32919" y="487861"/>
            <a:ext cx="3520002" cy="1327053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Группа раннего возраста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( 2-3 лет)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«Цыплята»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плановая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наполняемость 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20 воспитанников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69" y="1031641"/>
            <a:ext cx="940142" cy="94014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9" name="Объект 18"/>
          <p:cNvSpPr>
            <a:spLocks noGrp="1"/>
          </p:cNvSpPr>
          <p:nvPr>
            <p:ph idx="1"/>
          </p:nvPr>
        </p:nvSpPr>
        <p:spPr>
          <a:xfrm>
            <a:off x="838200" y="2235514"/>
            <a:ext cx="2993765" cy="1369836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Группа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среднего возраста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(4-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года)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« Радуга </a:t>
            </a:r>
            <a:r>
              <a:rPr lang="ru-RU" sz="14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»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плановая наполняемость 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28 воспитанников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1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FF00"/>
            </a:gs>
            <a:gs pos="48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80000">
              <a:srgbClr val="71FFB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54477" y="17582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      Индекс здоровья 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детей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и ЧБД за 2021г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23839458"/>
              </p:ext>
            </p:extLst>
          </p:nvPr>
        </p:nvGraphicFramePr>
        <p:xfrm>
          <a:off x="609600" y="719666"/>
          <a:ext cx="5309419" cy="3449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374954054"/>
              </p:ext>
            </p:extLst>
          </p:nvPr>
        </p:nvGraphicFramePr>
        <p:xfrm>
          <a:off x="6145161" y="719667"/>
          <a:ext cx="5771536" cy="3567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987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FFFF00"/>
            </a:gs>
            <a:gs pos="82000">
              <a:srgbClr val="3BCCFF"/>
            </a:gs>
            <a:gs pos="96000">
              <a:srgbClr val="71FFB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конечная звезда 1"/>
          <p:cNvSpPr/>
          <p:nvPr/>
        </p:nvSpPr>
        <p:spPr>
          <a:xfrm>
            <a:off x="3386179" y="0"/>
            <a:ext cx="2296671" cy="1932709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Индивидуальные консультации с родителями</a:t>
            </a:r>
            <a:endParaRPr lang="ru-RU" sz="12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517923" y="2122347"/>
            <a:ext cx="3441290" cy="147483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04620" y="2369573"/>
            <a:ext cx="2467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Санитарно</a:t>
            </a:r>
            <a:r>
              <a:rPr lang="ru-RU" b="1" dirty="0" smtClean="0">
                <a:solidFill>
                  <a:srgbClr val="FF0000"/>
                </a:solidFill>
              </a:rPr>
              <a:t> просветительная работа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6-конечная звезда 8"/>
          <p:cNvSpPr/>
          <p:nvPr/>
        </p:nvSpPr>
        <p:spPr>
          <a:xfrm>
            <a:off x="883839" y="1507019"/>
            <a:ext cx="2222091" cy="1725108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Информационные       стенды</a:t>
            </a:r>
          </a:p>
        </p:txBody>
      </p:sp>
      <p:sp>
        <p:nvSpPr>
          <p:cNvPr id="11" name="6-конечная звезда 10"/>
          <p:cNvSpPr/>
          <p:nvPr/>
        </p:nvSpPr>
        <p:spPr>
          <a:xfrm>
            <a:off x="8169406" y="3991896"/>
            <a:ext cx="1820168" cy="1710812"/>
          </a:xfrm>
          <a:prstGeom prst="star6">
            <a:avLst/>
          </a:prstGeom>
          <a:solidFill>
            <a:srgbClr val="8BF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</a:rPr>
              <a:t>Инструктажи с сотрудниками</a:t>
            </a:r>
          </a:p>
        </p:txBody>
      </p:sp>
      <p:sp>
        <p:nvSpPr>
          <p:cNvPr id="12" name="6-конечная звезда 11"/>
          <p:cNvSpPr/>
          <p:nvPr/>
        </p:nvSpPr>
        <p:spPr>
          <a:xfrm>
            <a:off x="1610362" y="3320254"/>
            <a:ext cx="2145561" cy="1625372"/>
          </a:xfrm>
          <a:prstGeom prst="star6">
            <a:avLst/>
          </a:prstGeom>
          <a:solidFill>
            <a:srgbClr val="2CDC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Выступление на педсоветах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" name="6-конечная звезда 12"/>
          <p:cNvSpPr/>
          <p:nvPr/>
        </p:nvSpPr>
        <p:spPr>
          <a:xfrm>
            <a:off x="4810509" y="4375355"/>
            <a:ext cx="2045109" cy="1786129"/>
          </a:xfrm>
          <a:prstGeom prst="star6">
            <a:avLst/>
          </a:prstGeom>
          <a:solidFill>
            <a:srgbClr val="C66A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 Выпуск </a:t>
            </a:r>
            <a:r>
              <a:rPr lang="ru-RU" sz="1200" b="1" dirty="0" err="1">
                <a:solidFill>
                  <a:schemeClr val="tx1"/>
                </a:solidFill>
              </a:rPr>
              <a:t>санбюлетней</a:t>
            </a:r>
            <a:r>
              <a:rPr lang="ru-RU" sz="1200" b="1" dirty="0">
                <a:solidFill>
                  <a:schemeClr val="tx1"/>
                </a:solidFill>
              </a:rPr>
              <a:t> на группы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6-конечная звезда 13"/>
          <p:cNvSpPr/>
          <p:nvPr/>
        </p:nvSpPr>
        <p:spPr>
          <a:xfrm>
            <a:off x="7074534" y="152927"/>
            <a:ext cx="1931814" cy="1572258"/>
          </a:xfrm>
          <a:prstGeom prst="star6">
            <a:avLst/>
          </a:prstGeom>
          <a:solidFill>
            <a:srgbClr val="ED55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Анкетирование родителей вновь поступивших детей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5" name="6-конечная звезда 14"/>
          <p:cNvSpPr/>
          <p:nvPr/>
        </p:nvSpPr>
        <p:spPr>
          <a:xfrm>
            <a:off x="9014649" y="1915761"/>
            <a:ext cx="2202557" cy="182141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Групповые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р</a:t>
            </a:r>
            <a:r>
              <a:rPr lang="ru-RU" sz="1200" b="1" dirty="0" smtClean="0">
                <a:solidFill>
                  <a:schemeClr val="tx1"/>
                </a:solidFill>
              </a:rPr>
              <a:t>одительские собрания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9744807">
            <a:off x="3973068" y="3335903"/>
            <a:ext cx="646519" cy="48948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480619" y="2350988"/>
            <a:ext cx="718385" cy="55098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2338319">
            <a:off x="4848821" y="1589177"/>
            <a:ext cx="738741" cy="50622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6200000">
            <a:off x="5688304" y="3780846"/>
            <a:ext cx="686648" cy="50237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3249492">
            <a:off x="7657038" y="3649174"/>
            <a:ext cx="686681" cy="4747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8040441" y="2545518"/>
            <a:ext cx="702344" cy="51377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8400153">
            <a:off x="6997578" y="1578817"/>
            <a:ext cx="702344" cy="51377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97117" y="5251010"/>
            <a:ext cx="3058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Беседы, инструктажи -46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Санбюлетни</a:t>
            </a:r>
            <a:r>
              <a:rPr lang="ru-RU" dirty="0" smtClean="0">
                <a:solidFill>
                  <a:srgbClr val="FF0000"/>
                </a:solidFill>
              </a:rPr>
              <a:t>- 72, собрания-6,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Кол-во инф-245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37049" y="248136"/>
            <a:ext cx="6096000" cy="280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3346" y="-191155"/>
            <a:ext cx="12635346" cy="80404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62436" y="1550143"/>
            <a:ext cx="5133419" cy="28315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Правильная организация санитарно-гигиенического режима в д/саду, своевременная и эффективная работа по медицинскому обслуживанию детей, чёткая организация питания, физического воспитания, закаливания детей, санитарно-просветительная работа с детьми, родителями и персоналом, все эти мероприятия, направленные на укрепление здоровья детей и снижение заболеваемости, дают положительные результаты: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с ухудшением состояния здоровья в период адаптации нет.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Профилактическим осмотром охвачены все дети.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Ведется работа по снижению заболеваемости.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Проводится большая профилактическая работа.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Проводится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просветительная работа.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охвачены пробой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Манту на 64%,так как в поликлинике не было </a:t>
            </a:r>
            <a:r>
              <a:rPr lang="ru-RU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туберкулина,дети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выявленным виражом дополнительно диагностированы аллергеном туберкулезным рекомбинантным –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Диаскинтест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700" y="4345765"/>
            <a:ext cx="2520280" cy="2088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599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FFFF00"/>
            </a:gs>
            <a:gs pos="60000">
              <a:schemeClr val="accent1">
                <a:lumMod val="45000"/>
                <a:lumOff val="55000"/>
              </a:schemeClr>
            </a:gs>
            <a:gs pos="76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Нормативно-правовое</a:t>
            </a:r>
            <a:r>
              <a:rPr lang="ru-RU" sz="4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 обеспечение</a:t>
            </a:r>
            <a:br>
              <a:rPr lang="ru-RU" sz="4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285750" lvl="0" indent="-285750">
              <a:buBlip>
                <a:blip r:embed="rId2"/>
              </a:buBlip>
            </a:pPr>
            <a:r>
              <a:rPr lang="ru-RU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настоящее время на федеральном уровне действуют следующие нормативные</a:t>
            </a:r>
          </a:p>
          <a:p>
            <a:pPr marL="285750" lvl="0" indent="-285750">
              <a:buBlip>
                <a:blip r:embed="rId2"/>
              </a:buBlip>
            </a:pPr>
            <a:r>
              <a:rPr lang="ru-RU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документы, регламентирующие порядок организации и осуществления медицинского обслуживания детей:</a:t>
            </a:r>
          </a:p>
          <a:p>
            <a:pPr marL="285750" lvl="0" indent="-285750">
              <a:buBlip>
                <a:blip r:embed="rId2"/>
              </a:buBlip>
            </a:pPr>
            <a:r>
              <a:rPr lang="ru-RU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закон от 30.03.1999 № 52-ФЗ "О санитарно-эпидемиологическом благополучии населения"; </a:t>
            </a:r>
          </a:p>
          <a:p>
            <a:pPr marL="285750" lvl="0" indent="-285750">
              <a:buBlip>
                <a:blip r:embed="rId2"/>
              </a:buBlip>
            </a:pPr>
            <a:r>
              <a:rPr lang="ru-RU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24.07.1998 № 124-ФЗ "Об основных гарантиях прав ребенка в Российской Федерации"; </a:t>
            </a:r>
          </a:p>
          <a:p>
            <a:pPr marL="285750" lvl="0" indent="-285750">
              <a:buBlip>
                <a:blip r:embed="rId2"/>
              </a:buBlip>
            </a:pPr>
            <a:r>
              <a:rPr lang="ru-RU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21.11.2011 N 323-ФЗ(ред. от 25.06.2012)"Об основах охраны здоровья граждан в Российской </a:t>
            </a:r>
            <a:r>
              <a:rPr lang="ru-RU" sz="2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Федерации«</a:t>
            </a:r>
          </a:p>
          <a:p>
            <a:pPr marL="285750" lvl="0" indent="-285750">
              <a:buBlip>
                <a:blip r:embed="rId2"/>
              </a:buBlip>
            </a:pPr>
            <a:endParaRPr lang="ru-RU" sz="2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altLang="ru-RU" sz="29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МЗРФ от 05.11.13 №822 «Об утверждении порядка оказания медицинской помощи несовершеннолетним, в том числе в период обучения и воспитания в образовательных организациях.</a:t>
            </a:r>
          </a:p>
          <a:p>
            <a:pPr algn="just">
              <a:spcBef>
                <a:spcPct val="0"/>
              </a:spcBef>
              <a:buNone/>
            </a:pPr>
            <a:r>
              <a:rPr lang="ru-RU" altLang="ru-RU" sz="29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</a:t>
            </a:r>
            <a:r>
              <a:rPr lang="ru-RU" altLang="ru-RU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№1 к Порядку проведения профилактических осмотров несовершеннолетних, утв. приказом Минздрава России от 10.08.2017 № 514н; </a:t>
            </a:r>
          </a:p>
          <a:p>
            <a:pPr algn="just">
              <a:spcBef>
                <a:spcPct val="0"/>
              </a:spcBef>
              <a:buNone/>
            </a:pPr>
            <a:r>
              <a:rPr lang="ru-RU" altLang="ru-RU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Инструкция по внедрению оздоровительных технологий в деятельность образовательных учреждений, утв. приказом Минздрава России от 04.04.2003 № 139; </a:t>
            </a:r>
          </a:p>
          <a:p>
            <a:pPr algn="just">
              <a:spcBef>
                <a:spcPct val="0"/>
              </a:spcBef>
              <a:buNone/>
            </a:pPr>
            <a:r>
              <a:rPr lang="ru-RU" altLang="ru-RU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Санитарно-эпидемиологические правила и нормативы " Санитарно-эпидемиологические требования к организации воспитания и обучения, отдыха и оздоровления детей и молодежи» СанПиН 2.4.3648-20 утв. постановлением главного государственного санитарного врача РФ от « 28» сентября 2020 г. № 28;</a:t>
            </a:r>
          </a:p>
          <a:p>
            <a:pPr algn="just">
              <a:spcBef>
                <a:spcPct val="0"/>
              </a:spcBef>
              <a:buNone/>
            </a:pPr>
            <a:r>
              <a:rPr lang="ru-RU" altLang="ru-RU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Минздрава России от 21.03.14 № 125н «Об утверждении Национального календаря профилактических прививок»</a:t>
            </a:r>
          </a:p>
          <a:p>
            <a:pPr algn="just">
              <a:spcBef>
                <a:spcPct val="0"/>
              </a:spcBef>
              <a:buNone/>
            </a:pPr>
            <a:r>
              <a:rPr lang="ru-RU" altLang="ru-RU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РС(Я)от 24.11.2011 №575 (ред.29.01.2019) «Об утверждении регионального календаря профилактических прививок и прививок по </a:t>
            </a:r>
            <a:r>
              <a:rPr lang="ru-RU" altLang="ru-RU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эпидпоказаниям</a:t>
            </a:r>
            <a:r>
              <a:rPr lang="ru-RU" altLang="ru-RU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республики Саха(Якутия)»</a:t>
            </a:r>
          </a:p>
          <a:p>
            <a:pPr algn="just">
              <a:spcBef>
                <a:spcPct val="0"/>
              </a:spcBef>
              <a:buNone/>
            </a:pPr>
            <a:r>
              <a:rPr lang="ru-RU" altLang="ru-RU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 </a:t>
            </a:r>
            <a:r>
              <a:rPr lang="ru-RU" altLang="ru-RU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Минобрнауки</a:t>
            </a:r>
            <a:r>
              <a:rPr lang="ru-RU" altLang="ru-RU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 от 22.04.2009 № 03768 "О медицинском обслуживании детей в дошкольных образовательных учреждениях"; </a:t>
            </a:r>
          </a:p>
          <a:p>
            <a:pPr algn="just">
              <a:spcBef>
                <a:spcPct val="0"/>
              </a:spcBef>
              <a:buNone/>
            </a:pPr>
            <a:r>
              <a:rPr lang="ru-RU" altLang="ru-RU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Основополагающим документом, фиксирующим необходимость медицинского обслуживания воспитанников, является Устав АН ДОО «</a:t>
            </a:r>
            <a:r>
              <a:rPr lang="ru-RU" altLang="ru-RU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Алмазик</a:t>
            </a:r>
            <a:r>
              <a:rPr lang="ru-RU" altLang="ru-RU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endParaRPr lang="ru-RU" dirty="0"/>
          </a:p>
        </p:txBody>
      </p:sp>
      <p:pic>
        <p:nvPicPr>
          <p:cNvPr id="4" name="Picture 2367"/>
          <p:cNvPicPr/>
          <p:nvPr/>
        </p:nvPicPr>
        <p:blipFill>
          <a:blip r:embed="rId3"/>
          <a:stretch>
            <a:fillRect/>
          </a:stretch>
        </p:blipFill>
        <p:spPr>
          <a:xfrm>
            <a:off x="9148486" y="5873750"/>
            <a:ext cx="1137285" cy="876300"/>
          </a:xfrm>
          <a:prstGeom prst="rect">
            <a:avLst/>
          </a:prstGeom>
        </p:spPr>
      </p:pic>
      <p:pic>
        <p:nvPicPr>
          <p:cNvPr id="5" name="Picture 2367"/>
          <p:cNvPicPr/>
          <p:nvPr/>
        </p:nvPicPr>
        <p:blipFill>
          <a:blip r:embed="rId3"/>
          <a:stretch>
            <a:fillRect/>
          </a:stretch>
        </p:blipFill>
        <p:spPr>
          <a:xfrm>
            <a:off x="5669412" y="5873750"/>
            <a:ext cx="1137285" cy="876300"/>
          </a:xfrm>
          <a:prstGeom prst="rect">
            <a:avLst/>
          </a:prstGeom>
        </p:spPr>
      </p:pic>
      <p:pic>
        <p:nvPicPr>
          <p:cNvPr id="6" name="Picture 2367"/>
          <p:cNvPicPr/>
          <p:nvPr/>
        </p:nvPicPr>
        <p:blipFill>
          <a:blip r:embed="rId3"/>
          <a:stretch>
            <a:fillRect/>
          </a:stretch>
        </p:blipFill>
        <p:spPr>
          <a:xfrm>
            <a:off x="2743331" y="5797959"/>
            <a:ext cx="113728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0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FFFF00"/>
            </a:gs>
            <a:gs pos="60000">
              <a:schemeClr val="accent1">
                <a:lumMod val="45000"/>
                <a:lumOff val="55000"/>
              </a:schemeClr>
            </a:gs>
            <a:gs pos="76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Объект 51"/>
          <p:cNvSpPr>
            <a:spLocks noGrp="1"/>
          </p:cNvSpPr>
          <p:nvPr>
            <p:ph idx="1"/>
          </p:nvPr>
        </p:nvSpPr>
        <p:spPr>
          <a:xfrm>
            <a:off x="838200" y="289711"/>
            <a:ext cx="10515600" cy="5887252"/>
          </a:xfrm>
        </p:spPr>
        <p:txBody>
          <a:bodyPr>
            <a:normAutofit/>
          </a:bodyPr>
          <a:lstStyle/>
          <a:p>
            <a:r>
              <a:rPr lang="ru-RU" b="1" dirty="0" smtClean="0"/>
              <a:t>ДЛЯ ПРОВЕДЕНИЯ ЛЕЧЕБНО-ПРОФИЛАКТИЧЕСКОЙ РАБОТЫ В УЧРЕЖДЕНИИ ФУНКЦИОНИРУЮТ – МЕДИЦИНСКИЙ КАБИНЕТ,ПРОЦЕДУРНЫЙ КАБИНЕТ,ВСЕ ПОМЕЩЕНИЯ ОСНАЩЕНЫ СОГЛАСНО ТРЕБОВАНИЯМ СанПиН . ДЕТСКИЙ САД РАБОТАЕТ В ТЕСНОМ КОНТАКТЕ С ДЕТСКОЙ ПОЛИКЛИНИКОЙ:</a:t>
            </a:r>
          </a:p>
          <a:p>
            <a:r>
              <a:rPr lang="ru-RU" dirty="0" smtClean="0"/>
              <a:t>** При подготовке ребёнка к поступлению в детский сад и ведении его в период адаптации.</a:t>
            </a:r>
          </a:p>
          <a:p>
            <a:r>
              <a:rPr lang="ru-RU" dirty="0" smtClean="0"/>
              <a:t>** При выписке ребёнка в детский сад после острого перенесённого заболевания и его оздоровление.</a:t>
            </a:r>
          </a:p>
          <a:p>
            <a:r>
              <a:rPr lang="ru-RU" dirty="0" smtClean="0"/>
              <a:t>**При диспансеризации детей и контроле за состоянием их здоровья, оздоровление детей с отклонениями в состоянии здоровья и с хроническими заболеваниями.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82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F00"/>
              </a:gs>
              <a:gs pos="55000">
                <a:schemeClr val="accent1">
                  <a:lumMod val="45000"/>
                  <a:lumOff val="55000"/>
                </a:schemeClr>
              </a:gs>
              <a:gs pos="9100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Comic Sans MS" pitchFamily="66" charset="0"/>
                <a:ea typeface="FrankRuehl"/>
                <a:cs typeface="FrankRuehl"/>
              </a:rPr>
              <a:t>Поступление детей в детский сад</a:t>
            </a:r>
            <a:br>
              <a:rPr lang="ru-RU" b="1" dirty="0">
                <a:solidFill>
                  <a:srgbClr val="FF0000"/>
                </a:solidFill>
                <a:latin typeface="Comic Sans MS" pitchFamily="66" charset="0"/>
                <a:ea typeface="FrankRuehl"/>
                <a:cs typeface="FrankRueh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FFF00"/>
              </a:gs>
              <a:gs pos="55000">
                <a:schemeClr val="accent1">
                  <a:lumMod val="45000"/>
                  <a:lumOff val="55000"/>
                </a:schemeClr>
              </a:gs>
              <a:gs pos="9100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 с ребёнком начинается с изучения документов: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№026-у, диспансерного листа, которые оформляются в детской поликлинике по месту жительства. Заполняются данные по анамнезу, уточняются индивидуальные особенности ребенка (аллергия на продукты, реакции на вакцинацию и т.д.) заводится карта истории развития ребенка ф № 112-у. Родители знакомятся с правилами детского сада.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дети поступают в группу не более 2-3 человек в неделю. В целях профилактики переутомления и перевозбуждения нервной системы, период посещения  сокращается в первые 2 дня до 1-2 часов;  на 3-5 день  до 4часов; на 6 день - 6 часов и далее.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Дневной сон в этот период предлагается провести дома. При ежедневном обходе групп  медицинский персонал обращает внимание   на состояние здоровья ребенка, его  поведение, аппетит и сон.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Даются  советы по режиму дня и уходу.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адаптируется за 1-2 месяца,  при  условии регулярного посещения детского сада.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 завершения адаптации: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Адекватное поведение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Положительное  эмоциональное  состояние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сон, аппетит, прибавка  веса по возрасту.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5000">
              <a:schemeClr val="accent1">
                <a:lumMod val="45000"/>
                <a:lumOff val="55000"/>
              </a:schemeClr>
            </a:gs>
            <a:gs pos="91000">
              <a:srgbClr val="92D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32026" y="243800"/>
            <a:ext cx="53285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ПРОФИЛАКТИЧЕСКИЕ ОЗДОРОВИТЕЛЬНЫЕ МЕРОПРИЯТИЯ ЗА 2021г</a:t>
            </a:r>
            <a:endParaRPr lang="ru-RU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274273" y="2620756"/>
            <a:ext cx="3194360" cy="1622323"/>
          </a:xfrm>
          <a:prstGeom prst="ellipse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7679" y="2998688"/>
            <a:ext cx="250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ОЗДОРОВИТЕЛЬНЫЕ МЕРОПРИЯТИЯ</a:t>
            </a:r>
            <a:endParaRPr lang="ru-RU" b="1" dirty="0"/>
          </a:p>
        </p:txBody>
      </p:sp>
      <p:sp>
        <p:nvSpPr>
          <p:cNvPr id="7" name="Выноска-облако 6"/>
          <p:cNvSpPr/>
          <p:nvPr/>
        </p:nvSpPr>
        <p:spPr>
          <a:xfrm rot="17347843">
            <a:off x="1446894" y="1332340"/>
            <a:ext cx="1369085" cy="1229032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47731" y="1471946"/>
            <a:ext cx="1411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Влажная уборка, </a:t>
            </a:r>
            <a:r>
              <a:rPr lang="ru-RU" sz="1200" b="1" dirty="0" err="1" smtClean="0"/>
              <a:t>кварцевание</a:t>
            </a:r>
            <a:endParaRPr lang="ru-RU" sz="1200" b="1" dirty="0" smtClean="0"/>
          </a:p>
          <a:p>
            <a:r>
              <a:rPr lang="ru-RU" sz="1200" b="1" dirty="0" smtClean="0"/>
              <a:t>проветривание</a:t>
            </a:r>
            <a:endParaRPr lang="ru-RU" sz="1200" b="1" dirty="0"/>
          </a:p>
        </p:txBody>
      </p:sp>
      <p:sp>
        <p:nvSpPr>
          <p:cNvPr id="9" name="Выноска-облако 8"/>
          <p:cNvSpPr/>
          <p:nvPr/>
        </p:nvSpPr>
        <p:spPr>
          <a:xfrm rot="19826853">
            <a:off x="2862454" y="836611"/>
            <a:ext cx="1324756" cy="10207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12636" y="839335"/>
            <a:ext cx="1217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Утренняя гимнастика</a:t>
            </a:r>
          </a:p>
          <a:p>
            <a:r>
              <a:rPr lang="ru-RU" sz="1200" b="1" dirty="0" err="1" smtClean="0"/>
              <a:t>физкул</a:t>
            </a:r>
            <a:r>
              <a:rPr lang="ru-RU" sz="1200" b="1" dirty="0" smtClean="0"/>
              <a:t>. занятия по плану</a:t>
            </a:r>
            <a:endParaRPr lang="ru-RU" sz="1200" b="1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4520409" y="874722"/>
            <a:ext cx="1415845" cy="1012722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12516" y="1018327"/>
            <a:ext cx="1302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Физминутки и глазная гимнастика</a:t>
            </a:r>
            <a:endParaRPr lang="ru-RU" sz="1200" b="1" dirty="0"/>
          </a:p>
        </p:txBody>
      </p:sp>
      <p:sp>
        <p:nvSpPr>
          <p:cNvPr id="13" name="Выноска-облако 12"/>
          <p:cNvSpPr/>
          <p:nvPr/>
        </p:nvSpPr>
        <p:spPr>
          <a:xfrm>
            <a:off x="6032782" y="853680"/>
            <a:ext cx="1425121" cy="929636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Выноска-облако 14"/>
          <p:cNvSpPr/>
          <p:nvPr/>
        </p:nvSpPr>
        <p:spPr>
          <a:xfrm rot="2327979">
            <a:off x="9356138" y="2014096"/>
            <a:ext cx="1366684" cy="1069265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520019" y="2040758"/>
            <a:ext cx="1130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Питьевой режим, личная гигиена</a:t>
            </a:r>
            <a:endParaRPr lang="ru-RU" sz="1200" b="1" dirty="0"/>
          </a:p>
        </p:txBody>
      </p:sp>
      <p:sp>
        <p:nvSpPr>
          <p:cNvPr id="17" name="Выноска-облако 16"/>
          <p:cNvSpPr/>
          <p:nvPr/>
        </p:nvSpPr>
        <p:spPr>
          <a:xfrm rot="14985861">
            <a:off x="1318987" y="2669630"/>
            <a:ext cx="1154110" cy="1250125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носка-облако 17"/>
          <p:cNvSpPr/>
          <p:nvPr/>
        </p:nvSpPr>
        <p:spPr>
          <a:xfrm rot="13077177">
            <a:off x="1439391" y="3902198"/>
            <a:ext cx="1108283" cy="1193117"/>
          </a:xfrm>
          <a:prstGeom prst="cloudCallout">
            <a:avLst/>
          </a:prstGeom>
          <a:solidFill>
            <a:srgbClr val="C46C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Выноска-облако 18"/>
          <p:cNvSpPr/>
          <p:nvPr/>
        </p:nvSpPr>
        <p:spPr>
          <a:xfrm rot="11911650">
            <a:off x="2511455" y="4760650"/>
            <a:ext cx="1354208" cy="1141946"/>
          </a:xfrm>
          <a:prstGeom prst="cloudCallout">
            <a:avLst>
              <a:gd name="adj1" fmla="val -20833"/>
              <a:gd name="adj2" fmla="val 6250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Выноска-облако 19"/>
          <p:cNvSpPr/>
          <p:nvPr/>
        </p:nvSpPr>
        <p:spPr>
          <a:xfrm rot="11067297">
            <a:off x="4029695" y="5124153"/>
            <a:ext cx="1161973" cy="989220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ыноска-облако 20"/>
          <p:cNvSpPr/>
          <p:nvPr/>
        </p:nvSpPr>
        <p:spPr>
          <a:xfrm rot="9704439">
            <a:off x="5481478" y="5237392"/>
            <a:ext cx="1242597" cy="1043379"/>
          </a:xfrm>
          <a:prstGeom prst="cloudCallou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ыноска-облако 21"/>
          <p:cNvSpPr/>
          <p:nvPr/>
        </p:nvSpPr>
        <p:spPr>
          <a:xfrm rot="8882967">
            <a:off x="7172430" y="4906757"/>
            <a:ext cx="1130779" cy="1126227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Выноска-облако 22"/>
          <p:cNvSpPr/>
          <p:nvPr/>
        </p:nvSpPr>
        <p:spPr>
          <a:xfrm rot="7577535">
            <a:off x="8477826" y="4561795"/>
            <a:ext cx="1130710" cy="1108621"/>
          </a:xfrm>
          <a:prstGeom prst="cloudCallou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285592" y="2832707"/>
            <a:ext cx="1216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Полоскание ротовой полости после еды</a:t>
            </a:r>
            <a:endParaRPr lang="ru-RU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27596" y="4141210"/>
            <a:ext cx="1356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Умывание рук до локтей, лица и шеи. Мытьё ног</a:t>
            </a:r>
            <a:r>
              <a:rPr lang="ru-RU" sz="1200" b="1" dirty="0" smtClean="0">
                <a:solidFill>
                  <a:schemeClr val="bg1"/>
                </a:solidFill>
              </a:rPr>
              <a:t>.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82118" y="4781386"/>
            <a:ext cx="103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/>
              <a:t>Хождение по ребристой дорожки , гимнастика после сна </a:t>
            </a:r>
            <a:endParaRPr lang="ru-RU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111631" y="5257163"/>
            <a:ext cx="1043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Прогулки и </a:t>
            </a:r>
            <a:r>
              <a:rPr lang="ru-RU" sz="1200" b="1" dirty="0" err="1" smtClean="0"/>
              <a:t>подв</a:t>
            </a:r>
            <a:r>
              <a:rPr lang="ru-RU" sz="1200" b="1" dirty="0" smtClean="0"/>
              <a:t>. игры на </a:t>
            </a:r>
            <a:r>
              <a:rPr lang="ru-RU" sz="1200" b="1" dirty="0" err="1" smtClean="0"/>
              <a:t>св</a:t>
            </a:r>
            <a:r>
              <a:rPr lang="ru-RU" sz="1200" b="1" dirty="0" smtClean="0"/>
              <a:t> воздухе</a:t>
            </a:r>
            <a:endParaRPr lang="ru-RU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718305" y="5284538"/>
            <a:ext cx="1027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Наличие головных</a:t>
            </a:r>
          </a:p>
          <a:p>
            <a:r>
              <a:rPr lang="ru-RU" sz="1200" b="1" dirty="0" smtClean="0"/>
              <a:t>уборов, сон без маек</a:t>
            </a:r>
            <a:endParaRPr lang="ru-RU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225246" y="5109075"/>
            <a:ext cx="1123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/>
              <a:t>Гипоалерг</a:t>
            </a:r>
            <a:r>
              <a:rPr lang="ru-RU" sz="1200" b="1" dirty="0" smtClean="0"/>
              <a:t>.</a:t>
            </a:r>
          </a:p>
          <a:p>
            <a:r>
              <a:rPr lang="ru-RU" sz="1200" b="1" dirty="0" err="1" smtClean="0"/>
              <a:t>диета,соки</a:t>
            </a:r>
            <a:r>
              <a:rPr lang="ru-RU" sz="1200" b="1" dirty="0" smtClean="0"/>
              <a:t>,</a:t>
            </a:r>
          </a:p>
          <a:p>
            <a:r>
              <a:rPr lang="ru-RU" sz="1200" b="1" dirty="0" smtClean="0"/>
              <a:t>фрукты, овощи</a:t>
            </a:r>
            <a:endParaRPr lang="ru-RU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515548" y="4791996"/>
            <a:ext cx="1256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Антропометрия</a:t>
            </a:r>
            <a:endParaRPr lang="ru-RU" sz="1200" b="1" dirty="0"/>
          </a:p>
        </p:txBody>
      </p:sp>
      <p:sp>
        <p:nvSpPr>
          <p:cNvPr id="30" name="Выноска-облако 29"/>
          <p:cNvSpPr/>
          <p:nvPr/>
        </p:nvSpPr>
        <p:spPr>
          <a:xfrm rot="3490085">
            <a:off x="9328288" y="3331027"/>
            <a:ext cx="1118474" cy="1056492"/>
          </a:xfrm>
          <a:prstGeom prst="cloudCallou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9318938" y="4324977"/>
            <a:ext cx="1195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9521694" y="3349181"/>
            <a:ext cx="103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«С»-</a:t>
            </a:r>
          </a:p>
          <a:p>
            <a:r>
              <a:rPr lang="ru-RU" sz="1200" b="1" dirty="0" smtClean="0"/>
              <a:t>3 блюда</a:t>
            </a:r>
            <a:endParaRPr lang="ru-RU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260682" y="936821"/>
            <a:ext cx="1275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Утренний фильтр, приём детей</a:t>
            </a:r>
            <a:endParaRPr lang="ru-RU" sz="1200" b="1" dirty="0"/>
          </a:p>
        </p:txBody>
      </p:sp>
      <p:sp>
        <p:nvSpPr>
          <p:cNvPr id="34" name="Выноска-облако 33"/>
          <p:cNvSpPr/>
          <p:nvPr/>
        </p:nvSpPr>
        <p:spPr>
          <a:xfrm>
            <a:off x="7612224" y="1018327"/>
            <a:ext cx="1386921" cy="1163558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7620466" y="1144027"/>
            <a:ext cx="1756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Хождение босиком по песку, воздушные и солнечные ванны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2983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5000">
              <a:schemeClr val="accent1">
                <a:lumMod val="45000"/>
                <a:lumOff val="55000"/>
              </a:schemeClr>
            </a:gs>
            <a:gs pos="91000">
              <a:srgbClr val="92D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68924"/>
            <a:ext cx="10515600" cy="6116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248647" y="2998411"/>
            <a:ext cx="3190009" cy="13612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ОЗДОРОВИТЕЛЬНЫЕ МЕРОПРИЯТИЯ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694218" y="2182091"/>
            <a:ext cx="23339" cy="7295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7112580" y="2603688"/>
            <a:ext cx="326076" cy="5610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359077" y="4025766"/>
            <a:ext cx="699606" cy="2479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4063037" y="4284757"/>
            <a:ext cx="617987" cy="1908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161713" y="2667893"/>
            <a:ext cx="254423" cy="400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 rot="825695">
            <a:off x="7327960" y="1496146"/>
            <a:ext cx="1697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2060"/>
                </a:solidFill>
              </a:rPr>
              <a:t>Профилактика ОРЗ и гриппа </a:t>
            </a:r>
            <a:endParaRPr lang="ru-RU" b="1" dirty="0"/>
          </a:p>
        </p:txBody>
      </p:sp>
      <p:sp>
        <p:nvSpPr>
          <p:cNvPr id="45" name="Прямоугольник 44"/>
          <p:cNvSpPr/>
          <p:nvPr/>
        </p:nvSpPr>
        <p:spPr>
          <a:xfrm rot="19550098">
            <a:off x="4156559" y="3382833"/>
            <a:ext cx="1818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 rot="1102469">
            <a:off x="8274209" y="4001313"/>
            <a:ext cx="1820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2060"/>
                </a:solidFill>
              </a:rPr>
              <a:t>Профилактика </a:t>
            </a:r>
            <a:r>
              <a:rPr lang="ru-RU" altLang="ru-RU" b="1" dirty="0" err="1">
                <a:solidFill>
                  <a:srgbClr val="002060"/>
                </a:solidFill>
              </a:rPr>
              <a:t>йододефицита</a:t>
            </a:r>
            <a:r>
              <a:rPr lang="ru-RU" altLang="ru-RU" b="1" dirty="0">
                <a:solidFill>
                  <a:srgbClr val="002060"/>
                </a:solidFill>
              </a:rPr>
              <a:t> </a:t>
            </a:r>
            <a:endParaRPr lang="ru-RU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123729" y="3292505"/>
            <a:ext cx="19393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dirty="0" smtClean="0">
              <a:solidFill>
                <a:srgbClr val="002060"/>
              </a:solidFill>
            </a:endParaRPr>
          </a:p>
          <a:p>
            <a:endParaRPr lang="ru-RU" altLang="ru-RU" dirty="0">
              <a:solidFill>
                <a:srgbClr val="002060"/>
              </a:solidFill>
            </a:endParaRPr>
          </a:p>
          <a:p>
            <a:r>
              <a:rPr lang="ru-RU" altLang="ru-RU" b="1" dirty="0" smtClean="0">
                <a:solidFill>
                  <a:srgbClr val="002060"/>
                </a:solidFill>
              </a:rPr>
              <a:t>прием </a:t>
            </a:r>
            <a:r>
              <a:rPr lang="ru-RU" altLang="ru-RU" b="1" dirty="0">
                <a:solidFill>
                  <a:srgbClr val="002060"/>
                </a:solidFill>
              </a:rPr>
              <a:t>поливитаминных препаратов (</a:t>
            </a:r>
            <a:r>
              <a:rPr lang="ru-RU" altLang="ru-RU" b="1" dirty="0" err="1">
                <a:solidFill>
                  <a:srgbClr val="002060"/>
                </a:solidFill>
              </a:rPr>
              <a:t>Пиковит</a:t>
            </a:r>
            <a:r>
              <a:rPr lang="ru-RU" altLang="ru-RU" b="1" dirty="0">
                <a:solidFill>
                  <a:srgbClr val="002060"/>
                </a:solidFill>
              </a:rPr>
              <a:t>, </a:t>
            </a:r>
            <a:r>
              <a:rPr lang="ru-RU" altLang="ru-RU" b="1" dirty="0" err="1">
                <a:solidFill>
                  <a:srgbClr val="002060"/>
                </a:solidFill>
              </a:rPr>
              <a:t>Ревит</a:t>
            </a:r>
            <a:r>
              <a:rPr lang="ru-RU" altLang="ru-RU" dirty="0">
                <a:solidFill>
                  <a:srgbClr val="002060"/>
                </a:solidFill>
              </a:rPr>
              <a:t>)</a:t>
            </a:r>
            <a:endParaRPr lang="ru-RU" dirty="0"/>
          </a:p>
        </p:txBody>
      </p:sp>
      <p:sp>
        <p:nvSpPr>
          <p:cNvPr id="49" name="Объект 48"/>
          <p:cNvSpPr>
            <a:spLocks noGrp="1"/>
          </p:cNvSpPr>
          <p:nvPr>
            <p:ph idx="1"/>
          </p:nvPr>
        </p:nvSpPr>
        <p:spPr>
          <a:xfrm>
            <a:off x="858982" y="1782114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 rot="19878288">
            <a:off x="2269242" y="1732702"/>
            <a:ext cx="24042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002060"/>
                </a:solidFill>
              </a:rPr>
              <a:t>       </a:t>
            </a:r>
            <a:r>
              <a:rPr lang="ru-RU" altLang="ru-RU" b="1" dirty="0" smtClean="0">
                <a:solidFill>
                  <a:srgbClr val="002060"/>
                </a:solidFill>
              </a:rPr>
              <a:t>Профилактика         дефицита </a:t>
            </a:r>
          </a:p>
          <a:p>
            <a:r>
              <a:rPr lang="ru-RU" altLang="ru-RU" b="1" dirty="0" smtClean="0">
                <a:solidFill>
                  <a:srgbClr val="002060"/>
                </a:solidFill>
              </a:rPr>
              <a:t>витамина </a:t>
            </a:r>
            <a:r>
              <a:rPr lang="ru-RU" altLang="ru-RU" b="1" dirty="0">
                <a:solidFill>
                  <a:srgbClr val="002060"/>
                </a:solidFill>
              </a:rPr>
              <a:t>Д </a:t>
            </a:r>
            <a:endParaRPr lang="ru-RU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4747526" y="1049491"/>
            <a:ext cx="20065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2060"/>
                </a:solidFill>
              </a:rPr>
              <a:t>Оксигенотерапия (</a:t>
            </a:r>
            <a:r>
              <a:rPr lang="ru-RU" altLang="ru-RU" b="1" dirty="0" smtClean="0">
                <a:solidFill>
                  <a:srgbClr val="002060"/>
                </a:solidFill>
              </a:rPr>
              <a:t>кислородный</a:t>
            </a:r>
          </a:p>
          <a:p>
            <a:r>
              <a:rPr lang="ru-RU" altLang="ru-RU" b="1" dirty="0" smtClean="0">
                <a:solidFill>
                  <a:srgbClr val="002060"/>
                </a:solidFill>
              </a:rPr>
              <a:t> </a:t>
            </a:r>
            <a:r>
              <a:rPr lang="ru-RU" altLang="ru-RU" b="1" dirty="0">
                <a:solidFill>
                  <a:srgbClr val="002060"/>
                </a:solidFill>
              </a:rPr>
              <a:t>коктейль) </a:t>
            </a:r>
            <a:endParaRPr lang="ru-RU" b="1" dirty="0"/>
          </a:p>
        </p:txBody>
      </p:sp>
      <p:sp>
        <p:nvSpPr>
          <p:cNvPr id="55" name="32-конечная звезда 54"/>
          <p:cNvSpPr/>
          <p:nvPr/>
        </p:nvSpPr>
        <p:spPr>
          <a:xfrm>
            <a:off x="4835464" y="4529543"/>
            <a:ext cx="2018616" cy="1787810"/>
          </a:xfrm>
          <a:prstGeom prst="star32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32-конечная звезда 55"/>
          <p:cNvSpPr/>
          <p:nvPr/>
        </p:nvSpPr>
        <p:spPr>
          <a:xfrm>
            <a:off x="7263011" y="1055415"/>
            <a:ext cx="1793059" cy="1595701"/>
          </a:xfrm>
          <a:prstGeom prst="star32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32-конечная звезда 56"/>
          <p:cNvSpPr/>
          <p:nvPr/>
        </p:nvSpPr>
        <p:spPr>
          <a:xfrm>
            <a:off x="4598443" y="701301"/>
            <a:ext cx="2073067" cy="1499992"/>
          </a:xfrm>
          <a:prstGeom prst="star32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32-конечная звезда 57"/>
          <p:cNvSpPr/>
          <p:nvPr/>
        </p:nvSpPr>
        <p:spPr>
          <a:xfrm>
            <a:off x="2290323" y="1414203"/>
            <a:ext cx="1799200" cy="1750552"/>
          </a:xfrm>
          <a:prstGeom prst="star32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32-конечная звезда 58"/>
          <p:cNvSpPr/>
          <p:nvPr/>
        </p:nvSpPr>
        <p:spPr>
          <a:xfrm>
            <a:off x="1878712" y="3526629"/>
            <a:ext cx="2078496" cy="1748087"/>
          </a:xfrm>
          <a:prstGeom prst="star32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5221955" y="4625554"/>
            <a:ext cx="15156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Вакцинация против гриппа, прививки по плану</a:t>
            </a:r>
          </a:p>
        </p:txBody>
      </p:sp>
      <p:sp>
        <p:nvSpPr>
          <p:cNvPr id="72" name="32-конечная звезда 71"/>
          <p:cNvSpPr/>
          <p:nvPr/>
        </p:nvSpPr>
        <p:spPr>
          <a:xfrm>
            <a:off x="8131662" y="3486269"/>
            <a:ext cx="2018616" cy="1787810"/>
          </a:xfrm>
          <a:prstGeom prst="star32">
            <a:avLst/>
          </a:prstGeom>
          <a:noFill/>
          <a:ln w="38100">
            <a:solidFill>
              <a:srgbClr val="C46CC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59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5000">
              <a:schemeClr val="accent1">
                <a:lumMod val="45000"/>
                <a:lumOff val="55000"/>
              </a:schemeClr>
            </a:gs>
            <a:gs pos="91000">
              <a:srgbClr val="92D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3518"/>
            <a:ext cx="10515600" cy="852056"/>
          </a:xfrm>
          <a:gradFill>
            <a:gsLst>
              <a:gs pos="42000">
                <a:srgbClr val="92D050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Организация 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питание</a:t>
            </a:r>
            <a:b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45574"/>
            <a:ext cx="10515600" cy="4919663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Правильно организованное питание, полноценное и сбалансированное по содержанию основных пищевых веществ, обеспечивает полноценный рост и развитие детского организма, повышает иммунитет ребенка по отношению к заболеваниям. Поэтому в детском саду разработано двадцатидневное цикличное меню, которое используется при составлении ежедневного рациона питания. При отсутствии каких-либо продуктов используется таблица взаимозаменяемости пищевых веществ. Ежемесячно подводятся итоги соответствия содержания питания по белкам, жирам, углеводам, килокалорий соответствия требованиям СанПиН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2.4.1.3648-20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28.09.2020г.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28,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СанПиН2.3/2.4.3590-20 от 27.10.2020г.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Ежедневно контролируется качество поступающей продукции и соблюдение технологии ее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приготовления.</a:t>
            </a:r>
            <a:endParaRPr lang="ru-RU" dirty="0"/>
          </a:p>
        </p:txBody>
      </p:sp>
      <p:pic>
        <p:nvPicPr>
          <p:cNvPr id="4" name="Picture 5802"/>
          <p:cNvPicPr/>
          <p:nvPr/>
        </p:nvPicPr>
        <p:blipFill>
          <a:blip r:embed="rId2"/>
          <a:stretch>
            <a:fillRect/>
          </a:stretch>
        </p:blipFill>
        <p:spPr>
          <a:xfrm>
            <a:off x="231584" y="5346873"/>
            <a:ext cx="2423408" cy="192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5000">
              <a:schemeClr val="accent1">
                <a:lumMod val="45000"/>
                <a:lumOff val="55000"/>
              </a:schemeClr>
            </a:gs>
            <a:gs pos="91000">
              <a:srgbClr val="92D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00255" cy="132556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Нормы физиологических потребностей в энергии и пищевых веществах для детей возрастных групп</a:t>
            </a:r>
            <a:b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99489" y="74327"/>
            <a:ext cx="26544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Нормы физиологических потребностей в энергии и пищевых веществах для детей возрастных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групп 2021г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91" y="1828653"/>
            <a:ext cx="4488874" cy="2452037"/>
          </a:xfrm>
          <a:prstGeom prst="rect">
            <a:avLst/>
          </a:prstGeom>
          <a:gradFill>
            <a:gsLst>
              <a:gs pos="0">
                <a:srgbClr val="FFFF00"/>
              </a:gs>
              <a:gs pos="55000">
                <a:schemeClr val="accent1">
                  <a:lumMod val="45000"/>
                  <a:lumOff val="55000"/>
                </a:schemeClr>
              </a:gs>
              <a:gs pos="9100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691526"/>
              </p:ext>
            </p:extLst>
          </p:nvPr>
        </p:nvGraphicFramePr>
        <p:xfrm>
          <a:off x="6546273" y="2105651"/>
          <a:ext cx="5278583" cy="331851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304230"/>
                <a:gridCol w="820511"/>
                <a:gridCol w="1062370"/>
                <a:gridCol w="896516"/>
                <a:gridCol w="1194956"/>
              </a:tblGrid>
              <a:tr h="3528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Ккал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7961">
                <a:tc>
                  <a:txBody>
                    <a:bodyPr/>
                    <a:lstStyle/>
                    <a:p>
                      <a:r>
                        <a:rPr lang="ru-RU" dirty="0" smtClean="0"/>
                        <a:t>1квартал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71,5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dk1"/>
                          </a:solidFill>
                        </a:rPr>
                        <a:t>73,6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dk1"/>
                          </a:solidFill>
                        </a:rPr>
                        <a:t>268,6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1973,9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684594">
                <a:tc>
                  <a:txBody>
                    <a:bodyPr/>
                    <a:lstStyle/>
                    <a:p>
                      <a:r>
                        <a:rPr lang="ru-RU" dirty="0" smtClean="0"/>
                        <a:t>2квартал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dk1"/>
                          </a:solidFill>
                        </a:rPr>
                        <a:t>77,3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dk1"/>
                          </a:solidFill>
                        </a:rPr>
                        <a:t>71,4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dk1"/>
                          </a:solidFill>
                        </a:rPr>
                        <a:t>275,6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dk1"/>
                          </a:solidFill>
                        </a:rPr>
                        <a:t>2031,2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56053">
                <a:tc>
                  <a:txBody>
                    <a:bodyPr/>
                    <a:lstStyle/>
                    <a:p>
                      <a:r>
                        <a:rPr lang="ru-RU" dirty="0" smtClean="0"/>
                        <a:t>3квартал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dk1"/>
                          </a:solidFill>
                        </a:rPr>
                        <a:t>72,4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dk1"/>
                          </a:solidFill>
                        </a:rPr>
                        <a:t>70,6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252,3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dk1"/>
                          </a:solidFill>
                        </a:rPr>
                        <a:t>2003,9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56053">
                <a:tc>
                  <a:txBody>
                    <a:bodyPr/>
                    <a:lstStyle/>
                    <a:p>
                      <a:r>
                        <a:rPr lang="ru-RU" dirty="0" smtClean="0"/>
                        <a:t>4квартал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68,6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dk1"/>
                          </a:solidFill>
                        </a:rPr>
                        <a:t>67,2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263,9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1895,8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798093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показатель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dk1"/>
                          </a:solidFill>
                        </a:rPr>
                        <a:t>72,4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dk1"/>
                          </a:solidFill>
                        </a:rPr>
                        <a:t>70,7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dk1"/>
                          </a:solidFill>
                        </a:rPr>
                        <a:t>265,1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1976,2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69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7610</TotalTime>
  <Words>1886</Words>
  <Application>Microsoft Office PowerPoint</Application>
  <PresentationFormat>Произвольный</PresentationFormat>
  <Paragraphs>546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СПИСОЧН СОСТАВ      149  детей</vt:lpstr>
      <vt:lpstr>Нормативно-правовое обеспечение </vt:lpstr>
      <vt:lpstr>Презентация PowerPoint</vt:lpstr>
      <vt:lpstr>Поступление детей в детский сад </vt:lpstr>
      <vt:lpstr>Презентация PowerPoint</vt:lpstr>
      <vt:lpstr> </vt:lpstr>
      <vt:lpstr>      Организация питание </vt:lpstr>
      <vt:lpstr>Нормы физиологических потребностей в энергии и пищевых веществах для детей возрастных групп </vt:lpstr>
      <vt:lpstr>Презентация PowerPoint</vt:lpstr>
      <vt:lpstr>                            Профилактика педикулеза  </vt:lpstr>
      <vt:lpstr>Презентация PowerPoint</vt:lpstr>
      <vt:lpstr>                   Иммунопрофилактика</vt:lpstr>
      <vt:lpstr>Презентация PowerPoint</vt:lpstr>
      <vt:lpstr>Мероприятий по профилактике, раннему и своевременному выявлению туберкулеза у детей.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Волкова Надежда Григорьевна</dc:creator>
  <cp:lastModifiedBy>Платонова Татьяна Степановна</cp:lastModifiedBy>
  <cp:revision>137</cp:revision>
  <cp:lastPrinted>2020-03-03T08:31:49Z</cp:lastPrinted>
  <dcterms:created xsi:type="dcterms:W3CDTF">2020-01-17T04:43:00Z</dcterms:created>
  <dcterms:modified xsi:type="dcterms:W3CDTF">2022-04-15T04:46:28Z</dcterms:modified>
</cp:coreProperties>
</file>